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60" r:id="rId4"/>
    <p:sldId id="261" r:id="rId5"/>
    <p:sldId id="262" r:id="rId6"/>
    <p:sldId id="263" r:id="rId7"/>
    <p:sldId id="264" r:id="rId8"/>
    <p:sldId id="265" r:id="rId9"/>
    <p:sldId id="266" r:id="rId10"/>
    <p:sldId id="267" r:id="rId11"/>
    <p:sldId id="268" r:id="rId12"/>
    <p:sldId id="272" r:id="rId13"/>
    <p:sldId id="270"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257"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4D1EE5-250D-45CA-ABAD-25A02A032D6C}" type="doc">
      <dgm:prSet loTypeId="urn:microsoft.com/office/officeart/2005/8/layout/pyramid2" loCatId="list" qsTypeId="urn:microsoft.com/office/officeart/2005/8/quickstyle/simple1" qsCatId="simple" csTypeId="urn:microsoft.com/office/officeart/2005/8/colors/colorful4" csCatId="colorful" phldr="1"/>
      <dgm:spPr/>
    </dgm:pt>
    <dgm:pt modelId="{E17C3079-8166-4392-8BAD-85ABF3FB4D55}">
      <dgm:prSet phldrT="[Text]" custT="1"/>
      <dgm:spPr/>
      <dgm:t>
        <a:bodyPr/>
        <a:lstStyle/>
        <a:p>
          <a:r>
            <a:rPr lang="en-US" sz="2400" b="1" dirty="0" smtClean="0">
              <a:latin typeface="Times New Roman" panose="02020603050405020304" pitchFamily="18" charset="0"/>
              <a:cs typeface="Times New Roman" panose="02020603050405020304" pitchFamily="18" charset="0"/>
            </a:rPr>
            <a:t>I. </a:t>
          </a:r>
          <a:r>
            <a:rPr lang="en-US" sz="2400" b="1" dirty="0" err="1" smtClean="0">
              <a:latin typeface="Times New Roman" panose="02020603050405020304" pitchFamily="18" charset="0"/>
              <a:cs typeface="Times New Roman" panose="02020603050405020304" pitchFamily="18" charset="0"/>
            </a:rPr>
            <a:t>Mở</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bài</a:t>
          </a:r>
          <a:r>
            <a:rPr lang="en-US" sz="2400" b="1" dirty="0" smtClean="0">
              <a:latin typeface="Times New Roman" panose="02020603050405020304" pitchFamily="18" charset="0"/>
              <a:cs typeface="Times New Roman" panose="02020603050405020304" pitchFamily="18" charset="0"/>
            </a:rPr>
            <a:t>:</a:t>
          </a:r>
        </a:p>
        <a:p>
          <a:r>
            <a:rPr lang="en-US" sz="2400" b="1" dirty="0" err="1" smtClean="0">
              <a:latin typeface="Times New Roman" panose="02020603050405020304" pitchFamily="18" charset="0"/>
              <a:cs typeface="Times New Roman" panose="02020603050405020304" pitchFamily="18" charset="0"/>
            </a:rPr>
            <a:t>Giới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thiệu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Trần</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Bình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Trọng</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và</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câu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nói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bất</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hủ</a:t>
          </a:r>
          <a:r>
            <a:rPr lang="en-US"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dgm:t>
    </dgm:pt>
    <dgm:pt modelId="{37BAC2F1-7E8D-44BF-ABF4-03D6FA052760}" type="parTrans" cxnId="{C0770274-C25C-4A83-B512-E7703917AC13}">
      <dgm:prSet/>
      <dgm:spPr/>
      <dgm:t>
        <a:bodyPr/>
        <a:lstStyle/>
        <a:p>
          <a:endParaRPr lang="en-US"/>
        </a:p>
      </dgm:t>
    </dgm:pt>
    <dgm:pt modelId="{3490C725-9C7C-4BCD-9C7A-259BA49A718E}" type="sibTrans" cxnId="{C0770274-C25C-4A83-B512-E7703917AC13}">
      <dgm:prSet/>
      <dgm:spPr/>
      <dgm:t>
        <a:bodyPr/>
        <a:lstStyle/>
        <a:p>
          <a:endParaRPr lang="en-US"/>
        </a:p>
      </dgm:t>
    </dgm:pt>
    <dgm:pt modelId="{95B652DE-E063-4BE5-A90F-D3BB4EA146DE}">
      <dgm:prSet phldrT="[Text]" custT="1"/>
      <dgm:spPr/>
      <dgm:t>
        <a:bodyPr/>
        <a:lstStyle/>
        <a:p>
          <a:r>
            <a:rPr lang="en-US" sz="2400" b="1" dirty="0" smtClean="0">
              <a:latin typeface="Times New Roman" panose="02020603050405020304" pitchFamily="18" charset="0"/>
              <a:cs typeface="Times New Roman" panose="02020603050405020304" pitchFamily="18" charset="0"/>
            </a:rPr>
            <a:t>II. </a:t>
          </a:r>
          <a:r>
            <a:rPr lang="en-US" sz="2400" b="1" dirty="0" err="1" smtClean="0">
              <a:latin typeface="Times New Roman" panose="02020603050405020304" pitchFamily="18" charset="0"/>
              <a:cs typeface="Times New Roman" panose="02020603050405020304" pitchFamily="18" charset="0"/>
            </a:rPr>
            <a:t>Thân</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bài</a:t>
          </a:r>
          <a:r>
            <a:rPr lang="en-US" sz="2400" b="1"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1. </a:t>
          </a:r>
          <a:r>
            <a:rPr lang="en-US" sz="2400" b="1" dirty="0" err="1" smtClean="0">
              <a:latin typeface="Times New Roman" panose="02020603050405020304" pitchFamily="18" charset="0"/>
              <a:cs typeface="Times New Roman" panose="02020603050405020304" pitchFamily="18" charset="0"/>
            </a:rPr>
            <a:t>Giải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thích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câu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nói</a:t>
          </a:r>
          <a:r>
            <a:rPr lang="en-US" sz="2400" b="1" dirty="0" smtClean="0">
              <a:latin typeface="Times New Roman" panose="02020603050405020304" pitchFamily="18" charset="0"/>
              <a:cs typeface="Times New Roman" panose="02020603050405020304" pitchFamily="18" charset="0"/>
            </a:rPr>
            <a:t> 2. </a:t>
          </a:r>
          <a:r>
            <a:rPr lang="vi-VN" sz="2400" b="1" dirty="0" smtClean="0">
              <a:latin typeface="Times New Roman" panose="02020603050405020304" pitchFamily="18" charset="0"/>
              <a:cs typeface="Times New Roman" panose="02020603050405020304" pitchFamily="18" charset="0"/>
            </a:rPr>
            <a:t>Bàn luận</a:t>
          </a:r>
          <a:r>
            <a:rPr lang="en-US" sz="2400" b="1" dirty="0" smtClean="0">
              <a:latin typeface="Times New Roman" panose="02020603050405020304" pitchFamily="18" charset="0"/>
              <a:cs typeface="Times New Roman" panose="02020603050405020304" pitchFamily="18" charset="0"/>
            </a:rPr>
            <a:t> 3. </a:t>
          </a:r>
          <a:r>
            <a:rPr lang="en-US" sz="2400" b="1" dirty="0" err="1" smtClean="0">
              <a:latin typeface="Times New Roman" panose="02020603050405020304" pitchFamily="18" charset="0"/>
              <a:cs typeface="Times New Roman" panose="02020603050405020304" pitchFamily="18" charset="0"/>
            </a:rPr>
            <a:t>Chứng</a:t>
          </a:r>
          <a:r>
            <a:rPr lang="en-US" sz="2400" b="1" dirty="0" smtClean="0">
              <a:latin typeface="Times New Roman" panose="02020603050405020304" pitchFamily="18" charset="0"/>
              <a:cs typeface="Times New Roman" panose="02020603050405020304" pitchFamily="18" charset="0"/>
            </a:rPr>
            <a:t> minh: </a:t>
          </a:r>
        </a:p>
        <a:p>
          <a:r>
            <a:rPr lang="en-US" sz="2400" b="1" dirty="0" smtClean="0">
              <a:latin typeface="Times New Roman" panose="02020603050405020304" pitchFamily="18" charset="0"/>
              <a:cs typeface="Times New Roman" panose="02020603050405020304" pitchFamily="18" charset="0"/>
            </a:rPr>
            <a:t>4. </a:t>
          </a:r>
          <a:r>
            <a:rPr lang="en-US" sz="2400" b="1" dirty="0" err="1" smtClean="0">
              <a:latin typeface="Times New Roman" panose="02020603050405020304" pitchFamily="18" charset="0"/>
              <a:cs typeface="Times New Roman" panose="02020603050405020304" pitchFamily="18" charset="0"/>
            </a:rPr>
            <a:t>Bình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luận</a:t>
          </a:r>
          <a:r>
            <a:rPr lang="vi-VN" sz="2400" b="1" dirty="0" smtClean="0">
              <a:latin typeface="Times New Roman" panose="02020603050405020304" pitchFamily="18" charset="0"/>
              <a:cs typeface="Times New Roman" panose="02020603050405020304" pitchFamily="18" charset="0"/>
            </a:rPr>
            <a:t>- mở rộng</a:t>
          </a:r>
          <a:endParaRPr lang="en-US" sz="2400" dirty="0">
            <a:latin typeface="Times New Roman" panose="02020603050405020304" pitchFamily="18" charset="0"/>
            <a:cs typeface="Times New Roman" panose="02020603050405020304" pitchFamily="18" charset="0"/>
          </a:endParaRPr>
        </a:p>
      </dgm:t>
    </dgm:pt>
    <dgm:pt modelId="{C3C588FB-1D52-4D89-8474-53FD8E26495B}" type="parTrans" cxnId="{1F1D4B86-F835-4A2F-A6F8-67D60359BB9F}">
      <dgm:prSet/>
      <dgm:spPr/>
      <dgm:t>
        <a:bodyPr/>
        <a:lstStyle/>
        <a:p>
          <a:endParaRPr lang="en-US"/>
        </a:p>
      </dgm:t>
    </dgm:pt>
    <dgm:pt modelId="{C16E4D45-3DFE-4FFE-BFB0-5E09D146D453}" type="sibTrans" cxnId="{1F1D4B86-F835-4A2F-A6F8-67D60359BB9F}">
      <dgm:prSet/>
      <dgm:spPr/>
      <dgm:t>
        <a:bodyPr/>
        <a:lstStyle/>
        <a:p>
          <a:endParaRPr lang="en-US"/>
        </a:p>
      </dgm:t>
    </dgm:pt>
    <dgm:pt modelId="{0D88C01E-C77F-4198-8F02-4068019DAC5F}">
      <dgm:prSet phldrT="[Text]" custT="1"/>
      <dgm:spPr/>
      <dgm:t>
        <a:bodyPr/>
        <a:lstStyle/>
        <a:p>
          <a:r>
            <a:rPr lang="en-US" sz="2400" b="1" dirty="0" smtClean="0">
              <a:latin typeface="Times New Roman" panose="02020603050405020304" pitchFamily="18" charset="0"/>
              <a:cs typeface="Times New Roman" panose="02020603050405020304" pitchFamily="18" charset="0"/>
            </a:rPr>
            <a:t>III. </a:t>
          </a:r>
          <a:r>
            <a:rPr lang="en-US" sz="2400" b="1" dirty="0" err="1" smtClean="0">
              <a:latin typeface="Times New Roman" panose="02020603050405020304" pitchFamily="18" charset="0"/>
              <a:cs typeface="Times New Roman" panose="02020603050405020304" pitchFamily="18" charset="0"/>
            </a:rPr>
            <a:t>Kết</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bài</a:t>
          </a:r>
          <a:r>
            <a:rPr lang="en-US" sz="2400" b="1"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Khái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quát</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lại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các</a:t>
          </a:r>
          <a:r>
            <a:rPr lang="en-US" sz="2400" b="1" dirty="0" smtClean="0">
              <a:latin typeface="Times New Roman" panose="02020603050405020304" pitchFamily="18" charset="0"/>
              <a:cs typeface="Times New Roman" panose="02020603050405020304" pitchFamily="18" charset="0"/>
            </a:rPr>
            <a:t> ý </a:t>
          </a:r>
          <a:r>
            <a:rPr lang="en-US" sz="2400" b="1" dirty="0" err="1" smtClean="0">
              <a:latin typeface="Times New Roman" panose="02020603050405020304" pitchFamily="18" charset="0"/>
              <a:cs typeface="Times New Roman" panose="02020603050405020304" pitchFamily="18" charset="0"/>
            </a:rPr>
            <a:t>đã</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nêu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và</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rút</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ra</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bài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học</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cho</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thế</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hệ</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trẻ</a:t>
          </a:r>
          <a:r>
            <a:rPr lang="en-US" sz="2400" b="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dgm:t>
    </dgm:pt>
    <dgm:pt modelId="{A21700B9-FAD4-4BE7-84FC-F327FBEA746F}" type="parTrans" cxnId="{57534E6A-7F10-4884-91B0-F9C7D796E7F4}">
      <dgm:prSet/>
      <dgm:spPr/>
      <dgm:t>
        <a:bodyPr/>
        <a:lstStyle/>
        <a:p>
          <a:endParaRPr lang="en-US"/>
        </a:p>
      </dgm:t>
    </dgm:pt>
    <dgm:pt modelId="{958247D7-D136-4967-82EC-864514BB3D55}" type="sibTrans" cxnId="{57534E6A-7F10-4884-91B0-F9C7D796E7F4}">
      <dgm:prSet/>
      <dgm:spPr/>
      <dgm:t>
        <a:bodyPr/>
        <a:lstStyle/>
        <a:p>
          <a:endParaRPr lang="en-US"/>
        </a:p>
      </dgm:t>
    </dgm:pt>
    <dgm:pt modelId="{929873E3-76CE-431C-A52B-E174163455FD}" type="pres">
      <dgm:prSet presAssocID="{7A4D1EE5-250D-45CA-ABAD-25A02A032D6C}" presName="compositeShape" presStyleCnt="0">
        <dgm:presLayoutVars>
          <dgm:dir/>
          <dgm:resizeHandles/>
        </dgm:presLayoutVars>
      </dgm:prSet>
      <dgm:spPr/>
    </dgm:pt>
    <dgm:pt modelId="{75C8CF99-339A-41D1-B34D-28696CF7BC1A}" type="pres">
      <dgm:prSet presAssocID="{7A4D1EE5-250D-45CA-ABAD-25A02A032D6C}" presName="pyramid" presStyleLbl="node1" presStyleIdx="0" presStyleCnt="1" custLinFactNeighborX="-16292"/>
      <dgm:spPr/>
    </dgm:pt>
    <dgm:pt modelId="{5D1EDEB3-2E6B-46B4-B907-EBC313DFC7F9}" type="pres">
      <dgm:prSet presAssocID="{7A4D1EE5-250D-45CA-ABAD-25A02A032D6C}" presName="theList" presStyleCnt="0"/>
      <dgm:spPr/>
    </dgm:pt>
    <dgm:pt modelId="{377D0BC6-0431-49AA-BD47-EA1268627415}" type="pres">
      <dgm:prSet presAssocID="{E17C3079-8166-4392-8BAD-85ABF3FB4D55}" presName="aNode" presStyleLbl="fgAcc1" presStyleIdx="0" presStyleCnt="3" custScaleX="244319" custLinFactY="5501" custLinFactNeighborX="34877" custLinFactNeighborY="100000">
        <dgm:presLayoutVars>
          <dgm:bulletEnabled val="1"/>
        </dgm:presLayoutVars>
      </dgm:prSet>
      <dgm:spPr/>
      <dgm:t>
        <a:bodyPr/>
        <a:lstStyle/>
        <a:p>
          <a:endParaRPr lang="en-US"/>
        </a:p>
      </dgm:t>
    </dgm:pt>
    <dgm:pt modelId="{957DB17F-D0E7-40B7-AF73-2B5AD3B870D3}" type="pres">
      <dgm:prSet presAssocID="{E17C3079-8166-4392-8BAD-85ABF3FB4D55}" presName="aSpace" presStyleCnt="0"/>
      <dgm:spPr/>
    </dgm:pt>
    <dgm:pt modelId="{C030A4FA-0E05-409E-A64F-5195E5E0EC9B}" type="pres">
      <dgm:prSet presAssocID="{95B652DE-E063-4BE5-A90F-D3BB4EA146DE}" presName="aNode" presStyleLbl="fgAcc1" presStyleIdx="1" presStyleCnt="3" custScaleX="244319" custLinFactY="5501" custLinFactNeighborX="34877" custLinFactNeighborY="100000">
        <dgm:presLayoutVars>
          <dgm:bulletEnabled val="1"/>
        </dgm:presLayoutVars>
      </dgm:prSet>
      <dgm:spPr/>
      <dgm:t>
        <a:bodyPr/>
        <a:lstStyle/>
        <a:p>
          <a:endParaRPr lang="en-US"/>
        </a:p>
      </dgm:t>
    </dgm:pt>
    <dgm:pt modelId="{63355385-014A-4E72-9AF9-6ED097167803}" type="pres">
      <dgm:prSet presAssocID="{95B652DE-E063-4BE5-A90F-D3BB4EA146DE}" presName="aSpace" presStyleCnt="0"/>
      <dgm:spPr/>
    </dgm:pt>
    <dgm:pt modelId="{EA825371-C943-484D-B633-6F36CEEDE682}" type="pres">
      <dgm:prSet presAssocID="{0D88C01E-C77F-4198-8F02-4068019DAC5F}" presName="aNode" presStyleLbl="fgAcc1" presStyleIdx="2" presStyleCnt="3" custScaleX="244319" custLinFactY="5501" custLinFactNeighborX="34877" custLinFactNeighborY="100000">
        <dgm:presLayoutVars>
          <dgm:bulletEnabled val="1"/>
        </dgm:presLayoutVars>
      </dgm:prSet>
      <dgm:spPr/>
      <dgm:t>
        <a:bodyPr/>
        <a:lstStyle/>
        <a:p>
          <a:endParaRPr lang="en-US"/>
        </a:p>
      </dgm:t>
    </dgm:pt>
    <dgm:pt modelId="{A5A1A049-9C21-4F0D-9C9C-F4FE6F62BFFF}" type="pres">
      <dgm:prSet presAssocID="{0D88C01E-C77F-4198-8F02-4068019DAC5F}" presName="aSpace" presStyleCnt="0"/>
      <dgm:spPr/>
    </dgm:pt>
  </dgm:ptLst>
  <dgm:cxnLst>
    <dgm:cxn modelId="{CF91B1FF-7264-4D5E-9B54-4813C935AA31}" type="presOf" srcId="{0D88C01E-C77F-4198-8F02-4068019DAC5F}" destId="{EA825371-C943-484D-B633-6F36CEEDE682}" srcOrd="0" destOrd="0" presId="urn:microsoft.com/office/officeart/2005/8/layout/pyramid2"/>
    <dgm:cxn modelId="{1F1D4B86-F835-4A2F-A6F8-67D60359BB9F}" srcId="{7A4D1EE5-250D-45CA-ABAD-25A02A032D6C}" destId="{95B652DE-E063-4BE5-A90F-D3BB4EA146DE}" srcOrd="1" destOrd="0" parTransId="{C3C588FB-1D52-4D89-8474-53FD8E26495B}" sibTransId="{C16E4D45-3DFE-4FFE-BFB0-5E09D146D453}"/>
    <dgm:cxn modelId="{02D52E94-9B2D-4C1C-83F6-AA35C1B2690B}" type="presOf" srcId="{7A4D1EE5-250D-45CA-ABAD-25A02A032D6C}" destId="{929873E3-76CE-431C-A52B-E174163455FD}" srcOrd="0" destOrd="0" presId="urn:microsoft.com/office/officeart/2005/8/layout/pyramid2"/>
    <dgm:cxn modelId="{B586EEEA-01E0-4F03-8398-5087B3158E7E}" type="presOf" srcId="{E17C3079-8166-4392-8BAD-85ABF3FB4D55}" destId="{377D0BC6-0431-49AA-BD47-EA1268627415}" srcOrd="0" destOrd="0" presId="urn:microsoft.com/office/officeart/2005/8/layout/pyramid2"/>
    <dgm:cxn modelId="{89E45E31-4961-45E4-AE74-BE7E9C62D417}" type="presOf" srcId="{95B652DE-E063-4BE5-A90F-D3BB4EA146DE}" destId="{C030A4FA-0E05-409E-A64F-5195E5E0EC9B}" srcOrd="0" destOrd="0" presId="urn:microsoft.com/office/officeart/2005/8/layout/pyramid2"/>
    <dgm:cxn modelId="{C0770274-C25C-4A83-B512-E7703917AC13}" srcId="{7A4D1EE5-250D-45CA-ABAD-25A02A032D6C}" destId="{E17C3079-8166-4392-8BAD-85ABF3FB4D55}" srcOrd="0" destOrd="0" parTransId="{37BAC2F1-7E8D-44BF-ABF4-03D6FA052760}" sibTransId="{3490C725-9C7C-4BCD-9C7A-259BA49A718E}"/>
    <dgm:cxn modelId="{57534E6A-7F10-4884-91B0-F9C7D796E7F4}" srcId="{7A4D1EE5-250D-45CA-ABAD-25A02A032D6C}" destId="{0D88C01E-C77F-4198-8F02-4068019DAC5F}" srcOrd="2" destOrd="0" parTransId="{A21700B9-FAD4-4BE7-84FC-F327FBEA746F}" sibTransId="{958247D7-D136-4967-82EC-864514BB3D55}"/>
    <dgm:cxn modelId="{2F9282A1-A8BF-4003-8600-D87FE908D3E9}" type="presParOf" srcId="{929873E3-76CE-431C-A52B-E174163455FD}" destId="{75C8CF99-339A-41D1-B34D-28696CF7BC1A}" srcOrd="0" destOrd="0" presId="urn:microsoft.com/office/officeart/2005/8/layout/pyramid2"/>
    <dgm:cxn modelId="{8EA2A20A-7CA2-4AE1-B3A3-6C156BB79041}" type="presParOf" srcId="{929873E3-76CE-431C-A52B-E174163455FD}" destId="{5D1EDEB3-2E6B-46B4-B907-EBC313DFC7F9}" srcOrd="1" destOrd="0" presId="urn:microsoft.com/office/officeart/2005/8/layout/pyramid2"/>
    <dgm:cxn modelId="{D61B6478-AEC6-4A72-867B-72629C1D9FDB}" type="presParOf" srcId="{5D1EDEB3-2E6B-46B4-B907-EBC313DFC7F9}" destId="{377D0BC6-0431-49AA-BD47-EA1268627415}" srcOrd="0" destOrd="0" presId="urn:microsoft.com/office/officeart/2005/8/layout/pyramid2"/>
    <dgm:cxn modelId="{4561534A-6480-4683-94A3-6D1052961539}" type="presParOf" srcId="{5D1EDEB3-2E6B-46B4-B907-EBC313DFC7F9}" destId="{957DB17F-D0E7-40B7-AF73-2B5AD3B870D3}" srcOrd="1" destOrd="0" presId="urn:microsoft.com/office/officeart/2005/8/layout/pyramid2"/>
    <dgm:cxn modelId="{1ADC4D80-DA11-452A-BB96-F2DCEBD9F992}" type="presParOf" srcId="{5D1EDEB3-2E6B-46B4-B907-EBC313DFC7F9}" destId="{C030A4FA-0E05-409E-A64F-5195E5E0EC9B}" srcOrd="2" destOrd="0" presId="urn:microsoft.com/office/officeart/2005/8/layout/pyramid2"/>
    <dgm:cxn modelId="{C629C803-6838-4FAB-899F-C9C889D8F355}" type="presParOf" srcId="{5D1EDEB3-2E6B-46B4-B907-EBC313DFC7F9}" destId="{63355385-014A-4E72-9AF9-6ED097167803}" srcOrd="3" destOrd="0" presId="urn:microsoft.com/office/officeart/2005/8/layout/pyramid2"/>
    <dgm:cxn modelId="{23D182F9-C245-4919-BED4-43A8A73F4021}" type="presParOf" srcId="{5D1EDEB3-2E6B-46B4-B907-EBC313DFC7F9}" destId="{EA825371-C943-484D-B633-6F36CEEDE682}" srcOrd="4" destOrd="0" presId="urn:microsoft.com/office/officeart/2005/8/layout/pyramid2"/>
    <dgm:cxn modelId="{47EA2C3B-EF15-4875-BB0B-441A85CED86B}" type="presParOf" srcId="{5D1EDEB3-2E6B-46B4-B907-EBC313DFC7F9}" destId="{A5A1A049-9C21-4F0D-9C9C-F4FE6F62BFFF}"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C8CF99-339A-41D1-B34D-28696CF7BC1A}">
      <dsp:nvSpPr>
        <dsp:cNvPr id="0" name=""/>
        <dsp:cNvSpPr/>
      </dsp:nvSpPr>
      <dsp:spPr>
        <a:xfrm>
          <a:off x="665043" y="0"/>
          <a:ext cx="5418667" cy="5418667"/>
        </a:xfrm>
        <a:prstGeom prst="triangl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7D0BC6-0431-49AA-BD47-EA1268627415}">
      <dsp:nvSpPr>
        <dsp:cNvPr id="0" name=""/>
        <dsp:cNvSpPr/>
      </dsp:nvSpPr>
      <dsp:spPr>
        <a:xfrm>
          <a:off x="2944047" y="775675"/>
          <a:ext cx="8605241" cy="1282700"/>
        </a:xfrm>
        <a:prstGeom prst="round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I. </a:t>
          </a:r>
          <a:r>
            <a:rPr lang="en-US" sz="2400" b="1" kern="1200" dirty="0" err="1" smtClean="0">
              <a:latin typeface="Times New Roman" panose="02020603050405020304" pitchFamily="18" charset="0"/>
              <a:cs typeface="Times New Roman" panose="02020603050405020304" pitchFamily="18" charset="0"/>
            </a:rPr>
            <a:t>Mở</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bài</a:t>
          </a:r>
          <a:r>
            <a:rPr lang="en-US" sz="2400" b="1" kern="1200" dirty="0" smtClean="0">
              <a:latin typeface="Times New Roman" panose="02020603050405020304" pitchFamily="18" charset="0"/>
              <a:cs typeface="Times New Roman" panose="02020603050405020304" pitchFamily="18" charset="0"/>
            </a:rPr>
            <a:t>:</a:t>
          </a:r>
        </a:p>
        <a:p>
          <a:pPr lvl="0" algn="ctr" defTabSz="1066800">
            <a:lnSpc>
              <a:spcPct val="90000"/>
            </a:lnSpc>
            <a:spcBef>
              <a:spcPct val="0"/>
            </a:spcBef>
            <a:spcAft>
              <a:spcPct val="35000"/>
            </a:spcAft>
          </a:pPr>
          <a:r>
            <a:rPr lang="en-US" sz="2400" b="1" kern="1200" dirty="0" err="1" smtClean="0">
              <a:latin typeface="Times New Roman" panose="02020603050405020304" pitchFamily="18" charset="0"/>
              <a:cs typeface="Times New Roman" panose="02020603050405020304" pitchFamily="18" charset="0"/>
            </a:rPr>
            <a:t>Giới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thiệu</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Trần</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Bình</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Trọng</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và</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câu</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nói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bất</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hủ</a:t>
          </a:r>
          <a:r>
            <a:rPr lang="en-US" sz="2400" b="1" kern="1200" dirty="0" smtClean="0">
              <a:latin typeface="Times New Roman" panose="02020603050405020304" pitchFamily="18" charset="0"/>
              <a:cs typeface="Times New Roman" panose="02020603050405020304" pitchFamily="18" charset="0"/>
            </a:rPr>
            <a:t>.</a:t>
          </a:r>
          <a:endParaRPr lang="en-US" sz="2400" b="1" kern="1200" dirty="0">
            <a:latin typeface="Times New Roman" panose="02020603050405020304" pitchFamily="18" charset="0"/>
            <a:cs typeface="Times New Roman" panose="02020603050405020304" pitchFamily="18" charset="0"/>
          </a:endParaRPr>
        </a:p>
      </dsp:txBody>
      <dsp:txXfrm>
        <a:off x="3006663" y="838291"/>
        <a:ext cx="8480009" cy="1157468"/>
      </dsp:txXfrm>
    </dsp:sp>
    <dsp:sp modelId="{C030A4FA-0E05-409E-A64F-5195E5E0EC9B}">
      <dsp:nvSpPr>
        <dsp:cNvPr id="0" name=""/>
        <dsp:cNvSpPr/>
      </dsp:nvSpPr>
      <dsp:spPr>
        <a:xfrm>
          <a:off x="2944047" y="2218713"/>
          <a:ext cx="8605241" cy="1282700"/>
        </a:xfrm>
        <a:prstGeom prst="roundRect">
          <a:avLst/>
        </a:prstGeom>
        <a:solidFill>
          <a:schemeClr val="lt1">
            <a:alpha val="90000"/>
            <a:hueOff val="0"/>
            <a:satOff val="0"/>
            <a:lumOff val="0"/>
            <a:alphaOff val="0"/>
          </a:schemeClr>
        </a:solidFill>
        <a:ln w="12700" cap="flat" cmpd="sng" algn="ctr">
          <a:solidFill>
            <a:schemeClr val="accent4">
              <a:hueOff val="5197846"/>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II. </a:t>
          </a:r>
          <a:r>
            <a:rPr lang="en-US" sz="2400" b="1" kern="1200" dirty="0" err="1" smtClean="0">
              <a:latin typeface="Times New Roman" panose="02020603050405020304" pitchFamily="18" charset="0"/>
              <a:cs typeface="Times New Roman" panose="02020603050405020304" pitchFamily="18" charset="0"/>
            </a:rPr>
            <a:t>Thân</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bài</a:t>
          </a:r>
          <a:r>
            <a:rPr lang="en-US" sz="2400" b="1" kern="1200" dirty="0" smtClean="0">
              <a:latin typeface="Times New Roman" panose="02020603050405020304" pitchFamily="18" charset="0"/>
              <a:cs typeface="Times New Roman" panose="02020603050405020304" pitchFamily="18" charset="0"/>
            </a:rPr>
            <a:t>:</a:t>
          </a:r>
          <a:endParaRPr lang="en-US" sz="2400" kern="1200" dirty="0" smtClean="0">
            <a:latin typeface="Times New Roman" panose="02020603050405020304" pitchFamily="18" charset="0"/>
            <a:cs typeface="Times New Roman" panose="02020603050405020304" pitchFamily="18" charset="0"/>
          </a:endParaRPr>
        </a:p>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1. </a:t>
          </a:r>
          <a:r>
            <a:rPr lang="en-US" sz="2400" b="1" kern="1200" dirty="0" err="1" smtClean="0">
              <a:latin typeface="Times New Roman" panose="02020603050405020304" pitchFamily="18" charset="0"/>
              <a:cs typeface="Times New Roman" panose="02020603050405020304" pitchFamily="18" charset="0"/>
            </a:rPr>
            <a:t>Giải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thích</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câu</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nói</a:t>
          </a:r>
          <a:r>
            <a:rPr lang="en-US" sz="2400" b="1" kern="1200" dirty="0" smtClean="0">
              <a:latin typeface="Times New Roman" panose="02020603050405020304" pitchFamily="18" charset="0"/>
              <a:cs typeface="Times New Roman" panose="02020603050405020304" pitchFamily="18" charset="0"/>
            </a:rPr>
            <a:t> 2. </a:t>
          </a:r>
          <a:r>
            <a:rPr lang="vi-VN" sz="2400" b="1" kern="1200" dirty="0" smtClean="0">
              <a:latin typeface="Times New Roman" panose="02020603050405020304" pitchFamily="18" charset="0"/>
              <a:cs typeface="Times New Roman" panose="02020603050405020304" pitchFamily="18" charset="0"/>
            </a:rPr>
            <a:t>Bàn luận</a:t>
          </a:r>
          <a:r>
            <a:rPr lang="en-US" sz="2400" b="1" kern="1200" dirty="0" smtClean="0">
              <a:latin typeface="Times New Roman" panose="02020603050405020304" pitchFamily="18" charset="0"/>
              <a:cs typeface="Times New Roman" panose="02020603050405020304" pitchFamily="18" charset="0"/>
            </a:rPr>
            <a:t> 3. </a:t>
          </a:r>
          <a:r>
            <a:rPr lang="en-US" sz="2400" b="1" kern="1200" dirty="0" err="1" smtClean="0">
              <a:latin typeface="Times New Roman" panose="02020603050405020304" pitchFamily="18" charset="0"/>
              <a:cs typeface="Times New Roman" panose="02020603050405020304" pitchFamily="18" charset="0"/>
            </a:rPr>
            <a:t>Chứng</a:t>
          </a:r>
          <a:r>
            <a:rPr lang="en-US" sz="2400" b="1" kern="1200" dirty="0" smtClean="0">
              <a:latin typeface="Times New Roman" panose="02020603050405020304" pitchFamily="18" charset="0"/>
              <a:cs typeface="Times New Roman" panose="02020603050405020304" pitchFamily="18" charset="0"/>
            </a:rPr>
            <a:t> minh: </a:t>
          </a:r>
        </a:p>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4. </a:t>
          </a:r>
          <a:r>
            <a:rPr lang="en-US" sz="2400" b="1" kern="1200" dirty="0" err="1" smtClean="0">
              <a:latin typeface="Times New Roman" panose="02020603050405020304" pitchFamily="18" charset="0"/>
              <a:cs typeface="Times New Roman" panose="02020603050405020304" pitchFamily="18" charset="0"/>
            </a:rPr>
            <a:t>Bình</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luận</a:t>
          </a:r>
          <a:r>
            <a:rPr lang="vi-VN" sz="2400" b="1" kern="1200" dirty="0" smtClean="0">
              <a:latin typeface="Times New Roman" panose="02020603050405020304" pitchFamily="18" charset="0"/>
              <a:cs typeface="Times New Roman" panose="02020603050405020304" pitchFamily="18" charset="0"/>
            </a:rPr>
            <a:t>- mở rộng</a:t>
          </a:r>
          <a:endParaRPr lang="en-US" sz="2400" kern="1200" dirty="0">
            <a:latin typeface="Times New Roman" panose="02020603050405020304" pitchFamily="18" charset="0"/>
            <a:cs typeface="Times New Roman" panose="02020603050405020304" pitchFamily="18" charset="0"/>
          </a:endParaRPr>
        </a:p>
      </dsp:txBody>
      <dsp:txXfrm>
        <a:off x="3006663" y="2281329"/>
        <a:ext cx="8480009" cy="1157468"/>
      </dsp:txXfrm>
    </dsp:sp>
    <dsp:sp modelId="{EA825371-C943-484D-B633-6F36CEEDE682}">
      <dsp:nvSpPr>
        <dsp:cNvPr id="0" name=""/>
        <dsp:cNvSpPr/>
      </dsp:nvSpPr>
      <dsp:spPr>
        <a:xfrm>
          <a:off x="2944047" y="3661751"/>
          <a:ext cx="8605241" cy="1282700"/>
        </a:xfrm>
        <a:prstGeom prst="roundRect">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III. </a:t>
          </a:r>
          <a:r>
            <a:rPr lang="en-US" sz="2400" b="1" kern="1200" dirty="0" err="1" smtClean="0">
              <a:latin typeface="Times New Roman" panose="02020603050405020304" pitchFamily="18" charset="0"/>
              <a:cs typeface="Times New Roman" panose="02020603050405020304" pitchFamily="18" charset="0"/>
            </a:rPr>
            <a:t>Kết</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bài</a:t>
          </a:r>
          <a:r>
            <a:rPr lang="en-US" sz="2400" b="1" kern="1200" dirty="0" smtClean="0">
              <a:latin typeface="Times New Roman" panose="02020603050405020304" pitchFamily="18" charset="0"/>
              <a:cs typeface="Times New Roman" panose="02020603050405020304" pitchFamily="18" charset="0"/>
            </a:rPr>
            <a:t>:</a:t>
          </a:r>
          <a:r>
            <a:rPr lang="en-US" sz="2400"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Khái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quát</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lại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các</a:t>
          </a:r>
          <a:r>
            <a:rPr lang="en-US" sz="2400" b="1" kern="1200" dirty="0" smtClean="0">
              <a:latin typeface="Times New Roman" panose="02020603050405020304" pitchFamily="18" charset="0"/>
              <a:cs typeface="Times New Roman" panose="02020603050405020304" pitchFamily="18" charset="0"/>
            </a:rPr>
            <a:t> ý </a:t>
          </a:r>
          <a:r>
            <a:rPr lang="en-US" sz="2400" b="1" kern="1200" dirty="0" err="1" smtClean="0">
              <a:latin typeface="Times New Roman" panose="02020603050405020304" pitchFamily="18" charset="0"/>
              <a:cs typeface="Times New Roman" panose="02020603050405020304" pitchFamily="18" charset="0"/>
            </a:rPr>
            <a:t>đã</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nêu</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và</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rút</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ra</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bài</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học</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cho</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thế</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hệ</a:t>
          </a:r>
          <a:r>
            <a:rPr lang="en-US" sz="2400" b="1" kern="1200" dirty="0" smtClean="0">
              <a:latin typeface="Times New Roman" panose="02020603050405020304" pitchFamily="18" charset="0"/>
              <a:cs typeface="Times New Roman" panose="02020603050405020304" pitchFamily="18" charset="0"/>
            </a:rPr>
            <a:t> </a:t>
          </a:r>
          <a:r>
            <a:rPr lang="en-US" sz="2400" b="1" kern="1200" dirty="0" err="1" smtClean="0">
              <a:latin typeface="Times New Roman" panose="02020603050405020304" pitchFamily="18" charset="0"/>
              <a:cs typeface="Times New Roman" panose="02020603050405020304" pitchFamily="18" charset="0"/>
            </a:rPr>
            <a:t>trẻ</a:t>
          </a:r>
          <a:r>
            <a:rPr lang="en-US" sz="2400" b="1" kern="1200" dirty="0" smtClean="0">
              <a:latin typeface="Times New Roman" panose="02020603050405020304" pitchFamily="18" charset="0"/>
              <a:cs typeface="Times New Roman" panose="02020603050405020304" pitchFamily="18" charset="0"/>
            </a:rPr>
            <a:t>.</a:t>
          </a:r>
          <a:endParaRPr lang="en-US" sz="2400" kern="1200" dirty="0">
            <a:latin typeface="Times New Roman" panose="02020603050405020304" pitchFamily="18" charset="0"/>
            <a:cs typeface="Times New Roman" panose="02020603050405020304" pitchFamily="18" charset="0"/>
          </a:endParaRPr>
        </a:p>
      </dsp:txBody>
      <dsp:txXfrm>
        <a:off x="3006663" y="3724367"/>
        <a:ext cx="8480009" cy="115746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6DA5981-0B8E-46E0-A87E-464F3C144188}"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2009422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DA5981-0B8E-46E0-A87E-464F3C144188}"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3257600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DA5981-0B8E-46E0-A87E-464F3C144188}"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555561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DA5981-0B8E-46E0-A87E-464F3C144188}"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671209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6DA5981-0B8E-46E0-A87E-464F3C144188}"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2612158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DA5981-0B8E-46E0-A87E-464F3C144188}"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496315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DA5981-0B8E-46E0-A87E-464F3C144188}" type="datetimeFigureOut">
              <a:rPr lang="en-US" smtClean="0"/>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2070884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DA5981-0B8E-46E0-A87E-464F3C144188}" type="datetimeFigureOut">
              <a:rPr lang="en-US" smtClean="0"/>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3697965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DA5981-0B8E-46E0-A87E-464F3C144188}" type="datetimeFigureOut">
              <a:rPr lang="en-US" smtClean="0"/>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169669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6DA5981-0B8E-46E0-A87E-464F3C144188}"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3425491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6DA5981-0B8E-46E0-A87E-464F3C144188}"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A2D757-9C7E-4EF8-80E2-CE5484EED42C}" type="slidenum">
              <a:rPr lang="en-US" smtClean="0"/>
              <a:t>‹#›</a:t>
            </a:fld>
            <a:endParaRPr lang="en-US"/>
          </a:p>
        </p:txBody>
      </p:sp>
    </p:spTree>
    <p:extLst>
      <p:ext uri="{BB962C8B-B14F-4D97-AF65-F5344CB8AC3E}">
        <p14:creationId xmlns:p14="http://schemas.microsoft.com/office/powerpoint/2010/main" val="1717972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DA5981-0B8E-46E0-A87E-464F3C144188}" type="datetimeFigureOut">
              <a:rPr lang="en-US" smtClean="0"/>
              <a:t>4/7/2026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A2D757-9C7E-4EF8-80E2-CE5484EED42C}" type="slidenum">
              <a:rPr lang="en-US" smtClean="0"/>
              <a:t>‹#›</a:t>
            </a:fld>
            <a:endParaRPr lang="en-US"/>
          </a:p>
        </p:txBody>
      </p:sp>
    </p:spTree>
    <p:extLst>
      <p:ext uri="{BB962C8B-B14F-4D97-AF65-F5344CB8AC3E}">
        <p14:creationId xmlns:p14="http://schemas.microsoft.com/office/powerpoint/2010/main" val="20268239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vietjack.com/soan-van-lop-8-cd/suy-nghi-ve-cau-noi-cua-danh-tuong-tran-binh-trong.js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03555555"/>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545" y="171162"/>
            <a:ext cx="10515600" cy="1325563"/>
          </a:xfrm>
        </p:spPr>
        <p:txBody>
          <a:bodyPr>
            <a:normAutofit/>
          </a:bodyPr>
          <a:lstStyle/>
          <a:p>
            <a:r>
              <a:rPr lang="en-US" sz="2800" b="1" dirty="0">
                <a:solidFill>
                  <a:srgbClr val="FF0000"/>
                </a:solidFill>
                <a:latin typeface="Times New Roman" panose="02020603050405020304" pitchFamily="18" charset="0"/>
                <a:cs typeface="Times New Roman" panose="02020603050405020304" pitchFamily="18" charset="0"/>
              </a:rPr>
              <a:t>I. </a:t>
            </a:r>
            <a:r>
              <a:rPr lang="vi-VN" sz="2800" b="1" dirty="0">
                <a:solidFill>
                  <a:srgbClr val="FF0000"/>
                </a:solidFill>
                <a:latin typeface="Times New Roman" panose="02020603050405020304" pitchFamily="18" charset="0"/>
                <a:cs typeface="Times New Roman" panose="02020603050405020304" pitchFamily="18" charset="0"/>
              </a:rPr>
              <a:t>ĐỊNH HƯỚNG</a:t>
            </a:r>
            <a:r>
              <a:rPr lang="en-US" sz="2800" dirty="0">
                <a:solidFill>
                  <a:srgbClr val="FF0000"/>
                </a:solidFill>
                <a:latin typeface="Times New Roman" panose="02020603050405020304" pitchFamily="18" charset="0"/>
                <a:cs typeface="Times New Roman" panose="02020603050405020304" pitchFamily="18" charset="0"/>
              </a:rPr>
              <a:t/>
            </a:r>
            <a:br>
              <a:rPr lang="en-US" sz="2800" dirty="0">
                <a:solidFill>
                  <a:srgbClr val="FF0000"/>
                </a:solidFill>
                <a:latin typeface="Times New Roman" panose="02020603050405020304" pitchFamily="18" charset="0"/>
                <a:cs typeface="Times New Roman" panose="02020603050405020304" pitchFamily="18" charset="0"/>
              </a:rPr>
            </a:b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480290" y="1022796"/>
            <a:ext cx="11711709" cy="4616648"/>
          </a:xfrm>
          <a:prstGeom prst="rect">
            <a:avLst/>
          </a:prstGeom>
        </p:spPr>
        <p:txBody>
          <a:bodyPr wrap="square">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lí</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cần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chú</a:t>
            </a:r>
            <a:r>
              <a:rPr lang="en-US" sz="2800" b="1" dirty="0">
                <a:latin typeface="Times New Roman" panose="02020603050405020304" pitchFamily="18" charset="0"/>
                <a:cs typeface="Times New Roman" panose="02020603050405020304" pitchFamily="18" charset="0"/>
              </a:rPr>
              <a:t> ý:</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ý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rõ</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Tìm</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lập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dàn</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tìm</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đặt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hoặc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luận</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6131" y="5126182"/>
            <a:ext cx="2188240" cy="1731818"/>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2349" y="5126182"/>
            <a:ext cx="2188240" cy="1731818"/>
          </a:xfrm>
          <a:prstGeom prst="rect">
            <a:avLst/>
          </a:prstGeom>
        </p:spPr>
      </p:pic>
    </p:spTree>
    <p:extLst>
      <p:ext uri="{BB962C8B-B14F-4D97-AF65-F5344CB8AC3E}">
        <p14:creationId xmlns:p14="http://schemas.microsoft.com/office/powerpoint/2010/main" val="136008502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arn(inVertical)">
                                      <p:cBhvr>
                                        <p:cTn id="19" dur="500"/>
                                        <p:tgtEl>
                                          <p:spTgt spid="5">
                                            <p:txEl>
                                              <p:pRg st="1" end="1"/>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arn(inVertical)">
                                      <p:cBhvr>
                                        <p:cTn id="22" dur="500"/>
                                        <p:tgtEl>
                                          <p:spTgt spid="5">
                                            <p:txEl>
                                              <p:pRg st="2" end="2"/>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barn(inVertical)">
                                      <p:cBhvr>
                                        <p:cTn id="2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545" y="171162"/>
            <a:ext cx="10515600" cy="1325563"/>
          </a:xfrm>
        </p:spPr>
        <p:txBody>
          <a:bodyPr>
            <a:normAutofit/>
          </a:bodyPr>
          <a:lstStyle/>
          <a:p>
            <a:r>
              <a:rPr lang="en-US" sz="2800" b="1" dirty="0">
                <a:solidFill>
                  <a:srgbClr val="FF0000"/>
                </a:solidFill>
                <a:latin typeface="Times New Roman" panose="02020603050405020304" pitchFamily="18" charset="0"/>
                <a:cs typeface="Times New Roman" panose="02020603050405020304" pitchFamily="18" charset="0"/>
              </a:rPr>
              <a:t>I. </a:t>
            </a:r>
            <a:r>
              <a:rPr lang="vi-VN" sz="2800" b="1" dirty="0">
                <a:solidFill>
                  <a:srgbClr val="FF0000"/>
                </a:solidFill>
                <a:latin typeface="Times New Roman" panose="02020603050405020304" pitchFamily="18" charset="0"/>
                <a:cs typeface="Times New Roman" panose="02020603050405020304" pitchFamily="18" charset="0"/>
              </a:rPr>
              <a:t>ĐỊNH HƯỚNG</a:t>
            </a:r>
            <a:r>
              <a:rPr lang="en-US" sz="2800" dirty="0">
                <a:solidFill>
                  <a:srgbClr val="FF0000"/>
                </a:solidFill>
                <a:latin typeface="Times New Roman" panose="02020603050405020304" pitchFamily="18" charset="0"/>
                <a:cs typeface="Times New Roman" panose="02020603050405020304" pitchFamily="18" charset="0"/>
              </a:rPr>
              <a:t/>
            </a:r>
            <a:br>
              <a:rPr lang="en-US" sz="2800" dirty="0">
                <a:solidFill>
                  <a:srgbClr val="FF0000"/>
                </a:solidFill>
                <a:latin typeface="Times New Roman" panose="02020603050405020304" pitchFamily="18" charset="0"/>
                <a:cs typeface="Times New Roman" panose="02020603050405020304" pitchFamily="18" charset="0"/>
              </a:rPr>
            </a:b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591126" y="985850"/>
            <a:ext cx="11397673" cy="5831853"/>
          </a:xfrm>
          <a:prstGeom prst="rect">
            <a:avLst/>
          </a:prstGeom>
        </p:spPr>
        <p:txBody>
          <a:bodyPr wrap="square">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lí</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cần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chú</a:t>
            </a:r>
            <a:r>
              <a:rPr lang="en-US" sz="2800" b="1" dirty="0">
                <a:latin typeface="Times New Roman" panose="02020603050405020304" pitchFamily="18" charset="0"/>
                <a:cs typeface="Times New Roman" panose="02020603050405020304" pitchFamily="18" charset="0"/>
              </a:rPr>
              <a:t> ý:</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dụng</a:t>
            </a:r>
            <a:r>
              <a:rPr lang="en-US" sz="2800" dirty="0">
                <a:latin typeface="Times New Roman" panose="02020603050405020304" pitchFamily="18" charset="0"/>
                <a:cs typeface="Times New Roman" panose="02020603050405020304" pitchFamily="18" charset="0"/>
              </a:rPr>
              <a:t> lí lẽ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ro</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kiến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thuyết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viết</a:t>
            </a:r>
            <a:r>
              <a:rPr lang="en-US" sz="2800" dirty="0">
                <a:latin typeface="Times New Roman" panose="02020603050405020304" pitchFamily="18" charset="0"/>
                <a:cs typeface="Times New Roman" panose="02020603050405020304" pitchFamily="18" charset="0"/>
              </a:rPr>
              <a:t>.</a:t>
            </a:r>
          </a:p>
          <a:p>
            <a:pPr algn="just">
              <a:lnSpc>
                <a:spcPct val="150000"/>
              </a:lnSpc>
            </a:pP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265426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barn(inVertical)">
                                      <p:cBhvr>
                                        <p:cTn id="14" dur="500"/>
                                        <p:tgtEl>
                                          <p:spTgt spid="5">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barn(inVertical)">
                                      <p:cBhvr>
                                        <p:cTn id="20" dur="500"/>
                                        <p:tgtEl>
                                          <p:spTgt spid="5">
                                            <p:txEl>
                                              <p:pRg st="4" end="4"/>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barn(inVertical)">
                                      <p:cBhvr>
                                        <p:cTn id="23"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7056" y="0"/>
            <a:ext cx="9254836" cy="5456527"/>
          </a:xfrm>
        </p:spPr>
      </p:pic>
      <p:sp>
        <p:nvSpPr>
          <p:cNvPr id="5" name="Rectangle 4"/>
          <p:cNvSpPr/>
          <p:nvPr/>
        </p:nvSpPr>
        <p:spPr>
          <a:xfrm>
            <a:off x="2115128" y="2630176"/>
            <a:ext cx="7758545" cy="1366528"/>
          </a:xfrm>
          <a:prstGeom prst="rect">
            <a:avLst/>
          </a:prstGeom>
        </p:spPr>
        <p:txBody>
          <a:bodyPr wrap="square">
            <a:spAutoFit/>
          </a:bodyPr>
          <a:lstStyle/>
          <a:p>
            <a:pPr algn="ctr">
              <a:lnSpc>
                <a:spcPct val="115000"/>
              </a:lnSpc>
              <a:spcAft>
                <a:spcPts val="0"/>
              </a:spcAft>
              <a:tabLst>
                <a:tab pos="424815" algn="l"/>
              </a:tabLst>
            </a:pP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3.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luận</a:t>
            </a:r>
            <a:endParaRPr lang="en-US" sz="3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424815" algn="l"/>
              </a:tabLst>
            </a:pPr>
            <a:r>
              <a:rPr lang="en-US" sz="3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lí</a:t>
            </a:r>
            <a:endParaRPr lang="en-US" sz="3600" dirty="0">
              <a:solidFill>
                <a:srgbClr val="FF000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1136072" y="5482048"/>
            <a:ext cx="9605819" cy="1384995"/>
          </a:xfrm>
          <a:prstGeom prst="rect">
            <a:avLst/>
          </a:prstGeom>
        </p:spPr>
        <p:txBody>
          <a:bodyPr wrap="square">
            <a:spAutoFit/>
          </a:bodyPr>
          <a:lstStyle/>
          <a:p>
            <a:pPr algn="just"/>
            <a:r>
              <a:rPr lang="en-US" sz="2800" dirty="0" err="1">
                <a:latin typeface="Times New Roman" panose="02020603050405020304" pitchFamily="18" charset="0"/>
                <a:ea typeface="Times New Roman" panose="02020603050405020304" pitchFamily="18" charset="0"/>
              </a:rPr>
              <a:t>Đ</a:t>
            </a:r>
            <a:r>
              <a:rPr lang="en-US" sz="2800" dirty="0" err="1" smtClean="0">
                <a:latin typeface="Times New Roman" panose="02020603050405020304" pitchFamily="18" charset="0"/>
                <a:ea typeface="Times New Roman" panose="02020603050405020304" pitchFamily="18" charset="0"/>
              </a:rPr>
              <a:t>ọc</a:t>
            </a:r>
            <a:r>
              <a:rPr lang="en-US" sz="2800" spc="-80" dirty="0" smtClean="0">
                <a:latin typeface="Times New Roman" panose="02020603050405020304" pitchFamily="18" charset="0"/>
                <a:ea typeface="Times New Roman" panose="02020603050405020304" pitchFamily="18" charset="0"/>
              </a:rPr>
              <a:t> </a:t>
            </a:r>
            <a:r>
              <a:rPr lang="en-US" sz="2800" spc="-80" dirty="0" err="1">
                <a:latin typeface="Times New Roman" panose="02020603050405020304" pitchFamily="18" charset="0"/>
                <a:ea typeface="Times New Roman" panose="02020603050405020304" pitchFamily="18" charset="0"/>
              </a:rPr>
              <a:t>kĩ</a:t>
            </a:r>
            <a:r>
              <a:rPr lang="en-US" sz="2800" spc="-80" dirty="0">
                <a:latin typeface="Times New Roman" panose="02020603050405020304" pitchFamily="18" charset="0"/>
                <a:ea typeface="Times New Roman" panose="02020603050405020304" pitchFamily="18" charset="0"/>
              </a:rPr>
              <a:t> </a:t>
            </a:r>
            <a:r>
              <a:rPr lang="en-US" sz="2800" spc="-80" dirty="0" err="1">
                <a:latin typeface="Times New Roman" panose="02020603050405020304" pitchFamily="18" charset="0"/>
                <a:ea typeface="Times New Roman" panose="02020603050405020304" pitchFamily="18" charset="0"/>
              </a:rPr>
              <a:t>ví</a:t>
            </a:r>
            <a:r>
              <a:rPr lang="en-US" sz="2800" spc="-80" dirty="0">
                <a:latin typeface="Times New Roman" panose="02020603050405020304" pitchFamily="18" charset="0"/>
                <a:ea typeface="Times New Roman" panose="02020603050405020304" pitchFamily="18" charset="0"/>
              </a:rPr>
              <a:t> </a:t>
            </a:r>
            <a:r>
              <a:rPr lang="en-US" sz="2800" spc="-80" dirty="0" err="1">
                <a:latin typeface="Times New Roman" panose="02020603050405020304" pitchFamily="18" charset="0"/>
                <a:ea typeface="Times New Roman" panose="02020603050405020304" pitchFamily="18" charset="0"/>
              </a:rPr>
              <a:t>dụ</a:t>
            </a:r>
            <a:r>
              <a:rPr lang="en-US" sz="2800" spc="-80" dirty="0">
                <a:latin typeface="Times New Roman" panose="02020603050405020304" pitchFamily="18" charset="0"/>
                <a:ea typeface="Times New Roman" panose="02020603050405020304" pitchFamily="18" charset="0"/>
              </a:rPr>
              <a:t> </a:t>
            </a:r>
            <a:r>
              <a:rPr lang="en-US" sz="2800" spc="-80" dirty="0" err="1">
                <a:latin typeface="Times New Roman" panose="02020603050405020304" pitchFamily="18" charset="0"/>
                <a:ea typeface="Times New Roman" panose="02020603050405020304" pitchFamily="18" charset="0"/>
              </a:rPr>
              <a:t>trong</a:t>
            </a:r>
            <a:r>
              <a:rPr lang="en-US" sz="2800" spc="-80" dirty="0">
                <a:latin typeface="Times New Roman" panose="02020603050405020304" pitchFamily="18" charset="0"/>
                <a:ea typeface="Times New Roman" panose="02020603050405020304" pitchFamily="18" charset="0"/>
              </a:rPr>
              <a:t> SGK </a:t>
            </a:r>
            <a:r>
              <a:rPr lang="en-US" sz="2800" spc="-80" dirty="0" err="1">
                <a:latin typeface="Times New Roman" panose="02020603050405020304" pitchFamily="18" charset="0"/>
                <a:ea typeface="Times New Roman" panose="02020603050405020304" pitchFamily="18" charset="0"/>
              </a:rPr>
              <a:t>về</a:t>
            </a:r>
            <a:r>
              <a:rPr lang="en-US" sz="2800" spc="-8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các</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bước</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quy</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trình</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viết</a:t>
            </a:r>
            <a:r>
              <a:rPr lang="en-US" sz="2800" dirty="0">
                <a:latin typeface="Times New Roman" panose="02020603050405020304" pitchFamily="18" charset="0"/>
                <a:ea typeface="Times New Roman" panose="02020603050405020304" pitchFamily="18" charset="0"/>
              </a:rPr>
              <a:t> (SGK/</a:t>
            </a:r>
            <a:r>
              <a:rPr lang="en-US" sz="2800" spc="-80" dirty="0">
                <a:latin typeface="Times New Roman" panose="02020603050405020304" pitchFamily="18" charset="0"/>
                <a:ea typeface="Times New Roman" panose="02020603050405020304" pitchFamily="18" charset="0"/>
              </a:rPr>
              <a:t> </a:t>
            </a:r>
            <a:r>
              <a:rPr lang="en-US" sz="2800" dirty="0">
                <a:latin typeface="Times New Roman" panose="02020603050405020304" pitchFamily="18" charset="0"/>
                <a:ea typeface="Times New Roman" panose="02020603050405020304" pitchFamily="18" charset="0"/>
              </a:rPr>
              <a:t>tr.</a:t>
            </a:r>
            <a:r>
              <a:rPr lang="vi-VN" sz="2800" dirty="0">
                <a:latin typeface="Times New Roman" panose="02020603050405020304" pitchFamily="18" charset="0"/>
                <a:ea typeface="Times New Roman" panose="02020603050405020304" pitchFamily="18" charset="0"/>
              </a:rPr>
              <a:t>73- 74</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sau</a:t>
            </a:r>
            <a:r>
              <a:rPr lang="en-US" sz="2800" spc="-15"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đó</a:t>
            </a:r>
            <a:r>
              <a:rPr lang="en-US" sz="2800" dirty="0">
                <a:latin typeface="Times New Roman" panose="02020603050405020304" pitchFamily="18" charset="0"/>
                <a:ea typeface="Times New Roman" panose="02020603050405020304" pitchFamily="18" charset="0"/>
              </a:rPr>
              <a:t>,</a:t>
            </a:r>
            <a:r>
              <a:rPr lang="en-US" sz="2800" spc="-15"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thảo</a:t>
            </a:r>
            <a:r>
              <a:rPr lang="en-US" sz="2800" spc="-15"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luận</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trong</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bàn</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về</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công</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việc</a:t>
            </a:r>
            <a:r>
              <a:rPr lang="en-US" sz="2800" spc="-15" dirty="0">
                <a:latin typeface="Times New Roman" panose="02020603050405020304" pitchFamily="18" charset="0"/>
                <a:ea typeface="Times New Roman" panose="02020603050405020304" pitchFamily="18" charset="0"/>
              </a:rPr>
              <a:t> </a:t>
            </a:r>
            <a:r>
              <a:rPr lang="en-US" sz="2800" spc="-15" dirty="0" err="1">
                <a:latin typeface="Times New Roman" panose="02020603050405020304" pitchFamily="18" charset="0"/>
                <a:ea typeface="Times New Roman" panose="02020603050405020304" pitchFamily="18" charset="0"/>
              </a:rPr>
              <a:t>và</a:t>
            </a:r>
            <a:r>
              <a:rPr lang="en-US" sz="2800" spc="-15"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tác</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dụng</a:t>
            </a:r>
            <a:r>
              <a:rPr lang="en-US" sz="2800" spc="-3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từng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bước</a:t>
            </a:r>
            <a:r>
              <a:rPr lang="en-US" sz="2800" dirty="0">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413733323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963700"/>
              </p:ext>
            </p:extLst>
          </p:nvPr>
        </p:nvGraphicFramePr>
        <p:xfrm>
          <a:off x="360218" y="1373042"/>
          <a:ext cx="11194472" cy="5047488"/>
        </p:xfrm>
        <a:graphic>
          <a:graphicData uri="http://schemas.openxmlformats.org/drawingml/2006/table">
            <a:tbl>
              <a:tblPr firstRow="1" firstCol="1" bandRow="1"/>
              <a:tblGrid>
                <a:gridCol w="1773381">
                  <a:extLst>
                    <a:ext uri="{9D8B030D-6E8A-4147-A177-3AD203B41FA5}">
                      <a16:colId xmlns:a16="http://schemas.microsoft.com/office/drawing/2014/main" val="3746399313"/>
                    </a:ext>
                  </a:extLst>
                </a:gridCol>
                <a:gridCol w="5628238">
                  <a:extLst>
                    <a:ext uri="{9D8B030D-6E8A-4147-A177-3AD203B41FA5}">
                      <a16:colId xmlns:a16="http://schemas.microsoft.com/office/drawing/2014/main" val="2492490806"/>
                    </a:ext>
                  </a:extLst>
                </a:gridCol>
                <a:gridCol w="3792853">
                  <a:extLst>
                    <a:ext uri="{9D8B030D-6E8A-4147-A177-3AD203B41FA5}">
                      <a16:colId xmlns:a16="http://schemas.microsoft.com/office/drawing/2014/main" val="3065634791"/>
                    </a:ext>
                  </a:extLst>
                </a:gridCol>
              </a:tblGrid>
              <a:tr h="106130">
                <a:tc>
                  <a:txBody>
                    <a:bodyPr/>
                    <a:lstStyle/>
                    <a:p>
                      <a:pPr algn="ctr">
                        <a:lnSpc>
                          <a:spcPct val="115000"/>
                        </a:lnSpc>
                        <a:spcAft>
                          <a:spcPts val="0"/>
                        </a:spcAft>
                        <a:tabLst>
                          <a:tab pos="424815" algn="l"/>
                        </a:tabLst>
                      </a:pPr>
                      <a:r>
                        <a:rPr lang="en-US" sz="24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endParaRPr lang="en-US" sz="24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424815" algn="l"/>
                        </a:tabLst>
                      </a:pPr>
                      <a:r>
                        <a:rPr lang="en-US" sz="24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Công việc</a:t>
                      </a:r>
                      <a:endParaRPr lang="en-US" sz="24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424815" algn="l"/>
                        </a:tabLst>
                      </a:pPr>
                      <a:r>
                        <a:rPr lang="en-U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endPar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4241646"/>
                  </a:ext>
                </a:extLst>
              </a:tr>
              <a:tr h="742911">
                <a:tc>
                  <a:txBody>
                    <a:bodyPr/>
                    <a:lstStyle/>
                    <a:p>
                      <a:pPr algn="just">
                        <a:lnSpc>
                          <a:spcPct val="115000"/>
                        </a:lnSpc>
                        <a:spcAft>
                          <a:spcPts val="0"/>
                        </a:spcAft>
                        <a:tabLst>
                          <a:tab pos="424815" algn="l"/>
                        </a:tabLst>
                      </a:pPr>
                      <a:r>
                        <a:rPr lang="en-US" sz="2400" b="1"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Bước 1: Chuẩn bị viết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tabLst>
                          <a:tab pos="424815" algn="l"/>
                        </a:tabLs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Thu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Giúp định</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hình</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được</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giao</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tiếp,</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cách</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giao</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tiếp.</a:t>
                      </a: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spc="-15">
                          <a:effectLst/>
                          <a:latin typeface="Times New Roman" panose="02020603050405020304" pitchFamily="18" charset="0"/>
                          <a:ea typeface="Times New Roman" panose="02020603050405020304" pitchFamily="18" charset="0"/>
                          <a:cs typeface="Times New Roman" panose="02020603050405020304" pitchFamily="18" charset="0"/>
                        </a:rPr>
                        <a:t>- G</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iúp nâng cao chất lượng bài viết.</a:t>
                      </a: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763758"/>
                  </a:ext>
                </a:extLst>
              </a:tr>
              <a:tr h="1167432">
                <a:tc>
                  <a:txBody>
                    <a:bodyPr/>
                    <a:lstStyle/>
                    <a:p>
                      <a:pPr algn="just">
                        <a:lnSpc>
                          <a:spcPct val="115000"/>
                        </a:lnSpc>
                        <a:spcAft>
                          <a:spcPts val="0"/>
                        </a:spcAft>
                        <a:tabLst>
                          <a:tab pos="424815" algn="l"/>
                        </a:tabLst>
                      </a:pPr>
                      <a:r>
                        <a:rPr lang="en-US" sz="2400" b="1"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Bước 2: Tìm ý, lập dàn ý</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Tìm ý</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Lập dàn ý theo bố cục gồm 3 phần: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Nêu vấn đề.</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Giải quyết vấn đề: Giải thích – Phân tích – Chứng minh – Bình luận.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Tổng hợp vấn đề.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Giúp</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hình</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ý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tưởng</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trước</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Sắp</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xếp</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các</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ý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tưởng</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trình</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lô-gíc</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đảm</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bảo</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lạc</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bỏ</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sót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ý.</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8150246"/>
                  </a:ext>
                </a:extLst>
              </a:tr>
            </a:tbl>
          </a:graphicData>
        </a:graphic>
      </p:graphicFrame>
      <p:sp>
        <p:nvSpPr>
          <p:cNvPr id="2" name="Rectangle 1"/>
          <p:cNvSpPr/>
          <p:nvPr/>
        </p:nvSpPr>
        <p:spPr>
          <a:xfrm>
            <a:off x="2678545" y="0"/>
            <a:ext cx="6096000" cy="1043619"/>
          </a:xfrm>
          <a:prstGeom prst="rect">
            <a:avLst/>
          </a:prstGeom>
        </p:spPr>
        <p:txBody>
          <a:bodyPr>
            <a:spAutoFit/>
          </a:bodyPr>
          <a:lstStyle/>
          <a:p>
            <a:pPr algn="ctr">
              <a:lnSpc>
                <a:spcPct val="115000"/>
              </a:lnSpc>
              <a:spcAft>
                <a:spcPts val="0"/>
              </a:spcAft>
              <a:tabLst>
                <a:tab pos="424815" algn="l"/>
              </a:tabLst>
            </a:pP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luận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lí</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17640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43702196"/>
              </p:ext>
            </p:extLst>
          </p:nvPr>
        </p:nvGraphicFramePr>
        <p:xfrm>
          <a:off x="314037" y="1225261"/>
          <a:ext cx="11194472" cy="5468112"/>
        </p:xfrm>
        <a:graphic>
          <a:graphicData uri="http://schemas.openxmlformats.org/drawingml/2006/table">
            <a:tbl>
              <a:tblPr firstRow="1" firstCol="1" bandRow="1"/>
              <a:tblGrid>
                <a:gridCol w="1505527">
                  <a:extLst>
                    <a:ext uri="{9D8B030D-6E8A-4147-A177-3AD203B41FA5}">
                      <a16:colId xmlns:a16="http://schemas.microsoft.com/office/drawing/2014/main" val="3746399313"/>
                    </a:ext>
                  </a:extLst>
                </a:gridCol>
                <a:gridCol w="6640945">
                  <a:extLst>
                    <a:ext uri="{9D8B030D-6E8A-4147-A177-3AD203B41FA5}">
                      <a16:colId xmlns:a16="http://schemas.microsoft.com/office/drawing/2014/main" val="2492490806"/>
                    </a:ext>
                  </a:extLst>
                </a:gridCol>
                <a:gridCol w="3048000">
                  <a:extLst>
                    <a:ext uri="{9D8B030D-6E8A-4147-A177-3AD203B41FA5}">
                      <a16:colId xmlns:a16="http://schemas.microsoft.com/office/drawing/2014/main" val="3065634791"/>
                    </a:ext>
                  </a:extLst>
                </a:gridCol>
              </a:tblGrid>
              <a:tr h="106130">
                <a:tc>
                  <a:txBody>
                    <a:bodyPr/>
                    <a:lstStyle/>
                    <a:p>
                      <a:pPr algn="just">
                        <a:lnSpc>
                          <a:spcPct val="115000"/>
                        </a:lnSpc>
                        <a:spcAft>
                          <a:spcPts val="0"/>
                        </a:spcAft>
                        <a:tabLst>
                          <a:tab pos="424815" algn="l"/>
                        </a:tabLst>
                      </a:pP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Công việc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Tác dụng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4241646"/>
                  </a:ext>
                </a:extLst>
              </a:tr>
              <a:tr h="1804213">
                <a:tc>
                  <a:txBody>
                    <a:bodyPr/>
                    <a:lstStyle/>
                    <a:p>
                      <a:pPr algn="just">
                        <a:lnSpc>
                          <a:spcPct val="115000"/>
                        </a:lnSpc>
                        <a:spcAft>
                          <a:spcPts val="0"/>
                        </a:spcAft>
                        <a:tabLst>
                          <a:tab pos="424815" algn="l"/>
                        </a:tabLst>
                      </a:pPr>
                      <a:r>
                        <a:rPr lang="en-US" sz="2400" b="1"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b="1" i="1" spc="-5"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400" b="1"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b="1"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bài</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Dựa vào dàn ý để viết bài.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Nêu vấn đề</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Giải quyết vấn đề</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Thân bài gồm các đoạn văn, mỗi đoạn văn tương ứng với một luận điểm để làm sáng tỏ luận đề. Sử dụng các luận cứ (lí lẽ + dẫn chứng) trong mỗi đoạn văn để làm sáng tỏ cho mỗi luận điểm.</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KB</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Tổng hợp vấn đề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Giúp triển khai</a:t>
                      </a:r>
                      <a:r>
                        <a:rPr lang="en-US" sz="2400" spc="-5">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các ý thành bài </a:t>
                      </a:r>
                      <a:r>
                        <a:rPr lang="en-US" sz="2400" spc="-1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263297"/>
                  </a:ext>
                </a:extLst>
              </a:tr>
              <a:tr h="530651">
                <a:tc>
                  <a:txBody>
                    <a:bodyPr/>
                    <a:lstStyle/>
                    <a:p>
                      <a:pPr algn="just">
                        <a:lnSpc>
                          <a:spcPct val="115000"/>
                        </a:lnSpc>
                        <a:spcAft>
                          <a:spcPts val="0"/>
                        </a:spcAft>
                        <a:tabLst>
                          <a:tab pos="424815" algn="l"/>
                        </a:tabLst>
                      </a:pPr>
                      <a:r>
                        <a:rPr lang="en-US" sz="2400" b="1"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Bước 4: Kiểm tra và sửa chữa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 lại bài viết, đối chiếu với các yêu cầu đã nêu ở mỗi bước để chỉnh sửa (dựa vào bảng hướng dẫn).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424815" algn="l"/>
                        </a:tabLst>
                      </a:pP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Giúp</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người</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điều</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chỉnh</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thiếu</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sót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giúp</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hoàn</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chỉnh</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46" marR="319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3706295"/>
                  </a:ext>
                </a:extLst>
              </a:tr>
            </a:tbl>
          </a:graphicData>
        </a:graphic>
      </p:graphicFrame>
      <p:sp>
        <p:nvSpPr>
          <p:cNvPr id="3" name="Rectangle 2"/>
          <p:cNvSpPr/>
          <p:nvPr/>
        </p:nvSpPr>
        <p:spPr>
          <a:xfrm>
            <a:off x="2678545" y="0"/>
            <a:ext cx="6096000" cy="1043619"/>
          </a:xfrm>
          <a:prstGeom prst="rect">
            <a:avLst/>
          </a:prstGeom>
        </p:spPr>
        <p:txBody>
          <a:bodyPr>
            <a:spAutoFit/>
          </a:bodyPr>
          <a:lstStyle/>
          <a:p>
            <a:pPr algn="ctr">
              <a:lnSpc>
                <a:spcPct val="115000"/>
              </a:lnSpc>
              <a:spcAft>
                <a:spcPts val="0"/>
              </a:spcAft>
              <a:tabLst>
                <a:tab pos="424815" algn="l"/>
              </a:tabLst>
            </a:pP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luận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lí</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6775467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091" y="0"/>
            <a:ext cx="11914909" cy="6858000"/>
          </a:xfrm>
        </p:spPr>
      </p:pic>
      <p:sp>
        <p:nvSpPr>
          <p:cNvPr id="5" name="Rectangle 4"/>
          <p:cNvSpPr/>
          <p:nvPr/>
        </p:nvSpPr>
        <p:spPr>
          <a:xfrm>
            <a:off x="2228848" y="3628012"/>
            <a:ext cx="7875105" cy="646331"/>
          </a:xfrm>
          <a:prstGeom prst="rect">
            <a:avLst/>
          </a:prstGeom>
        </p:spPr>
        <p:txBody>
          <a:bodyPr wrap="none">
            <a:spAutoFit/>
          </a:bodyPr>
          <a:lstStyle/>
          <a:p>
            <a:r>
              <a:rPr lang="en-US" sz="3600" b="1" dirty="0">
                <a:solidFill>
                  <a:srgbClr val="FF0000"/>
                </a:solidFill>
                <a:latin typeface="Times New Roman" panose="02020603050405020304" pitchFamily="18" charset="0"/>
                <a:cs typeface="Times New Roman" panose="02020603050405020304" pitchFamily="18" charset="0"/>
              </a:rPr>
              <a:t>II. LUYỆN TẬP - THỰC HÀNH VIẾT</a:t>
            </a:r>
            <a:endParaRPr lang="en-US"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57716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32873" y="288864"/>
            <a:ext cx="10464800" cy="1578894"/>
          </a:xfrm>
          <a:prstGeom prst="rect">
            <a:avLst/>
          </a:prstGeom>
        </p:spPr>
        <p:txBody>
          <a:bodyPr wrap="square">
            <a:spAutoFit/>
          </a:bodyPr>
          <a:lstStyle/>
          <a:p>
            <a:pPr algn="just">
              <a:lnSpc>
                <a:spcPct val="115000"/>
              </a:lnSpc>
              <a:spcAft>
                <a:spcPts val="0"/>
              </a:spcAft>
              <a:tabLst>
                <a:tab pos="457200" algn="l"/>
                <a:tab pos="571500" algn="l"/>
              </a:tabLst>
            </a:pP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Thực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hành</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theo</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bước</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457200" algn="l"/>
                <a:tab pos="571500" algn="l"/>
              </a:tabLst>
            </a:pPr>
            <a:r>
              <a:rPr lang="en-US" sz="2800" b="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800" b="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Suy</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nghĩ</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về</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câu</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nói</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của</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danh</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tướng</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Trần</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Bình</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Trọng</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“Ta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thà</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làm</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ma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nước</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Nam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chứ</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không</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thèm</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làm</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vương</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đất</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 </a:t>
            </a:r>
            <a:r>
              <a:rPr lang="en-US" sz="2800" b="1" i="1" dirty="0" err="1">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Bắc</a:t>
            </a:r>
            <a:r>
              <a:rPr lang="en-US" sz="2800" b="1"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hlinkClick r:id="rId2"/>
              </a:rPr>
              <a:t>.”.</a:t>
            </a:r>
            <a:endParaRPr lang="en-US" sz="28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489528" y="2078674"/>
            <a:ext cx="11536218" cy="4552015"/>
          </a:xfrm>
          <a:prstGeom prst="rect">
            <a:avLst/>
          </a:prstGeom>
        </p:spPr>
        <p:txBody>
          <a:bodyPr wrap="square">
            <a:spAutoFit/>
          </a:bodyPr>
          <a:lstStyle/>
          <a:p>
            <a:pPr algn="just">
              <a:lnSpc>
                <a:spcPct val="115000"/>
              </a:lnSpc>
              <a:spcAft>
                <a:spcPts val="0"/>
              </a:spcAft>
            </a:pPr>
            <a:r>
              <a:rPr lang="en-US" sz="2800" b="1" dirty="0">
                <a:solidFill>
                  <a:srgbClr val="0D0D0D"/>
                </a:solidFill>
                <a:latin typeface="Times New Roman" panose="02020603050405020304" pitchFamily="18" charset="0"/>
                <a:ea typeface="MS Mincho"/>
                <a:cs typeface="Times New Roman" panose="02020603050405020304" pitchFamily="18" charset="0"/>
              </a:rPr>
              <a:t>- GV </a:t>
            </a:r>
            <a:r>
              <a:rPr lang="en-US" sz="2800" b="1" dirty="0" err="1">
                <a:solidFill>
                  <a:srgbClr val="0D0D0D"/>
                </a:solidFill>
                <a:latin typeface="Times New Roman" panose="02020603050405020304" pitchFamily="18" charset="0"/>
                <a:ea typeface="MS Mincho"/>
                <a:cs typeface="Times New Roman" panose="02020603050405020304" pitchFamily="18" charset="0"/>
              </a:rPr>
              <a:t>hướng</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dẫn</a:t>
            </a:r>
            <a:r>
              <a:rPr lang="en-US" sz="2800" b="1" dirty="0">
                <a:solidFill>
                  <a:srgbClr val="0D0D0D"/>
                </a:solidFill>
                <a:latin typeface="Times New Roman" panose="02020603050405020304" pitchFamily="18" charset="0"/>
                <a:ea typeface="MS Mincho"/>
                <a:cs typeface="Times New Roman" panose="02020603050405020304" pitchFamily="18" charset="0"/>
              </a:rPr>
              <a:t> HS </a:t>
            </a:r>
            <a:r>
              <a:rPr lang="en-US" sz="2800" b="1" dirty="0" err="1">
                <a:solidFill>
                  <a:srgbClr val="0D0D0D"/>
                </a:solidFill>
                <a:latin typeface="Times New Roman" panose="02020603050405020304" pitchFamily="18" charset="0"/>
                <a:ea typeface="MS Mincho"/>
                <a:cs typeface="Times New Roman" panose="02020603050405020304" pitchFamily="18" charset="0"/>
              </a:rPr>
              <a:t>xác</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định</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yêu</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cầu</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của</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đề</a:t>
            </a: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bài</a:t>
            </a:r>
            <a:r>
              <a:rPr lang="en-US" sz="2800" b="1" dirty="0">
                <a:solidFill>
                  <a:srgbClr val="0D0D0D"/>
                </a:solidFill>
                <a:latin typeface="Times New Roman" panose="02020603050405020304" pitchFamily="18" charset="0"/>
                <a:ea typeface="MS Mincho"/>
                <a:cs typeface="Times New Roman" panose="02020603050405020304" pitchFamily="18" charset="0"/>
              </a:rPr>
              <a:t>:</a:t>
            </a:r>
            <a:endParaRPr lang="en-US" sz="2800" b="1"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nội</a:t>
            </a:r>
            <a:r>
              <a:rPr lang="en-US" sz="2800" dirty="0">
                <a:solidFill>
                  <a:srgbClr val="0D0D0D"/>
                </a:solidFill>
                <a:latin typeface="Times New Roman" panose="02020603050405020304" pitchFamily="18" charset="0"/>
                <a:ea typeface="MS Mincho"/>
                <a:cs typeface="Times New Roman" panose="02020603050405020304" pitchFamily="18" charset="0"/>
              </a:rPr>
              <a:t> dung, </a:t>
            </a:r>
            <a:r>
              <a:rPr lang="en-US" sz="2800" dirty="0" err="1">
                <a:solidFill>
                  <a:srgbClr val="0D0D0D"/>
                </a:solidFill>
                <a:latin typeface="Times New Roman" panose="02020603050405020304" pitchFamily="18" charset="0"/>
                <a:ea typeface="MS Mincho"/>
                <a:cs typeface="Times New Roman" panose="02020603050405020304" pitchFamily="18" charset="0"/>
              </a:rPr>
              <a:t>đề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bài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yêu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cầu</a:t>
            </a:r>
            <a:r>
              <a:rPr lang="en-US" sz="2800" dirty="0">
                <a:solidFill>
                  <a:srgbClr val="0D0D0D"/>
                </a:solidFill>
                <a:latin typeface="Times New Roman" panose="02020603050405020304" pitchFamily="18" charset="0"/>
                <a:ea typeface="MS Mincho"/>
                <a:cs typeface="Times New Roman" panose="02020603050405020304" pitchFamily="18" charset="0"/>
              </a:rPr>
              <a:t> HS </a:t>
            </a:r>
            <a:r>
              <a:rPr lang="en-US" sz="2800" dirty="0" err="1">
                <a:solidFill>
                  <a:srgbClr val="0D0D0D"/>
                </a:solidFill>
                <a:latin typeface="Times New Roman" panose="02020603050405020304" pitchFamily="18" charset="0"/>
                <a:ea typeface="MS Mincho"/>
                <a:cs typeface="Times New Roman" panose="02020603050405020304" pitchFamily="18" charset="0"/>
              </a:rPr>
              <a:t>bàn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luận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vấn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gì</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D0D0D"/>
                </a:solidFill>
                <a:latin typeface="Times New Roman" panose="02020603050405020304" pitchFamily="18" charset="0"/>
                <a:ea typeface="MS Mincho"/>
                <a:cs typeface="Times New Roman" panose="02020603050405020304" pitchFamily="18" charset="0"/>
              </a:rPr>
              <a:t>+ Kiểu văn bản chính mà em sẽ viết là dạng nào?</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bài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viết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thuyết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phục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làm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sáng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tỏ</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vấn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nghị</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luận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em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sẽ</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lấy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những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dẫn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chứng</a:t>
            </a:r>
            <a:r>
              <a:rPr lang="en-US" sz="2800" dirty="0">
                <a:solidFill>
                  <a:srgbClr val="0D0D0D"/>
                </a:solidFill>
                <a:latin typeface="Times New Roman" panose="02020603050405020304" pitchFamily="18" charset="0"/>
                <a:ea typeface="MS Mincho"/>
                <a:cs typeface="Times New Roman" panose="02020603050405020304" pitchFamily="18" charset="0"/>
              </a:rPr>
              <a:t> ở </a:t>
            </a:r>
            <a:r>
              <a:rPr lang="en-US" sz="2800" dirty="0" err="1">
                <a:solidFill>
                  <a:srgbClr val="0D0D0D"/>
                </a:solidFill>
                <a:latin typeface="Times New Roman" panose="02020603050405020304" pitchFamily="18" charset="0"/>
                <a:ea typeface="MS Mincho"/>
                <a:cs typeface="Times New Roman" panose="02020603050405020304" pitchFamily="18" charset="0"/>
              </a:rPr>
              <a:t>đâu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Em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hãy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hình</a:t>
            </a:r>
            <a:r>
              <a:rPr lang="en-US" sz="2800" dirty="0">
                <a:solidFill>
                  <a:srgbClr val="0D0D0D"/>
                </a:solidFill>
                <a:latin typeface="Times New Roman" panose="02020603050405020304" pitchFamily="18" charset="0"/>
                <a:ea typeface="MS Mincho"/>
                <a:cs typeface="Times New Roman" panose="02020603050405020304" pitchFamily="18" charset="0"/>
              </a:rPr>
              <a:t> dung </a:t>
            </a:r>
            <a:r>
              <a:rPr lang="en-US" sz="2800" dirty="0" err="1">
                <a:solidFill>
                  <a:srgbClr val="0D0D0D"/>
                </a:solidFill>
                <a:latin typeface="Times New Roman" panose="02020603050405020304" pitchFamily="18" charset="0"/>
                <a:ea typeface="MS Mincho"/>
                <a:cs typeface="Times New Roman" panose="02020603050405020304" pitchFamily="18" charset="0"/>
              </a:rPr>
              <a:t>những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dẫn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chứng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mà</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em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sẽ</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lấy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bài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viết</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Hãy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tìm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hiểu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thêm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các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tư</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liệu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liên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quan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đến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đề</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tài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đã</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xác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định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bài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viết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tranh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ảnh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và</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thông</a:t>
            </a:r>
            <a:r>
              <a:rPr lang="en-US" sz="2800" dirty="0">
                <a:solidFill>
                  <a:srgbClr val="0D0D0D"/>
                </a:solidFill>
                <a:latin typeface="Times New Roman" panose="02020603050405020304" pitchFamily="18" charset="0"/>
                <a:ea typeface="MS Mincho"/>
                <a:cs typeface="Times New Roman" panose="02020603050405020304" pitchFamily="18" charset="0"/>
              </a:rPr>
              <a:t> tin, </a:t>
            </a:r>
            <a:r>
              <a:rPr lang="vi-VN" sz="2800" dirty="0">
                <a:solidFill>
                  <a:srgbClr val="0D0D0D"/>
                </a:solidFill>
                <a:latin typeface="Times New Roman" panose="02020603050405020304" pitchFamily="18" charset="0"/>
                <a:ea typeface="MS Mincho"/>
                <a:cs typeface="Times New Roman" panose="02020603050405020304" pitchFamily="18" charset="0"/>
              </a:rPr>
              <a:t>tìm hiểu nội dung, ý nghĩa câu nói của Trần Bình Trọng- danh tướng thời Trần</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677636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637309" y="1027906"/>
            <a:ext cx="10575636" cy="4517647"/>
          </a:xfrm>
          <a:prstGeom prst="rect">
            <a:avLst/>
          </a:prstGeom>
        </p:spPr>
        <p:txBody>
          <a:bodyPr wrap="square">
            <a:spAutoFit/>
          </a:bodyPr>
          <a:lstStyle/>
          <a:p>
            <a:pPr algn="just">
              <a:lnSpc>
                <a:spcPct val="130000"/>
              </a:lnSpc>
              <a:spcAft>
                <a:spcPts val="0"/>
              </a:spcAft>
              <a:tabLst>
                <a:tab pos="457200" algn="l"/>
                <a:tab pos="571500" algn="l"/>
              </a:tabLst>
            </a:pPr>
            <a:r>
              <a:rPr lang="en-US" sz="2800" b="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smtClean="0">
                <a:solidFill>
                  <a:srgbClr val="0070C0"/>
                </a:solidFill>
                <a:latin typeface="Times New Roman" panose="02020603050405020304" pitchFamily="18" charset="0"/>
                <a:ea typeface="MS Mincho"/>
                <a:cs typeface="Times New Roman" panose="02020603050405020304" pitchFamily="18" charset="0"/>
              </a:rPr>
              <a:t>1</a:t>
            </a:r>
            <a:r>
              <a:rPr lang="vi-VN"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Bước</a:t>
            </a:r>
            <a:r>
              <a:rPr lang="en-US" sz="2800" b="1" dirty="0">
                <a:solidFill>
                  <a:srgbClr val="0070C0"/>
                </a:solidFill>
                <a:latin typeface="Times New Roman" panose="02020603050405020304" pitchFamily="18" charset="0"/>
                <a:ea typeface="MS Mincho"/>
                <a:cs typeface="Times New Roman" panose="02020603050405020304" pitchFamily="18" charset="0"/>
              </a:rPr>
              <a:t> 1: </a:t>
            </a:r>
            <a:r>
              <a:rPr lang="en-US" sz="2800" b="1" dirty="0" err="1">
                <a:solidFill>
                  <a:srgbClr val="0070C0"/>
                </a:solidFill>
                <a:latin typeface="Times New Roman" panose="02020603050405020304" pitchFamily="18" charset="0"/>
                <a:ea typeface="MS Mincho"/>
                <a:cs typeface="Times New Roman" panose="02020603050405020304" pitchFamily="18" charset="0"/>
              </a:rPr>
              <a:t>Chuẩn</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bị</a:t>
            </a:r>
            <a:r>
              <a:rPr lang="vi-VN" sz="2800" b="1"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Đọc</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kĩ</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và</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tìm</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hiểu</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đề</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bài</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để</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định</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hướng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cho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bài</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viết</a:t>
            </a:r>
            <a:r>
              <a:rPr lang="en-US" sz="2800" dirty="0">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Trọng</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tâm</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cần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làm</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rõ</a:t>
            </a:r>
            <a:r>
              <a:rPr lang="en-US" sz="2800" b="1" dirty="0">
                <a:latin typeface="Times New Roman" panose="02020603050405020304" pitchFamily="18" charset="0"/>
                <a:ea typeface="MS Mincho"/>
                <a:cs typeface="Times New Roman" panose="02020603050405020304" pitchFamily="18" charset="0"/>
              </a:rPr>
              <a: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tinh</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thần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bất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khuất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không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chịu</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sống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nô</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lệ</a:t>
            </a:r>
            <a:r>
              <a:rPr lang="en-US" sz="2800" dirty="0">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Kiểu</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văn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bản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chính</a:t>
            </a:r>
            <a:r>
              <a:rPr lang="en-US" sz="2800" b="1" dirty="0">
                <a:latin typeface="Times New Roman" panose="02020603050405020304" pitchFamily="18" charset="0"/>
                <a:ea typeface="MS Mincho"/>
                <a:cs typeface="Times New Roman" panose="02020603050405020304" pitchFamily="18" charset="0"/>
              </a:rPr>
              <a: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nghị</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luận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về</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một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tư</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tưởng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đạo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lí</a:t>
            </a:r>
            <a:r>
              <a:rPr lang="en-US" sz="2800" dirty="0">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Phạm</a:t>
            </a:r>
            <a:r>
              <a:rPr lang="en-US" sz="2800" b="1" dirty="0">
                <a:latin typeface="Times New Roman" panose="02020603050405020304" pitchFamily="18" charset="0"/>
                <a:ea typeface="MS Mincho"/>
                <a:cs typeface="Times New Roman" panose="02020603050405020304" pitchFamily="18" charset="0"/>
              </a:rPr>
              <a:t> vi </a:t>
            </a:r>
            <a:r>
              <a:rPr lang="en-US" sz="2800" b="1" dirty="0" err="1">
                <a:latin typeface="Times New Roman" panose="02020603050405020304" pitchFamily="18" charset="0"/>
                <a:ea typeface="MS Mincho"/>
                <a:cs typeface="Times New Roman" panose="02020603050405020304" pitchFamily="18" charset="0"/>
              </a:rPr>
              <a:t>bằng</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chứng</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cần</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huy</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động</a:t>
            </a:r>
            <a:r>
              <a:rPr lang="en-US" sz="2800" b="1" dirty="0">
                <a:latin typeface="Times New Roman" panose="02020603050405020304" pitchFamily="18" charset="0"/>
                <a:ea typeface="MS Mincho"/>
                <a:cs typeface="Times New Roman" panose="02020603050405020304" pitchFamily="18" charset="0"/>
              </a:rPr>
              <a: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bằng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chứng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thực</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tế</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kiến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thức</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lịch</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sử</a:t>
            </a:r>
            <a:r>
              <a:rPr lang="en-US" sz="2800" dirty="0">
                <a:latin typeface="Times New Roman" panose="02020603050405020304" pitchFamily="18" charset="0"/>
                <a:ea typeface="MS Mincho"/>
                <a:cs typeface="Times New Roman" panose="02020603050405020304" pitchFamily="18" charset="0"/>
              </a:rPr>
              <a:t>, </a:t>
            </a:r>
            <a:r>
              <a:rPr lang="en-US" sz="2800" dirty="0" err="1" smtClean="0">
                <a:latin typeface="Times New Roman" panose="02020603050405020304" pitchFamily="18" charset="0"/>
                <a:ea typeface="MS Mincho"/>
                <a:cs typeface="Times New Roman" panose="02020603050405020304" pitchFamily="18" charset="0"/>
              </a:rPr>
              <a:t>địa</a:t>
            </a:r>
            <a:r>
              <a:rPr lang="en-US" sz="2800" dirty="0">
                <a:latin typeface="Times New Roman" panose="02020603050405020304" pitchFamily="18" charset="0"/>
                <a:ea typeface="MS Mincho"/>
              </a:rPr>
              <a:t> </a:t>
            </a:r>
            <a:r>
              <a:rPr lang="en-US" sz="2800" dirty="0" err="1" smtClean="0">
                <a:latin typeface="Times New Roman" panose="02020603050405020304" pitchFamily="18" charset="0"/>
                <a:ea typeface="MS Mincho"/>
                <a:cs typeface="Times New Roman" panose="02020603050405020304" pitchFamily="18" charset="0"/>
              </a:rPr>
              <a:t>lí</a:t>
            </a:r>
            <a:r>
              <a:rPr lang="en-US" sz="2800" dirty="0" smtClean="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và</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thơ</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văn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liên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quan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ví</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dụ</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đoạn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trích</a:t>
            </a:r>
            <a:r>
              <a:rPr lang="en-US" sz="2800" dirty="0">
                <a:latin typeface="Times New Roman" panose="02020603050405020304" pitchFamily="18" charset="0"/>
                <a:ea typeface="MS Mincho"/>
                <a:cs typeface="Times New Roman" panose="02020603050405020304" pitchFamily="18" charset="0"/>
              </a:rPr>
              <a:t> </a:t>
            </a:r>
            <a:r>
              <a:rPr lang="en-US" sz="2800" i="1" dirty="0" err="1">
                <a:latin typeface="Times New Roman" panose="02020603050405020304" pitchFamily="18" charset="0"/>
                <a:ea typeface="MS Mincho"/>
                <a:cs typeface="Times New Roman" panose="02020603050405020304" pitchFamily="18" charset="0"/>
              </a:rPr>
              <a:t>Bên</a:t>
            </a:r>
            <a:r>
              <a:rPr lang="en-US" sz="2800" i="1" dirty="0">
                <a:latin typeface="Times New Roman" panose="02020603050405020304" pitchFamily="18" charset="0"/>
                <a:ea typeface="MS Mincho"/>
                <a:cs typeface="Times New Roman" panose="02020603050405020304" pitchFamily="18" charset="0"/>
              </a:rPr>
              <a:t> </a:t>
            </a:r>
            <a:r>
              <a:rPr lang="en-US" sz="2800" i="1" dirty="0" err="1">
                <a:latin typeface="Times New Roman" panose="02020603050405020304" pitchFamily="18" charset="0"/>
                <a:ea typeface="MS Mincho"/>
                <a:cs typeface="Times New Roman" panose="02020603050405020304" pitchFamily="18" charset="0"/>
              </a:rPr>
              <a:t>bờ</a:t>
            </a:r>
            <a:r>
              <a:rPr lang="en-US" sz="2800" i="1" dirty="0">
                <a:latin typeface="Times New Roman" panose="02020603050405020304" pitchFamily="18" charset="0"/>
                <a:ea typeface="MS Mincho"/>
                <a:cs typeface="Times New Roman" panose="02020603050405020304" pitchFamily="18" charset="0"/>
              </a:rPr>
              <a:t> </a:t>
            </a:r>
            <a:r>
              <a:rPr lang="en-US" sz="2800" i="1" dirty="0" err="1">
                <a:latin typeface="Times New Roman" panose="02020603050405020304" pitchFamily="18" charset="0"/>
                <a:ea typeface="MS Mincho"/>
                <a:cs typeface="Times New Roman" panose="02020603050405020304" pitchFamily="18" charset="0"/>
              </a:rPr>
              <a:t>Thiên</a:t>
            </a:r>
            <a:r>
              <a:rPr lang="en-US" sz="2800" i="1" dirty="0">
                <a:latin typeface="Times New Roman" panose="02020603050405020304" pitchFamily="18" charset="0"/>
                <a:ea typeface="MS Mincho"/>
                <a:cs typeface="Times New Roman" panose="02020603050405020304" pitchFamily="18" charset="0"/>
              </a:rPr>
              <a:t> </a:t>
            </a:r>
            <a:r>
              <a:rPr lang="en-US" sz="2800" i="1" dirty="0" err="1">
                <a:latin typeface="Times New Roman" panose="02020603050405020304" pitchFamily="18" charset="0"/>
                <a:ea typeface="MS Mincho"/>
                <a:cs typeface="Times New Roman" panose="02020603050405020304" pitchFamily="18" charset="0"/>
              </a:rPr>
              <a:t>Mạc</a:t>
            </a:r>
            <a:r>
              <a:rPr lang="en-US" sz="2800" dirty="0">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Xem</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lại</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định</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hướng</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viết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bài</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văn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nghị</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luận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về</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một</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tư</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tưởng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đạo</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lí</a:t>
            </a:r>
            <a:r>
              <a:rPr lang="en-US" sz="2800" dirty="0">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Tìm</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hiểu</a:t>
            </a:r>
            <a:r>
              <a:rPr lang="en-US" sz="2800" b="1" dirty="0">
                <a:latin typeface="Times New Roman" panose="02020603050405020304" pitchFamily="18" charset="0"/>
                <a:ea typeface="MS Mincho"/>
                <a:cs typeface="Times New Roman" panose="02020603050405020304" pitchFamily="18" charset="0"/>
              </a:rPr>
              <a:t> </a:t>
            </a:r>
            <a:r>
              <a:rPr lang="en-US" sz="2800" b="1" dirty="0" err="1">
                <a:latin typeface="Times New Roman" panose="02020603050405020304" pitchFamily="18" charset="0"/>
                <a:ea typeface="MS Mincho"/>
                <a:cs typeface="Times New Roman" panose="02020603050405020304" pitchFamily="18" charset="0"/>
              </a:rPr>
              <a:t>nội</a:t>
            </a:r>
            <a:r>
              <a:rPr lang="en-US" sz="2800" b="1" dirty="0">
                <a:latin typeface="Times New Roman" panose="02020603050405020304" pitchFamily="18" charset="0"/>
                <a:ea typeface="MS Mincho"/>
                <a:cs typeface="Times New Roman" panose="02020603050405020304" pitchFamily="18" charset="0"/>
              </a:rPr>
              <a:t> dung, ý </a:t>
            </a:r>
            <a:r>
              <a:rPr lang="en-US" sz="2800" b="1" dirty="0" err="1">
                <a:latin typeface="Times New Roman" panose="02020603050405020304" pitchFamily="18" charset="0"/>
                <a:ea typeface="MS Mincho"/>
                <a:cs typeface="Times New Roman" panose="02020603050405020304" pitchFamily="18" charset="0"/>
              </a:rPr>
              <a:t>nghĩa</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câu</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nói</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của</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danh</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tướng</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Trần</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Bình</a:t>
            </a:r>
            <a:r>
              <a:rPr lang="en-US" sz="2800" dirty="0">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MS Mincho"/>
                <a:cs typeface="Times New Roman" panose="02020603050405020304" pitchFamily="18" charset="0"/>
              </a:rPr>
              <a:t>Trọng</a:t>
            </a:r>
            <a:r>
              <a:rPr lang="en-US" sz="2800" dirty="0">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016144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inVertic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851114748"/>
              </p:ext>
            </p:extLst>
          </p:nvPr>
        </p:nvGraphicFramePr>
        <p:xfrm>
          <a:off x="1209963" y="1181052"/>
          <a:ext cx="9633527" cy="4907280"/>
        </p:xfrm>
        <a:graphic>
          <a:graphicData uri="http://schemas.openxmlformats.org/drawingml/2006/table">
            <a:tbl>
              <a:tblPr firstRow="1" firstCol="1" bandRow="1"/>
              <a:tblGrid>
                <a:gridCol w="7268619">
                  <a:extLst>
                    <a:ext uri="{9D8B030D-6E8A-4147-A177-3AD203B41FA5}">
                      <a16:colId xmlns:a16="http://schemas.microsoft.com/office/drawing/2014/main" val="290477257"/>
                    </a:ext>
                  </a:extLst>
                </a:gridCol>
                <a:gridCol w="2364908">
                  <a:extLst>
                    <a:ext uri="{9D8B030D-6E8A-4147-A177-3AD203B41FA5}">
                      <a16:colId xmlns:a16="http://schemas.microsoft.com/office/drawing/2014/main" val="1628266466"/>
                    </a:ext>
                  </a:extLst>
                </a:gridCol>
              </a:tblGrid>
              <a:tr h="0">
                <a:tc gridSpan="2">
                  <a:txBody>
                    <a:bodyPr/>
                    <a:lstStyle/>
                    <a:p>
                      <a:pPr algn="ctr">
                        <a:lnSpc>
                          <a:spcPct val="115000"/>
                        </a:lnSpc>
                        <a:spcAft>
                          <a:spcPts val="0"/>
                        </a:spcAft>
                        <a:tabLst>
                          <a:tab pos="1386840" algn="l"/>
                        </a:tabLst>
                      </a:pPr>
                      <a:r>
                        <a:rPr lang="en-US" sz="2800" b="1" dirty="0" err="1">
                          <a:solidFill>
                            <a:srgbClr val="0D0D0D"/>
                          </a:solidFill>
                          <a:effectLst/>
                          <a:latin typeface="Times New Roman" panose="02020603050405020304" pitchFamily="18" charset="0"/>
                          <a:ea typeface="MS Mincho"/>
                          <a:cs typeface="Times New Roman" panose="02020603050405020304" pitchFamily="18" charset="0"/>
                        </a:rPr>
                        <a:t>Phiếu</a:t>
                      </a:r>
                      <a:r>
                        <a:rPr lang="en-US" sz="2800" b="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a:solidFill>
                            <a:srgbClr val="0D0D0D"/>
                          </a:solidFill>
                          <a:effectLst/>
                          <a:latin typeface="Times New Roman" panose="02020603050405020304" pitchFamily="18" charset="0"/>
                          <a:ea typeface="MS Mincho"/>
                          <a:cs typeface="Times New Roman" panose="02020603050405020304" pitchFamily="18" charset="0"/>
                        </a:rPr>
                        <a:t>tìm</a:t>
                      </a:r>
                      <a:r>
                        <a:rPr lang="en-US" sz="2800" b="1" dirty="0">
                          <a:solidFill>
                            <a:srgbClr val="0D0D0D"/>
                          </a:solidFill>
                          <a:effectLst/>
                          <a:latin typeface="Times New Roman" panose="02020603050405020304" pitchFamily="18" charset="0"/>
                          <a:ea typeface="MS Mincho"/>
                          <a:cs typeface="Times New Roman" panose="02020603050405020304" pitchFamily="18" charset="0"/>
                        </a:rPr>
                        <a:t> ý</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Đặt</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và</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trả</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lời</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các</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câu</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hỏi</a:t>
                      </a:r>
                      <a:r>
                        <a:rPr lang="en-US" sz="2800" i="1" dirty="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a:solidFill>
                            <a:srgbClr val="0D0D0D"/>
                          </a:solidFill>
                          <a:effectLst/>
                          <a:latin typeface="Times New Roman" panose="02020603050405020304" pitchFamily="18" charset="0"/>
                          <a:ea typeface="MS Mincho"/>
                          <a:cs typeface="Times New Roman" panose="02020603050405020304" pitchFamily="18" charset="0"/>
                        </a:rPr>
                        <a:t>sau</a:t>
                      </a:r>
                      <a:r>
                        <a:rPr lang="en-US" sz="2800" b="1" dirty="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614116048"/>
                  </a:ext>
                </a:extLst>
              </a:tr>
              <a:tr h="0">
                <a:tc>
                  <a:txBody>
                    <a:bodyPr/>
                    <a:lstStyle/>
                    <a:p>
                      <a:pPr algn="just">
                        <a:lnSpc>
                          <a:spcPct val="115000"/>
                        </a:lnSpc>
                        <a:spcAft>
                          <a:spcPts val="0"/>
                        </a:spcAft>
                        <a:tabLst>
                          <a:tab pos="1386840" algn="l"/>
                        </a:tabLst>
                      </a:pPr>
                      <a:r>
                        <a:rPr lang="en-US" sz="2800">
                          <a:solidFill>
                            <a:srgbClr val="0D0D0D"/>
                          </a:solidFill>
                          <a:effectLst/>
                          <a:latin typeface="Times New Roman" panose="02020603050405020304" pitchFamily="18" charset="0"/>
                          <a:ea typeface="MS Mincho"/>
                          <a:cs typeface="Times New Roman" panose="02020603050405020304" pitchFamily="18" charset="0"/>
                        </a:rPr>
                        <a:t>Câu nói của Trần Bình Trọng có ý nghĩa gì?</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solidFill>
                            <a:srgbClr val="0D0D0D"/>
                          </a:solidFill>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2068588"/>
                  </a:ext>
                </a:extLst>
              </a:tr>
              <a:tr h="0">
                <a:tc>
                  <a:txBody>
                    <a:bodyPr/>
                    <a:lstStyle/>
                    <a:p>
                      <a:pPr algn="just">
                        <a:lnSpc>
                          <a:spcPct val="115000"/>
                        </a:lnSpc>
                        <a:spcAft>
                          <a:spcPts val="0"/>
                        </a:spcAft>
                        <a:tabLst>
                          <a:tab pos="1386840" algn="l"/>
                        </a:tabLst>
                      </a:pPr>
                      <a:r>
                        <a:rPr lang="en-US" sz="2800">
                          <a:solidFill>
                            <a:srgbClr val="0D0D0D"/>
                          </a:solidFill>
                          <a:effectLst/>
                          <a:latin typeface="Times New Roman" panose="02020603050405020304" pitchFamily="18" charset="0"/>
                          <a:ea typeface="MS Mincho"/>
                          <a:cs typeface="Times New Roman" panose="02020603050405020304" pitchFamily="18" charset="0"/>
                        </a:rPr>
                        <a:t> Câu nói thể hiện tư tưởng, đạo lí sống nào? Tại sao có thể nói như vậy?</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D0D0D"/>
                          </a:solidFill>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5853787"/>
                  </a:ext>
                </a:extLst>
              </a:tr>
              <a:tr h="0">
                <a:tc>
                  <a:txBody>
                    <a:bodyPr/>
                    <a:lstStyle/>
                    <a:p>
                      <a:pPr algn="just">
                        <a:lnSpc>
                          <a:spcPct val="115000"/>
                        </a:lnSpc>
                        <a:spcAft>
                          <a:spcPts val="0"/>
                        </a:spcAft>
                        <a:tabLst>
                          <a:tab pos="1386840" algn="l"/>
                        </a:tabLst>
                      </a:pPr>
                      <a:r>
                        <a:rPr lang="en-US" sz="2800">
                          <a:solidFill>
                            <a:srgbClr val="0D0D0D"/>
                          </a:solidFill>
                          <a:effectLst/>
                          <a:latin typeface="Times New Roman" panose="02020603050405020304" pitchFamily="18" charset="0"/>
                          <a:ea typeface="MS Mincho"/>
                          <a:cs typeface="Times New Roman" panose="02020603050405020304" pitchFamily="18" charset="0"/>
                        </a:rPr>
                        <a:t>Tư tưởng, đạo lí sống đó đã thể hiện như thế nào (trong cuộc sống, văn học, nghệ thuật, lịch sử...)?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D0D0D"/>
                          </a:solidFill>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6878778"/>
                  </a:ext>
                </a:extLst>
              </a:tr>
              <a:tr h="0">
                <a:tc>
                  <a:txBody>
                    <a:bodyPr/>
                    <a:lstStyle/>
                    <a:p>
                      <a:pPr algn="just">
                        <a:lnSpc>
                          <a:spcPct val="115000"/>
                        </a:lnSpc>
                        <a:spcAft>
                          <a:spcPts val="0"/>
                        </a:spcAft>
                        <a:tabLst>
                          <a:tab pos="1386840" algn="l"/>
                        </a:tabLst>
                      </a:pPr>
                      <a:r>
                        <a:rPr lang="en-US" sz="2800">
                          <a:solidFill>
                            <a:srgbClr val="0D0D0D"/>
                          </a:solidFill>
                          <a:effectLst/>
                          <a:latin typeface="Times New Roman" panose="02020603050405020304" pitchFamily="18" charset="0"/>
                          <a:ea typeface="MS Mincho"/>
                          <a:cs typeface="Times New Roman" panose="02020603050405020304" pitchFamily="18" charset="0"/>
                        </a:rPr>
                        <a:t>Giá trị của tư tưởng, đạo lí sống vừa nêu là gì? Cần phê phán những biểu hiện ngược lại với tư tưởng, đạo lí sống trên như thế nào?</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3828413"/>
                  </a:ext>
                </a:extLst>
              </a:tr>
            </a:tbl>
          </a:graphicData>
        </a:graphic>
      </p:graphicFrame>
    </p:spTree>
    <p:extLst>
      <p:ext uri="{BB962C8B-B14F-4D97-AF65-F5344CB8AC3E}">
        <p14:creationId xmlns:p14="http://schemas.microsoft.com/office/powerpoint/2010/main" val="2069274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ea typeface="MS Mincho"/>
              </a:rPr>
              <a:t>Câu</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nói</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của</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Trần</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Bình</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Trọng</a:t>
            </a:r>
            <a:r>
              <a:rPr lang="en-US" sz="2800" dirty="0">
                <a:solidFill>
                  <a:srgbClr val="FF0000"/>
                </a:solidFill>
                <a:latin typeface="Times New Roman" panose="02020603050405020304" pitchFamily="18" charset="0"/>
                <a:ea typeface="MS Mincho"/>
              </a:rPr>
              <a:t> </a:t>
            </a:r>
            <a:r>
              <a:rPr lang="en-US" sz="2800" i="1" dirty="0">
                <a:solidFill>
                  <a:srgbClr val="FF0000"/>
                </a:solidFill>
                <a:latin typeface="Times New Roman" panose="02020603050405020304" pitchFamily="18" charset="0"/>
                <a:ea typeface="MS Mincho"/>
              </a:rPr>
              <a:t>“Ta </a:t>
            </a:r>
            <a:r>
              <a:rPr lang="en-US" sz="2800" i="1" dirty="0" err="1">
                <a:solidFill>
                  <a:srgbClr val="FF0000"/>
                </a:solidFill>
                <a:latin typeface="Times New Roman" panose="02020603050405020304" pitchFamily="18" charset="0"/>
                <a:ea typeface="MS Mincho"/>
              </a:rPr>
              <a:t>thà</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làm</a:t>
            </a:r>
            <a:r>
              <a:rPr lang="en-US" sz="2800" i="1" dirty="0">
                <a:solidFill>
                  <a:srgbClr val="FF0000"/>
                </a:solidFill>
                <a:latin typeface="Times New Roman" panose="02020603050405020304" pitchFamily="18" charset="0"/>
                <a:ea typeface="MS Mincho"/>
              </a:rPr>
              <a:t> ma </a:t>
            </a:r>
            <a:r>
              <a:rPr lang="en-US" sz="2800" i="1" dirty="0" err="1">
                <a:solidFill>
                  <a:srgbClr val="FF0000"/>
                </a:solidFill>
                <a:latin typeface="Times New Roman" panose="02020603050405020304" pitchFamily="18" charset="0"/>
                <a:ea typeface="MS Mincho"/>
              </a:rPr>
              <a:t>nước</a:t>
            </a:r>
            <a:r>
              <a:rPr lang="en-US" sz="2800" i="1" dirty="0">
                <a:solidFill>
                  <a:srgbClr val="FF0000"/>
                </a:solidFill>
                <a:latin typeface="Times New Roman" panose="02020603050405020304" pitchFamily="18" charset="0"/>
                <a:ea typeface="MS Mincho"/>
              </a:rPr>
              <a:t> Nam </a:t>
            </a:r>
            <a:r>
              <a:rPr lang="en-US" sz="2800" i="1" dirty="0" err="1">
                <a:solidFill>
                  <a:srgbClr val="FF0000"/>
                </a:solidFill>
                <a:latin typeface="Times New Roman" panose="02020603050405020304" pitchFamily="18" charset="0"/>
                <a:ea typeface="MS Mincho"/>
              </a:rPr>
              <a:t>chứ</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không</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thèm</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làm</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vương</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đất</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Bắc</a:t>
            </a:r>
            <a:r>
              <a:rPr lang="en-US" sz="2800" i="1" dirty="0">
                <a:solidFill>
                  <a:srgbClr val="FF0000"/>
                </a:solidFill>
                <a:latin typeface="Times New Roman" panose="02020603050405020304" pitchFamily="18" charset="0"/>
                <a:ea typeface="MS Mincho"/>
              </a:rPr>
              <a:t>.”</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có</a:t>
            </a:r>
            <a:r>
              <a:rPr lang="en-US" sz="2800" dirty="0">
                <a:solidFill>
                  <a:srgbClr val="FF0000"/>
                </a:solidFill>
                <a:latin typeface="Times New Roman" panose="02020603050405020304" pitchFamily="18" charset="0"/>
                <a:ea typeface="MS Mincho"/>
              </a:rPr>
              <a:t> ý </a:t>
            </a:r>
            <a:r>
              <a:rPr lang="en-US" sz="2800" dirty="0" err="1">
                <a:solidFill>
                  <a:srgbClr val="FF0000"/>
                </a:solidFill>
                <a:latin typeface="Times New Roman" panose="02020603050405020304" pitchFamily="18" charset="0"/>
                <a:ea typeface="MS Mincho"/>
              </a:rPr>
              <a:t>nghĩa</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gì</a:t>
            </a:r>
            <a:r>
              <a:rPr lang="en-US" sz="2800" dirty="0">
                <a:solidFill>
                  <a:srgbClr val="FF0000"/>
                </a:solidFill>
                <a:latin typeface="Times New Roman" panose="02020603050405020304" pitchFamily="18" charset="0"/>
                <a:ea typeface="MS Mincho"/>
              </a:rPr>
              <a:t>?</a:t>
            </a:r>
            <a:endParaRPr lang="en-US" sz="2800" dirty="0">
              <a:solidFill>
                <a:srgbClr val="FF0000"/>
              </a:solidFill>
            </a:endParaRPr>
          </a:p>
        </p:txBody>
      </p:sp>
      <p:sp>
        <p:nvSpPr>
          <p:cNvPr id="7" name="Rounded Rectangle 6"/>
          <p:cNvSpPr/>
          <p:nvPr/>
        </p:nvSpPr>
        <p:spPr>
          <a:xfrm>
            <a:off x="1357745" y="2593325"/>
            <a:ext cx="9633528" cy="358580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400" b="1" dirty="0">
                <a:latin typeface="Times New Roman" panose="02020603050405020304" pitchFamily="18" charset="0"/>
                <a:cs typeface="Times New Roman" panose="02020603050405020304" pitchFamily="18" charset="0"/>
              </a:rPr>
              <a:t>*</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thích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nói</a:t>
            </a:r>
            <a:endParaRPr lang="en-US"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nước</a:t>
            </a:r>
            <a:r>
              <a:rPr lang="en-US" sz="2400" i="1" dirty="0">
                <a:latin typeface="Times New Roman" panose="02020603050405020304" pitchFamily="18" charset="0"/>
                <a:cs typeface="Times New Roman" panose="02020603050405020304" pitchFamily="18" charset="0"/>
              </a:rPr>
              <a:t> Nam</a:t>
            </a:r>
            <a:r>
              <a:rPr lang="vi-VN" sz="2400" i="1"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đất nước của chúng ta, nước Đại Việt, nay là Việt Nam. “</a:t>
            </a:r>
            <a:r>
              <a:rPr lang="en-US" sz="2400" i="1" dirty="0">
                <a:latin typeface="Times New Roman" panose="02020603050405020304" pitchFamily="18" charset="0"/>
                <a:cs typeface="Times New Roman" panose="02020603050405020304" pitchFamily="18" charset="0"/>
              </a:rPr>
              <a:t>Ta </a:t>
            </a:r>
            <a:r>
              <a:rPr lang="en-US" sz="2400" i="1" dirty="0" err="1">
                <a:latin typeface="Times New Roman" panose="02020603050405020304" pitchFamily="18" charset="0"/>
                <a:cs typeface="Times New Roman" panose="02020603050405020304" pitchFamily="18" charset="0"/>
              </a:rPr>
              <a:t>thà</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làm</a:t>
            </a:r>
            <a:r>
              <a:rPr lang="en-US" sz="2400" i="1" dirty="0">
                <a:latin typeface="Times New Roman" panose="02020603050405020304" pitchFamily="18" charset="0"/>
                <a:cs typeface="Times New Roman" panose="02020603050405020304" pitchFamily="18" charset="0"/>
              </a:rPr>
              <a:t> ma </a:t>
            </a:r>
            <a:r>
              <a:rPr lang="en-US" sz="2400" i="1" dirty="0" err="1">
                <a:latin typeface="Times New Roman" panose="02020603050405020304" pitchFamily="18" charset="0"/>
                <a:cs typeface="Times New Roman" panose="02020603050405020304" pitchFamily="18" charset="0"/>
              </a:rPr>
              <a:t>nước</a:t>
            </a:r>
            <a:r>
              <a:rPr lang="en-US" sz="2400" i="1" dirty="0">
                <a:latin typeface="Times New Roman" panose="02020603050405020304" pitchFamily="18" charset="0"/>
                <a:cs typeface="Times New Roman" panose="02020603050405020304" pitchFamily="18" charset="0"/>
              </a:rPr>
              <a:t> Nam</a:t>
            </a:r>
            <a:r>
              <a:rPr lang="vi-VN" sz="2400" i="1"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tức là sẵn sàng chết vì đất nước mình.</a:t>
            </a:r>
            <a:endParaRPr lang="en-US"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vi-VN" sz="2400" i="1" dirty="0">
                <a:latin typeface="Times New Roman" panose="02020603050405020304" pitchFamily="18" charset="0"/>
                <a:cs typeface="Times New Roman" panose="02020603050405020304" pitchFamily="18" charset="0"/>
              </a:rPr>
              <a:t>đất Bắc”:</a:t>
            </a:r>
            <a:r>
              <a:rPr lang="vi-VN" sz="2400" dirty="0">
                <a:latin typeface="Times New Roman" panose="02020603050405020304" pitchFamily="18" charset="0"/>
                <a:cs typeface="Times New Roman" panose="02020603050405020304" pitchFamily="18" charset="0"/>
              </a:rPr>
              <a:t> ý chỉ nhà Nguyên –Mông, là nhà nước phong kiến phương Bắc, đất nước của kẻ thù đang xâm chiếm nước ta</a:t>
            </a:r>
            <a:r>
              <a:rPr lang="en-US" sz="2400" dirty="0">
                <a:latin typeface="Times New Roman" panose="02020603050405020304" pitchFamily="18" charset="0"/>
                <a:cs typeface="Times New Roman" panose="02020603050405020304" pitchFamily="18" charset="0"/>
              </a:rPr>
              <a:t>. </a:t>
            </a:r>
          </a:p>
          <a:p>
            <a:pPr algn="just"/>
            <a:r>
              <a:rPr lang="en-US" sz="2400" dirty="0">
                <a:latin typeface="Times New Roman" panose="02020603050405020304" pitchFamily="18" charset="0"/>
                <a:cs typeface="Times New Roman" panose="02020603050405020304" pitchFamily="18" charset="0"/>
              </a:rPr>
              <a:t>=&gt;</a:t>
            </a:r>
            <a:r>
              <a:rPr lang="vi-VN" sz="2400" dirty="0">
                <a:latin typeface="Times New Roman" panose="02020603050405020304" pitchFamily="18" charset="0"/>
                <a:cs typeface="Times New Roman" panose="02020603050405020304" pitchFamily="18" charset="0"/>
              </a:rPr>
              <a:t> Câu nói thể hiện tinh thần bất khuất, không chịu sống nô lệ, khẳng 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 to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Câu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nói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ấy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nay </a:t>
            </a:r>
            <a:r>
              <a:rPr lang="en-US" sz="2400" dirty="0" err="1">
                <a:latin typeface="Times New Roman" panose="02020603050405020304" pitchFamily="18" charset="0"/>
                <a:cs typeface="Times New Roman" panose="02020603050405020304" pitchFamily="18" charset="0"/>
              </a:rPr>
              <a:t>vẫn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Việt</a:t>
            </a:r>
            <a:r>
              <a:rPr lang="en-US" sz="2400" dirty="0">
                <a:latin typeface="Times New Roman" panose="02020603050405020304" pitchFamily="18" charset="0"/>
                <a:cs typeface="Times New Roman" panose="02020603050405020304" pitchFamily="18" charset="0"/>
              </a:rPr>
              <a:t> Nam,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a:t>
            </a:r>
          </a:p>
        </p:txBody>
      </p:sp>
      <p:sp>
        <p:nvSpPr>
          <p:cNvPr id="8" name="Down Arrow 7"/>
          <p:cNvSpPr/>
          <p:nvPr/>
        </p:nvSpPr>
        <p:spPr>
          <a:xfrm>
            <a:off x="5107709" y="2133600"/>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830539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1191491" y="2094062"/>
            <a:ext cx="9153236" cy="2923877"/>
          </a:xfrm>
          <a:prstGeom prst="rect">
            <a:avLst/>
          </a:prstGeom>
        </p:spPr>
        <p:txBody>
          <a:bodyPr wrap="square">
            <a:spAutoFit/>
          </a:bodyPr>
          <a:lstStyle/>
          <a:p>
            <a:pPr algn="just">
              <a:lnSpc>
                <a:spcPct val="115000"/>
              </a:lnSpc>
              <a:spcAft>
                <a:spcPts val="0"/>
              </a:spcAft>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………..VIẾT: </a:t>
            </a:r>
            <a:endParaRPr lang="en-US" sz="4000" dirty="0" smtClean="0">
              <a:solidFill>
                <a:srgbClr val="FF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6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NGHỊ LUẬN VỀ MỘT </a:t>
            </a:r>
            <a:endParaRPr lang="en-US" sz="6000"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6000"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TƯ </a:t>
            </a:r>
            <a:r>
              <a:rPr lang="en-US" sz="6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TƯỞNG, ĐẠO LÍ</a:t>
            </a:r>
            <a:endParaRPr lang="en-US" sz="60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401290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ea typeface="MS Mincho"/>
              </a:rPr>
              <a:t>Câu</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nói</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của</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Trần</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Bình</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Trọng</a:t>
            </a:r>
            <a:r>
              <a:rPr lang="en-US" sz="2800" dirty="0">
                <a:solidFill>
                  <a:srgbClr val="FF0000"/>
                </a:solidFill>
                <a:latin typeface="Times New Roman" panose="02020603050405020304" pitchFamily="18" charset="0"/>
                <a:ea typeface="MS Mincho"/>
              </a:rPr>
              <a:t> </a:t>
            </a:r>
            <a:r>
              <a:rPr lang="en-US" sz="2800" i="1" dirty="0">
                <a:solidFill>
                  <a:srgbClr val="FF0000"/>
                </a:solidFill>
                <a:latin typeface="Times New Roman" panose="02020603050405020304" pitchFamily="18" charset="0"/>
                <a:ea typeface="MS Mincho"/>
              </a:rPr>
              <a:t>“Ta </a:t>
            </a:r>
            <a:r>
              <a:rPr lang="en-US" sz="2800" i="1" dirty="0" err="1">
                <a:solidFill>
                  <a:srgbClr val="FF0000"/>
                </a:solidFill>
                <a:latin typeface="Times New Roman" panose="02020603050405020304" pitchFamily="18" charset="0"/>
                <a:ea typeface="MS Mincho"/>
              </a:rPr>
              <a:t>thà</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làm</a:t>
            </a:r>
            <a:r>
              <a:rPr lang="en-US" sz="2800" i="1" dirty="0">
                <a:solidFill>
                  <a:srgbClr val="FF0000"/>
                </a:solidFill>
                <a:latin typeface="Times New Roman" panose="02020603050405020304" pitchFamily="18" charset="0"/>
                <a:ea typeface="MS Mincho"/>
              </a:rPr>
              <a:t> ma </a:t>
            </a:r>
            <a:r>
              <a:rPr lang="en-US" sz="2800" i="1" dirty="0" err="1">
                <a:solidFill>
                  <a:srgbClr val="FF0000"/>
                </a:solidFill>
                <a:latin typeface="Times New Roman" panose="02020603050405020304" pitchFamily="18" charset="0"/>
                <a:ea typeface="MS Mincho"/>
              </a:rPr>
              <a:t>nước</a:t>
            </a:r>
            <a:r>
              <a:rPr lang="en-US" sz="2800" i="1" dirty="0">
                <a:solidFill>
                  <a:srgbClr val="FF0000"/>
                </a:solidFill>
                <a:latin typeface="Times New Roman" panose="02020603050405020304" pitchFamily="18" charset="0"/>
                <a:ea typeface="MS Mincho"/>
              </a:rPr>
              <a:t> Nam </a:t>
            </a:r>
            <a:r>
              <a:rPr lang="en-US" sz="2800" i="1" dirty="0" err="1">
                <a:solidFill>
                  <a:srgbClr val="FF0000"/>
                </a:solidFill>
                <a:latin typeface="Times New Roman" panose="02020603050405020304" pitchFamily="18" charset="0"/>
                <a:ea typeface="MS Mincho"/>
              </a:rPr>
              <a:t>chứ</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không</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thèm</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làm</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vương</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đất</a:t>
            </a:r>
            <a:r>
              <a:rPr lang="en-US" sz="2800" i="1" dirty="0">
                <a:solidFill>
                  <a:srgbClr val="FF0000"/>
                </a:solidFill>
                <a:latin typeface="Times New Roman" panose="02020603050405020304" pitchFamily="18" charset="0"/>
                <a:ea typeface="MS Mincho"/>
              </a:rPr>
              <a:t> </a:t>
            </a:r>
            <a:r>
              <a:rPr lang="en-US" sz="2800" i="1" dirty="0" err="1">
                <a:solidFill>
                  <a:srgbClr val="FF0000"/>
                </a:solidFill>
                <a:latin typeface="Times New Roman" panose="02020603050405020304" pitchFamily="18" charset="0"/>
                <a:ea typeface="MS Mincho"/>
              </a:rPr>
              <a:t>Bắc</a:t>
            </a:r>
            <a:r>
              <a:rPr lang="en-US" sz="2800" i="1" dirty="0">
                <a:solidFill>
                  <a:srgbClr val="FF0000"/>
                </a:solidFill>
                <a:latin typeface="Times New Roman" panose="02020603050405020304" pitchFamily="18" charset="0"/>
                <a:ea typeface="MS Mincho"/>
              </a:rPr>
              <a:t>.”</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có</a:t>
            </a:r>
            <a:r>
              <a:rPr lang="en-US" sz="2800" dirty="0">
                <a:solidFill>
                  <a:srgbClr val="FF0000"/>
                </a:solidFill>
                <a:latin typeface="Times New Roman" panose="02020603050405020304" pitchFamily="18" charset="0"/>
                <a:ea typeface="MS Mincho"/>
              </a:rPr>
              <a:t> ý </a:t>
            </a:r>
            <a:r>
              <a:rPr lang="en-US" sz="2800" dirty="0" err="1">
                <a:solidFill>
                  <a:srgbClr val="FF0000"/>
                </a:solidFill>
                <a:latin typeface="Times New Roman" panose="02020603050405020304" pitchFamily="18" charset="0"/>
                <a:ea typeface="MS Mincho"/>
              </a:rPr>
              <a:t>nghĩa</a:t>
            </a:r>
            <a:r>
              <a:rPr lang="en-US" sz="2800" dirty="0">
                <a:solidFill>
                  <a:srgbClr val="FF0000"/>
                </a:solidFill>
                <a:latin typeface="Times New Roman" panose="02020603050405020304" pitchFamily="18" charset="0"/>
                <a:ea typeface="MS Mincho"/>
              </a:rPr>
              <a:t> </a:t>
            </a:r>
            <a:r>
              <a:rPr lang="en-US" sz="2800" dirty="0" err="1">
                <a:solidFill>
                  <a:srgbClr val="FF0000"/>
                </a:solidFill>
                <a:latin typeface="Times New Roman" panose="02020603050405020304" pitchFamily="18" charset="0"/>
                <a:ea typeface="MS Mincho"/>
              </a:rPr>
              <a:t>gì</a:t>
            </a:r>
            <a:r>
              <a:rPr lang="en-US" sz="2800" dirty="0">
                <a:solidFill>
                  <a:srgbClr val="FF0000"/>
                </a:solidFill>
                <a:latin typeface="Times New Roman" panose="02020603050405020304" pitchFamily="18" charset="0"/>
                <a:ea typeface="MS Mincho"/>
              </a:rPr>
              <a:t>?</a:t>
            </a:r>
            <a:endParaRPr lang="en-US" sz="2800" dirty="0">
              <a:solidFill>
                <a:srgbClr val="FF0000"/>
              </a:solidFill>
            </a:endParaRPr>
          </a:p>
        </p:txBody>
      </p:sp>
      <p:sp>
        <p:nvSpPr>
          <p:cNvPr id="7" name="Rounded Rectangle 6"/>
          <p:cNvSpPr/>
          <p:nvPr/>
        </p:nvSpPr>
        <p:spPr>
          <a:xfrm>
            <a:off x="1357745" y="2593325"/>
            <a:ext cx="9633528" cy="358580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b="1" dirty="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t</a:t>
            </a:r>
            <a:r>
              <a:rPr lang="vi-VN" sz="2800" b="1" dirty="0">
                <a:latin typeface="Times New Roman" panose="02020603050405020304" pitchFamily="18" charset="0"/>
                <a:cs typeface="Times New Roman" panose="02020603050405020304" pitchFamily="18" charset="0"/>
              </a:rPr>
              <a:t>inh thần bất khuất, không chịu sống nô lệ</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lòng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yêu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nước</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Căm thù giặc tột độ, quyết không đội trời chung với kẻ thù</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Sẵn sàng hi sinh xả thân vì nước;</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Yêu nước nồng nàn, có ý chí kiên cường, dũng cảm, bất khuất trước mọi hoàn cảnh, ...</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Đặt vận mệnh, sự an nguy của tổ quốc lên trên hết...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t>
            </a:r>
          </a:p>
        </p:txBody>
      </p:sp>
      <p:sp>
        <p:nvSpPr>
          <p:cNvPr id="8" name="Down Arrow 7"/>
          <p:cNvSpPr/>
          <p:nvPr/>
        </p:nvSpPr>
        <p:spPr>
          <a:xfrm>
            <a:off x="5107709" y="2133600"/>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80065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tưởng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vậy</a:t>
            </a:r>
            <a:r>
              <a:rPr lang="en-US" sz="2800" dirty="0">
                <a:solidFill>
                  <a:srgbClr val="FF0000"/>
                </a:solidFill>
                <a:latin typeface="Times New Roman" panose="02020603050405020304" pitchFamily="18" charset="0"/>
                <a:cs typeface="Times New Roman" panose="02020603050405020304" pitchFamily="18" charset="0"/>
              </a:rPr>
              <a:t>?</a:t>
            </a:r>
          </a:p>
        </p:txBody>
      </p:sp>
      <p:sp>
        <p:nvSpPr>
          <p:cNvPr id="7" name="Rounded Rectangle 6"/>
          <p:cNvSpPr/>
          <p:nvPr/>
        </p:nvSpPr>
        <p:spPr>
          <a:xfrm>
            <a:off x="1357745" y="2593324"/>
            <a:ext cx="9633528" cy="40106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latin typeface="Times New Roman" panose="02020603050405020304" pitchFamily="18" charset="0"/>
                <a:cs typeface="Times New Roman" panose="02020603050405020304" pitchFamily="18" charset="0"/>
              </a:rPr>
              <a:t>Bàn luận: Khẳng định: câu nói của Trần Bình Trọng là câu nói đầy ý nghĩa, là lời tuyên thệ xả thân vì nước. Đây là lí tưởng sống cao đẹp của mọi thời đại, thể hiện tinh thần yêu nước bất khuất, quyết không làm nô lệ. </a:t>
            </a:r>
            <a:endParaRPr lang="en-US" sz="2800" dirty="0" smtClean="0">
              <a:effectLst/>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Tại sao vậy?</a:t>
            </a:r>
            <a:endParaRPr lang="en-US" sz="2800" dirty="0" smtClean="0">
              <a:effectLst/>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Nhằm bảo vệ lực lượng kháng chiến của nhà Trần, trung thành với vua tôi đến hơi thở cuối cùng.</a:t>
            </a:r>
            <a:endParaRPr lang="en-US" sz="2800" dirty="0" smtClean="0">
              <a:effectLst/>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Là truyền thống lịch sử vẻ vang của dân tộc ta, là cội nguồn sức mạnh dân tộc . </a:t>
            </a:r>
            <a:endParaRPr lang="en-US" sz="2800" dirty="0">
              <a:effectLst/>
              <a:latin typeface="Times New Roman" panose="02020603050405020304" pitchFamily="18" charset="0"/>
              <a:cs typeface="Times New Roman" panose="02020603050405020304" pitchFamily="18" charset="0"/>
            </a:endParaRPr>
          </a:p>
        </p:txBody>
      </p:sp>
      <p:sp>
        <p:nvSpPr>
          <p:cNvPr id="8" name="Down Arrow 7"/>
          <p:cNvSpPr/>
          <p:nvPr/>
        </p:nvSpPr>
        <p:spPr>
          <a:xfrm>
            <a:off x="5107709" y="2133600"/>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5079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tưởng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vậy</a:t>
            </a:r>
            <a:r>
              <a:rPr lang="en-US" sz="2800" dirty="0">
                <a:solidFill>
                  <a:srgbClr val="FF0000"/>
                </a:solidFill>
                <a:latin typeface="Times New Roman" panose="02020603050405020304" pitchFamily="18" charset="0"/>
                <a:cs typeface="Times New Roman" panose="02020603050405020304" pitchFamily="18" charset="0"/>
              </a:rPr>
              <a:t>?</a:t>
            </a:r>
          </a:p>
        </p:txBody>
      </p:sp>
      <p:sp>
        <p:nvSpPr>
          <p:cNvPr id="7" name="Rounded Rectangle 6"/>
          <p:cNvSpPr/>
          <p:nvPr/>
        </p:nvSpPr>
        <p:spPr>
          <a:xfrm>
            <a:off x="1357745" y="2320540"/>
            <a:ext cx="9633528" cy="428345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latin typeface="Times New Roman" panose="02020603050405020304" pitchFamily="18" charset="0"/>
                <a:cs typeface="Times New Roman" panose="02020603050405020304" pitchFamily="18" charset="0"/>
              </a:rPr>
              <a:t>Bàn luận: </a:t>
            </a:r>
            <a:r>
              <a:rPr lang="en-US" sz="2800" b="1" dirty="0" smtClean="0">
                <a:latin typeface="Times New Roman" panose="02020603050405020304" pitchFamily="18" charset="0"/>
                <a:cs typeface="Times New Roman" panose="02020603050405020304" pitchFamily="18" charset="0"/>
              </a:rPr>
              <a:t> </a:t>
            </a:r>
          </a:p>
          <a:p>
            <a:pPr algn="just"/>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Là</a:t>
            </a:r>
            <a:r>
              <a:rPr lang="vi-VN" sz="2400" b="1"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tảng</a:t>
            </a:r>
            <a:r>
              <a:rPr lang="vi-VN" sz="2400" dirty="0">
                <a:latin typeface="Times New Roman" panose="02020603050405020304" pitchFamily="18" charset="0"/>
                <a:cs typeface="Times New Roman" panose="02020603050405020304" pitchFamily="18" charset="0"/>
              </a:rPr>
              <a:t> đạo đức, xuất phát từ lòng yêu nước, tự hào dân tộc,  để thực hiện khát vọng ngàn đời của dân tộc giữ vững nền độc lập, chủ quyền dân tộc, giúp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tinh thần bất khuất</a:t>
            </a:r>
            <a:r>
              <a:rPr lang="en-US" sz="2400" dirty="0">
                <a:latin typeface="Times New Roman" panose="02020603050405020304" pitchFamily="18" charset="0"/>
                <a:cs typeface="Times New Roman" panose="02020603050405020304" pitchFamily="18" charset="0"/>
              </a:rPr>
              <a:t> ta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a:t>
            </a:r>
          </a:p>
          <a:p>
            <a:pPr algn="just"/>
            <a:r>
              <a:rPr lang="vi-VN"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tinh thần bất khuất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đắn</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sẵn sàng cống hiến sức lực của mình vì nước, luôn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a:t>
            </a:r>
          </a:p>
          <a:p>
            <a:pPr algn="just"/>
            <a:r>
              <a:rPr lang="vi-VN" sz="2400" dirty="0">
                <a:latin typeface="Times New Roman" panose="02020603050405020304" pitchFamily="18" charset="0"/>
                <a:cs typeface="Times New Roman" panose="02020603050405020304" pitchFamily="18" charset="0"/>
              </a:rPr>
              <a:t>+ Tinh thần bất khuất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giúp</a:t>
            </a:r>
            <a:r>
              <a:rPr lang="en-US" sz="2400" dirty="0">
                <a:latin typeface="Times New Roman" panose="02020603050405020304" pitchFamily="18" charset="0"/>
                <a:cs typeface="Times New Roman" panose="02020603050405020304" pitchFamily="18" charset="0"/>
              </a:rPr>
              <a:t> con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gắn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nâng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hơn</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Tạo thành nguồn cổ vũ động viên to lớn cho quân dân.</a:t>
            </a:r>
            <a:endParaRPr lang="en-US" sz="2400" dirty="0">
              <a:effectLst/>
              <a:latin typeface="Times New Roman" panose="02020603050405020304" pitchFamily="18" charset="0"/>
              <a:cs typeface="Times New Roman" panose="02020603050405020304" pitchFamily="18" charset="0"/>
            </a:endParaRPr>
          </a:p>
        </p:txBody>
      </p:sp>
      <p:sp>
        <p:nvSpPr>
          <p:cNvPr id="8" name="Down Arrow 7"/>
          <p:cNvSpPr/>
          <p:nvPr/>
        </p:nvSpPr>
        <p:spPr>
          <a:xfrm>
            <a:off x="5172364" y="1860815"/>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37005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tưởng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thế</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học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nghệ</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thuật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lịch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cs typeface="Times New Roman" panose="02020603050405020304" pitchFamily="18" charset="0"/>
              </a:rPr>
              <a:t>...)?</a:t>
            </a:r>
          </a:p>
        </p:txBody>
      </p:sp>
      <p:sp>
        <p:nvSpPr>
          <p:cNvPr id="7" name="Rounded Rectangle 6"/>
          <p:cNvSpPr/>
          <p:nvPr/>
        </p:nvSpPr>
        <p:spPr>
          <a:xfrm>
            <a:off x="1357745" y="2524293"/>
            <a:ext cx="9633528" cy="407970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fontAlgn="t">
              <a:lnSpc>
                <a:spcPct val="115000"/>
              </a:lnSpc>
            </a:pPr>
            <a:r>
              <a:rPr lang="vi-VN" sz="2800" b="1" dirty="0">
                <a:solidFill>
                  <a:schemeClr val="tx1"/>
                </a:solidFill>
                <a:latin typeface="Times New Roman" panose="02020603050405020304" pitchFamily="18" charset="0"/>
                <a:cs typeface="Times New Roman" panose="02020603050405020304" pitchFamily="18" charset="0"/>
              </a:rPr>
              <a:t>Chứng minh:</a:t>
            </a:r>
            <a:endParaRPr lang="en-US" sz="2800" b="1" i="0" u="none" strike="noStrike" dirty="0" smtClean="0">
              <a:solidFill>
                <a:schemeClr val="tx1"/>
              </a:solidFill>
              <a:effectLst/>
              <a:latin typeface="Times New Roman" panose="02020603050405020304" pitchFamily="18" charset="0"/>
              <a:cs typeface="Times New Roman" panose="02020603050405020304" pitchFamily="18" charset="0"/>
            </a:endParaRPr>
          </a:p>
          <a:p>
            <a:pPr marL="347472" indent="-347472"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Trong lịch sử: </a:t>
            </a:r>
            <a:endParaRPr lang="en-US" sz="2800" i="0" u="none" strike="noStrike" dirty="0" smtClean="0">
              <a:solidFill>
                <a:schemeClr val="tx1"/>
              </a:solidFill>
              <a:effectLst/>
              <a:latin typeface="Times New Roman" panose="02020603050405020304" pitchFamily="18" charset="0"/>
              <a:cs typeface="Times New Roman" panose="02020603050405020304" pitchFamily="18" charset="0"/>
            </a:endParaRPr>
          </a:p>
          <a:p>
            <a:pPr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 Kháng chiến chống quân Nguyên xâm lược năm 1285 là lời khẳng định cho giá trị của tinh thần bất khuất</a:t>
            </a:r>
            <a:r>
              <a:rPr lang="en-US" sz="2800" dirty="0">
                <a:solidFill>
                  <a:schemeClr val="tx1"/>
                </a:solidFill>
                <a:latin typeface="Times New Roman" panose="02020603050405020304" pitchFamily="18" charset="0"/>
                <a:cs typeface="Times New Roman" panose="02020603050405020304" pitchFamily="18" charset="0"/>
              </a:rPr>
              <a:t>.</a:t>
            </a:r>
            <a:endParaRPr lang="en-US" sz="2800" i="0" u="none" strike="noStrike" dirty="0" smtClean="0">
              <a:solidFill>
                <a:schemeClr val="tx1"/>
              </a:solidFill>
              <a:effectLst/>
              <a:latin typeface="Times New Roman" panose="02020603050405020304" pitchFamily="18" charset="0"/>
              <a:cs typeface="Times New Roman" panose="02020603050405020304" pitchFamily="18" charset="0"/>
            </a:endParaRPr>
          </a:p>
          <a:p>
            <a:pPr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 Trong kháng chiến chống Mỹ, hàng triệu người con đất Việt đã nằm xuống chiến trường để mang lại nền hòa bình cho dân tộc</a:t>
            </a:r>
            <a:r>
              <a:rPr lang="vi-VN" sz="2800" dirty="0" smtClean="0">
                <a:solidFill>
                  <a:schemeClr val="tx1"/>
                </a:solidFill>
                <a:latin typeface="Times New Roman" panose="02020603050405020304" pitchFamily="18" charset="0"/>
                <a:cs typeface="Times New Roman" panose="02020603050405020304" pitchFamily="18" charset="0"/>
              </a:rPr>
              <a:t>.</a:t>
            </a:r>
            <a:endParaRPr lang="en-US" sz="2800" i="0" u="none" strike="noStrike" dirty="0">
              <a:solidFill>
                <a:schemeClr val="tx1"/>
              </a:solidFill>
              <a:effectLst/>
              <a:latin typeface="Times New Roman" panose="02020603050405020304" pitchFamily="18" charset="0"/>
              <a:cs typeface="Times New Roman" panose="02020603050405020304" pitchFamily="18" charset="0"/>
            </a:endParaRPr>
          </a:p>
        </p:txBody>
      </p:sp>
      <p:sp>
        <p:nvSpPr>
          <p:cNvPr id="8" name="Down Arrow 7"/>
          <p:cNvSpPr/>
          <p:nvPr/>
        </p:nvSpPr>
        <p:spPr>
          <a:xfrm>
            <a:off x="6095999" y="2090678"/>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200851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954107"/>
          </a:xfrm>
          <a:prstGeom prst="rect">
            <a:avLst/>
          </a:prstGeom>
        </p:spPr>
        <p:txBody>
          <a:bodyPr wrap="square">
            <a:spAutoFit/>
          </a:bodyPr>
          <a:lstStyle/>
          <a:p>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tưởng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thế</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học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nghệ</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thuật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lịch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cs typeface="Times New Roman" panose="02020603050405020304" pitchFamily="18" charset="0"/>
              </a:rPr>
              <a:t>...)?</a:t>
            </a:r>
          </a:p>
        </p:txBody>
      </p:sp>
      <p:sp>
        <p:nvSpPr>
          <p:cNvPr id="7" name="Rounded Rectangle 6"/>
          <p:cNvSpPr/>
          <p:nvPr/>
        </p:nvSpPr>
        <p:spPr>
          <a:xfrm>
            <a:off x="1357745" y="2320540"/>
            <a:ext cx="9633528" cy="428345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fontAlgn="t">
              <a:lnSpc>
                <a:spcPct val="115000"/>
              </a:lnSpc>
            </a:pPr>
            <a:r>
              <a:rPr lang="vi-VN" sz="2800" b="1" dirty="0">
                <a:solidFill>
                  <a:schemeClr val="tx1"/>
                </a:solidFill>
                <a:latin typeface="Times New Roman" panose="02020603050405020304" pitchFamily="18" charset="0"/>
                <a:cs typeface="Times New Roman" panose="02020603050405020304" pitchFamily="18" charset="0"/>
              </a:rPr>
              <a:t>Chứng minh:</a:t>
            </a:r>
            <a:endParaRPr lang="en-US" sz="5400" b="1" i="0" u="none" strike="noStrike" dirty="0" smtClean="0">
              <a:solidFill>
                <a:schemeClr val="tx1"/>
              </a:solidFill>
              <a:effectLst/>
              <a:latin typeface="Times New Roman" panose="02020603050405020304" pitchFamily="18" charset="0"/>
              <a:cs typeface="Times New Roman" panose="02020603050405020304" pitchFamily="18" charset="0"/>
            </a:endParaRPr>
          </a:p>
          <a:p>
            <a:pPr marL="347472" indent="-347472" algn="just" fontAlgn="t">
              <a:lnSpc>
                <a:spcPct val="115000"/>
              </a:lnSpc>
            </a:pPr>
            <a:r>
              <a:rPr lang="vi-VN" sz="2800" b="1" dirty="0" smtClean="0">
                <a:solidFill>
                  <a:schemeClr val="tx1"/>
                </a:solidFill>
                <a:latin typeface="Times New Roman" panose="02020603050405020304" pitchFamily="18" charset="0"/>
                <a:cs typeface="Times New Roman" panose="02020603050405020304" pitchFamily="18" charset="0"/>
              </a:rPr>
              <a:t>Trong </a:t>
            </a:r>
            <a:r>
              <a:rPr lang="vi-VN" sz="2800" b="1" dirty="0">
                <a:solidFill>
                  <a:schemeClr val="tx1"/>
                </a:solidFill>
                <a:latin typeface="Times New Roman" panose="02020603050405020304" pitchFamily="18" charset="0"/>
                <a:cs typeface="Times New Roman" panose="02020603050405020304" pitchFamily="18" charset="0"/>
              </a:rPr>
              <a:t>văn học</a:t>
            </a:r>
            <a:r>
              <a:rPr lang="en-US" sz="2800" b="1" dirty="0">
                <a:solidFill>
                  <a:schemeClr val="tx1"/>
                </a:solidFill>
                <a:latin typeface="Times New Roman" panose="02020603050405020304" pitchFamily="18" charset="0"/>
                <a:cs typeface="Times New Roman" panose="02020603050405020304" pitchFamily="18" charset="0"/>
              </a:rPr>
              <a:t>:</a:t>
            </a:r>
            <a:endParaRPr lang="en-US" sz="5400" b="1" i="0" u="none" strike="noStrike" dirty="0" smtClean="0">
              <a:solidFill>
                <a:schemeClr val="tx1"/>
              </a:solidFill>
              <a:effectLst/>
              <a:latin typeface="Times New Roman" panose="02020603050405020304" pitchFamily="18" charset="0"/>
              <a:cs typeface="Times New Roman" panose="02020603050405020304" pitchFamily="18" charset="0"/>
            </a:endParaRPr>
          </a:p>
          <a:p>
            <a:pPr marL="457200"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 Bài thơ thần “Nam quốc sơn hà” vang lên trong một ngôi đền bên sông Như Nguyệt trong kháng chiến chống quân Tống năm 1077, l</a:t>
            </a:r>
            <a:endParaRPr lang="en-US" sz="5400" i="0" u="none" strike="noStrike" dirty="0" smtClean="0">
              <a:solidFill>
                <a:schemeClr val="tx1"/>
              </a:solidFill>
              <a:effectLst/>
              <a:latin typeface="Times New Roman" panose="02020603050405020304" pitchFamily="18" charset="0"/>
              <a:cs typeface="Times New Roman" panose="02020603050405020304" pitchFamily="18" charset="0"/>
            </a:endParaRPr>
          </a:p>
          <a:p>
            <a:pPr marL="457200"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 Lời kêu gọi tướng sĩ đứng lên đánh giặc Nguyện của Trần Quốc Tuấn trong “Hịch tướng sĩ” vào trước năm 1285, ..</a:t>
            </a:r>
            <a:endParaRPr lang="en-US" sz="5400" i="0" u="none" strike="noStrike" dirty="0" smtClean="0">
              <a:solidFill>
                <a:schemeClr val="tx1"/>
              </a:solidFill>
              <a:effectLst/>
              <a:latin typeface="Times New Roman" panose="02020603050405020304" pitchFamily="18" charset="0"/>
              <a:cs typeface="Times New Roman" panose="02020603050405020304" pitchFamily="18" charset="0"/>
            </a:endParaRPr>
          </a:p>
          <a:p>
            <a:pPr marL="347472" indent="-347472" algn="just" fontAlgn="t">
              <a:lnSpc>
                <a:spcPct val="115000"/>
              </a:lnSpc>
            </a:pPr>
            <a:r>
              <a:rPr lang="vi-VN" sz="2800" dirty="0">
                <a:solidFill>
                  <a:schemeClr val="tx1"/>
                </a:solidFill>
                <a:latin typeface="Times New Roman" panose="02020603050405020304" pitchFamily="18" charset="0"/>
                <a:cs typeface="Times New Roman" panose="02020603050405020304" pitchFamily="18" charset="0"/>
              </a:rPr>
              <a:t>...</a:t>
            </a:r>
            <a:endParaRPr lang="en-US" sz="5400" i="0" u="none" strike="noStrike" dirty="0">
              <a:solidFill>
                <a:schemeClr val="tx1"/>
              </a:solidFill>
              <a:effectLst/>
              <a:latin typeface="Times New Roman" panose="02020603050405020304" pitchFamily="18" charset="0"/>
              <a:cs typeface="Times New Roman" panose="02020603050405020304" pitchFamily="18" charset="0"/>
            </a:endParaRPr>
          </a:p>
        </p:txBody>
      </p:sp>
      <p:sp>
        <p:nvSpPr>
          <p:cNvPr id="8" name="Down Arrow 7"/>
          <p:cNvSpPr/>
          <p:nvPr/>
        </p:nvSpPr>
        <p:spPr>
          <a:xfrm>
            <a:off x="6174509" y="1877628"/>
            <a:ext cx="711200" cy="45972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86403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2133600" y="436779"/>
            <a:ext cx="10575636"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Tìm ý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209964" y="1136571"/>
            <a:ext cx="9781309" cy="1384995"/>
          </a:xfrm>
          <a:prstGeom prst="rect">
            <a:avLst/>
          </a:prstGeom>
        </p:spPr>
        <p:txBody>
          <a:bodyPr wrap="square">
            <a:spAutoFit/>
          </a:bodyPr>
          <a:lstStyle/>
          <a:p>
            <a:r>
              <a:rPr lang="en-US" sz="2800" dirty="0" err="1">
                <a:solidFill>
                  <a:srgbClr val="C00000"/>
                </a:solidFill>
                <a:latin typeface="Times New Roman" panose="02020603050405020304" pitchFamily="18" charset="0"/>
                <a:cs typeface="Times New Roman" panose="02020603050405020304" pitchFamily="18" charset="0"/>
              </a:rPr>
              <a:t>Giá</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trị</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của</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tư</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tưởng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đạo</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lí</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sống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vừa</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nêu</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là</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gì</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Cần</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phê</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phán</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những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biểu</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hiện</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ngược</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lại</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với</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tư</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tưởng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đạo</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lí</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sống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trên</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như</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thế</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nào</a:t>
            </a:r>
            <a:r>
              <a:rPr lang="en-US" sz="2800" dirty="0">
                <a:solidFill>
                  <a:srgbClr val="C00000"/>
                </a:solidFill>
                <a:latin typeface="Times New Roman" panose="02020603050405020304" pitchFamily="18" charset="0"/>
                <a:cs typeface="Times New Roman" panose="02020603050405020304" pitchFamily="18" charset="0"/>
              </a:rPr>
              <a:t>?</a:t>
            </a:r>
          </a:p>
        </p:txBody>
      </p:sp>
      <p:sp>
        <p:nvSpPr>
          <p:cNvPr id="7" name="Rounded Rectangle 6"/>
          <p:cNvSpPr/>
          <p:nvPr/>
        </p:nvSpPr>
        <p:spPr>
          <a:xfrm>
            <a:off x="1357745" y="2983345"/>
            <a:ext cx="9633528" cy="302952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lvl="0"/>
            <a:r>
              <a:rPr lang="vi-VN" sz="2800" b="1" dirty="0">
                <a:latin typeface="Times New Roman" panose="02020603050405020304" pitchFamily="18" charset="0"/>
                <a:cs typeface="Times New Roman" panose="02020603050405020304" pitchFamily="18" charset="0"/>
              </a:rPr>
              <a:t>Bình luận- Mở rộng:</a:t>
            </a:r>
            <a:endParaRPr lang="en-US" sz="2800" b="1"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Câu nói đến nay vẫn còn nguyên giá trị, trở thành nguồn sức mạnh cho mọi người, chứa chất khát vọng của một dân tộc</a:t>
            </a:r>
            <a:r>
              <a:rPr lang="en-US" sz="2800" dirty="0">
                <a:latin typeface="Times New Roman" panose="02020603050405020304" pitchFamily="18" charset="0"/>
                <a:cs typeface="Times New Roman" panose="02020603050405020304" pitchFamily="18" charset="0"/>
              </a:rPr>
              <a:t>.</a:t>
            </a:r>
          </a:p>
          <a:p>
            <a:r>
              <a:rPr lang="vi-VN" sz="2800" dirty="0">
                <a:latin typeface="Times New Roman" panose="02020603050405020304" pitchFamily="18" charset="0"/>
                <a:cs typeface="Times New Roman" panose="02020603050405020304" pitchFamily="18" charset="0"/>
              </a:rPr>
              <a:t>+ Phê phán những kẻ luôn hèn nhát, vị kỉ, đặt lợi ích của bản thân lên trên lợi ích của quốc gia dân tộc. </a:t>
            </a:r>
            <a:endParaRPr lang="en-US" sz="2800" i="0" u="none" strike="noStrike" dirty="0">
              <a:solidFill>
                <a:schemeClr val="tx1"/>
              </a:solidFill>
              <a:effectLst/>
              <a:latin typeface="Times New Roman" panose="02020603050405020304" pitchFamily="18" charset="0"/>
              <a:cs typeface="Times New Roman" panose="02020603050405020304" pitchFamily="18" charset="0"/>
            </a:endParaRPr>
          </a:p>
        </p:txBody>
      </p:sp>
      <p:sp>
        <p:nvSpPr>
          <p:cNvPr id="8" name="Down Arrow 7"/>
          <p:cNvSpPr/>
          <p:nvPr/>
        </p:nvSpPr>
        <p:spPr>
          <a:xfrm>
            <a:off x="5740399" y="2034646"/>
            <a:ext cx="711200" cy="948699"/>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00413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1817" y="123243"/>
            <a:ext cx="10982037" cy="1083374"/>
          </a:xfrm>
          <a:prstGeom prst="rect">
            <a:avLst/>
          </a:prstGeom>
        </p:spPr>
        <p:txBody>
          <a:bodyPr wrap="square">
            <a:spAutoFit/>
          </a:bodyPr>
          <a:lstStyle/>
          <a:p>
            <a:pPr marL="342900" lvl="0" indent="-342900" algn="just">
              <a:lnSpc>
                <a:spcPct val="115000"/>
              </a:lnSpc>
              <a:spcAft>
                <a:spcPts val="0"/>
              </a:spcAft>
              <a:buSzPts val="1400"/>
              <a:buFont typeface="Times New Roman" panose="02020603050405020304" pitchFamily="18" charset="0"/>
              <a:buChar char="-"/>
            </a:pPr>
            <a:r>
              <a:rPr lang="vi-VN"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Lập dàn ý bằng cách dựa vào các ý đã tìm được, sắp xếp lại theo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nhất</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i="1" dirty="0" smtClean="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ba phần lớn của bài văn, gồm:</a:t>
            </a:r>
            <a:endParaRPr lang="en-US" sz="2800" dirty="0">
              <a:solidFill>
                <a:srgbClr val="C00000"/>
              </a:solidFill>
              <a:effectLst/>
              <a:latin typeface="Times New Roman" panose="02020603050405020304" pitchFamily="18" charset="0"/>
              <a:ea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2505452101"/>
              </p:ext>
            </p:extLst>
          </p:nvPr>
        </p:nvGraphicFramePr>
        <p:xfrm>
          <a:off x="-665019" y="1439333"/>
          <a:ext cx="1186872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42663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076036" y="365125"/>
            <a:ext cx="10039927" cy="6037102"/>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Giải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thích</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nói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en-US" sz="26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Câu</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nói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Ta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thà</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làm</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ma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Nam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chứ</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không</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thèm</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làm</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vương</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đất</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Bắc</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nghĩa</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gì</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solidFill>
                  <a:srgbClr val="0D0D0D"/>
                </a:solidFill>
                <a:latin typeface="Times New Roman" panose="02020603050405020304" pitchFamily="18" charset="0"/>
                <a:ea typeface="MS Mincho"/>
                <a:cs typeface="Times New Roman" panose="02020603050405020304" pitchFamily="18" charset="0"/>
              </a:rPr>
              <a:t>nước</a:t>
            </a:r>
            <a:r>
              <a:rPr lang="en-US" sz="2600" i="1" dirty="0">
                <a:solidFill>
                  <a:srgbClr val="0D0D0D"/>
                </a:solidFill>
                <a:latin typeface="Times New Roman" panose="02020603050405020304" pitchFamily="18" charset="0"/>
                <a:ea typeface="MS Mincho"/>
                <a:cs typeface="Times New Roman" panose="02020603050405020304" pitchFamily="18" charset="0"/>
              </a:rPr>
              <a:t> Nam</a:t>
            </a:r>
            <a:r>
              <a:rPr lang="vi-VN" sz="2600" i="1" dirty="0">
                <a:solidFill>
                  <a:srgbClr val="0D0D0D"/>
                </a:solidFill>
                <a:latin typeface="Times New Roman" panose="02020603050405020304" pitchFamily="18" charset="0"/>
                <a:ea typeface="MS Mincho"/>
                <a:cs typeface="Times New Roman" panose="02020603050405020304" pitchFamily="18" charset="0"/>
              </a:rPr>
              <a:t>”</a:t>
            </a:r>
            <a:r>
              <a:rPr lang="en-US"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đất nước của chúng ta, nước Đại Việt, nay là Việt Nam. “</a:t>
            </a:r>
            <a:r>
              <a:rPr lang="en-US" sz="2600" i="1" dirty="0">
                <a:solidFill>
                  <a:srgbClr val="0D0D0D"/>
                </a:solidFill>
                <a:latin typeface="Times New Roman" panose="02020603050405020304" pitchFamily="18" charset="0"/>
                <a:ea typeface="MS Mincho"/>
                <a:cs typeface="Times New Roman" panose="02020603050405020304" pitchFamily="18" charset="0"/>
              </a:rPr>
              <a:t>Ta </a:t>
            </a:r>
            <a:r>
              <a:rPr lang="en-US" sz="2600" i="1" dirty="0" err="1">
                <a:solidFill>
                  <a:srgbClr val="0D0D0D"/>
                </a:solidFill>
                <a:latin typeface="Times New Roman" panose="02020603050405020304" pitchFamily="18" charset="0"/>
                <a:ea typeface="MS Mincho"/>
                <a:cs typeface="Times New Roman" panose="02020603050405020304" pitchFamily="18" charset="0"/>
              </a:rPr>
              <a:t>thà</a:t>
            </a:r>
            <a:r>
              <a:rPr lang="en-US" sz="2600" i="1" dirty="0">
                <a:solidFill>
                  <a:srgbClr val="0D0D0D"/>
                </a:solidFill>
                <a:latin typeface="Times New Roman" panose="02020603050405020304" pitchFamily="18" charset="0"/>
                <a:ea typeface="MS Mincho"/>
                <a:cs typeface="Times New Roman" panose="02020603050405020304" pitchFamily="18" charset="0"/>
              </a:rPr>
              <a:t> </a:t>
            </a:r>
            <a:r>
              <a:rPr lang="en-US" sz="2600" i="1" dirty="0" err="1">
                <a:solidFill>
                  <a:srgbClr val="0D0D0D"/>
                </a:solidFill>
                <a:latin typeface="Times New Roman" panose="02020603050405020304" pitchFamily="18" charset="0"/>
                <a:ea typeface="MS Mincho"/>
                <a:cs typeface="Times New Roman" panose="02020603050405020304" pitchFamily="18" charset="0"/>
              </a:rPr>
              <a:t>làm</a:t>
            </a:r>
            <a:r>
              <a:rPr lang="en-US" sz="2600" i="1" dirty="0">
                <a:solidFill>
                  <a:srgbClr val="0D0D0D"/>
                </a:solidFill>
                <a:latin typeface="Times New Roman" panose="02020603050405020304" pitchFamily="18" charset="0"/>
                <a:ea typeface="MS Mincho"/>
                <a:cs typeface="Times New Roman" panose="02020603050405020304" pitchFamily="18" charset="0"/>
              </a:rPr>
              <a:t> ma </a:t>
            </a:r>
            <a:r>
              <a:rPr lang="en-US" sz="2600" i="1" dirty="0" err="1">
                <a:solidFill>
                  <a:srgbClr val="0D0D0D"/>
                </a:solidFill>
                <a:latin typeface="Times New Roman" panose="02020603050405020304" pitchFamily="18" charset="0"/>
                <a:ea typeface="MS Mincho"/>
                <a:cs typeface="Times New Roman" panose="02020603050405020304" pitchFamily="18" charset="0"/>
              </a:rPr>
              <a:t>nước</a:t>
            </a:r>
            <a:r>
              <a:rPr lang="en-US" sz="2600" i="1" dirty="0">
                <a:solidFill>
                  <a:srgbClr val="0D0D0D"/>
                </a:solidFill>
                <a:latin typeface="Times New Roman" panose="02020603050405020304" pitchFamily="18" charset="0"/>
                <a:ea typeface="MS Mincho"/>
                <a:cs typeface="Times New Roman" panose="02020603050405020304" pitchFamily="18" charset="0"/>
              </a:rPr>
              <a:t> Nam</a:t>
            </a:r>
            <a:r>
              <a:rPr lang="vi-VN" sz="2600" i="1" dirty="0">
                <a:solidFill>
                  <a:srgbClr val="0D0D0D"/>
                </a:solidFill>
                <a:latin typeface="Times New Roman" panose="02020603050405020304" pitchFamily="18" charset="0"/>
                <a:ea typeface="MS Mincho"/>
                <a:cs typeface="Times New Roman" panose="02020603050405020304" pitchFamily="18" charset="0"/>
              </a:rPr>
              <a:t>” </a:t>
            </a:r>
            <a:r>
              <a:rPr lang="vi-VN" sz="2600" dirty="0">
                <a:solidFill>
                  <a:srgbClr val="0D0D0D"/>
                </a:solidFill>
                <a:latin typeface="Times New Roman" panose="02020603050405020304" pitchFamily="18" charset="0"/>
                <a:ea typeface="MS Mincho"/>
                <a:cs typeface="Times New Roman" panose="02020603050405020304" pitchFamily="18" charset="0"/>
              </a:rPr>
              <a:t>tức là sẵn sàng chết vì đất nước mình</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r>
              <a:rPr lang="vi-VN" sz="26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Đất Bắc”:</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ý chỉ nhà Nguyên –Mông, là nhà nước phong kiến phương Bắc, đất nước của kẻ thù đang xâm chiếm nước ta</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6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=&gt; </a:t>
            </a:r>
            <a:r>
              <a:rPr lang="vi-VN" sz="26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Câu </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nói là l</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ời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thét</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mắng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vi-VN"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của Trần Bình Trọng vào mặt lũ giặc Nguyên khi chúng dùng mọi thủ đoạn để moi móc thông tin về lực lượng kháng chiến của ta; câu nói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hiện</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rõ</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quan</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khẳng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Đại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Việt</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độc</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lập</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và</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ý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coi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triều</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đình</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phương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Bắc</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ông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chỉ</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gọi</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nhà</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Nguyên</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Mông</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đất</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Bắc</a:t>
            </a:r>
            <a:r>
              <a:rPr lang="en-US" sz="2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598211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barn(inVertical)">
                                      <p:cBhvr>
                                        <p:cTn id="25" dur="500"/>
                                        <p:tgtEl>
                                          <p:spTgt spid="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barn(inVertical)">
                                      <p:cBhvr>
                                        <p:cTn id="3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076036" y="365125"/>
            <a:ext cx="10039927" cy="5536900"/>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ctr">
              <a:lnSpc>
                <a:spcPct val="115000"/>
              </a:lnSpc>
              <a:spcAft>
                <a:spcPts val="0"/>
              </a:spcAft>
            </a:pPr>
            <a:r>
              <a:rPr lang="en-US" sz="26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6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Giải</a:t>
            </a:r>
            <a:r>
              <a:rPr lang="en-US" sz="26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thích</a:t>
            </a:r>
            <a:r>
              <a:rPr lang="en-US" sz="26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6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nói</a:t>
            </a:r>
            <a:r>
              <a:rPr lang="en-US" sz="26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smtClean="0">
              <a:solidFill>
                <a:srgbClr val="FF0000"/>
              </a:solidFill>
              <a:latin typeface="Times New Roman" panose="02020603050405020304" pitchFamily="18" charset="0"/>
              <a:ea typeface="Times New Roman" panose="02020603050405020304" pitchFamily="18" charset="0"/>
            </a:endParaRPr>
          </a:p>
          <a:p>
            <a:pPr algn="just">
              <a:lnSpc>
                <a:spcPct val="150000"/>
              </a:lnSpc>
            </a:pPr>
            <a:r>
              <a:rPr lang="en-US" sz="2800" b="1"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t</a:t>
            </a:r>
            <a:r>
              <a:rPr lang="vi-VN" sz="2800" b="1" dirty="0">
                <a:latin typeface="Times New Roman" panose="02020603050405020304" pitchFamily="18" charset="0"/>
                <a:cs typeface="Times New Roman" panose="02020603050405020304" pitchFamily="18" charset="0"/>
              </a:rPr>
              <a:t>inh thần bất khuất, không chịu sống nô lệ</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lòng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yêu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nước</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Căm thù giặc tột độ, quyết không đội trời chung với kẻ thù</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Sẵn sàng hi sinh xả thân vì nước;</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Yêu nước nồng nàn, có ý chí kiên cường, dũng cảm, bất khuất trước mọi hoàn cảnh,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Đặt vận mệnh, sự an nguy của Tổ quốc lên trên hết...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08767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Vertic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arn(inVertical)">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arn(inVertic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arn(inVertical)">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barn(inVertical)">
                                      <p:cBhvr>
                                        <p:cTn id="2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838200" y="365125"/>
            <a:ext cx="10587182" cy="6326347"/>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r>
              <a:rPr lang="vi-VN" dirty="0"/>
              <a:t> </a:t>
            </a:r>
            <a:r>
              <a:rPr lang="en-US" sz="2800" b="1" dirty="0" smtClean="0">
                <a:latin typeface="Times New Roman" panose="02020603050405020304" pitchFamily="18" charset="0"/>
                <a:cs typeface="Times New Roman" panose="02020603050405020304" pitchFamily="18" charset="0"/>
              </a:rPr>
              <a:t>2</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Bàn luận- Khẳng định</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Câu nói của Trần Bình Trọng  hoàn toàn đúng đắn.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làm</a:t>
            </a:r>
            <a:r>
              <a:rPr lang="en-US" sz="2800" i="1" dirty="0">
                <a:latin typeface="Times New Roman" panose="02020603050405020304" pitchFamily="18" charset="0"/>
                <a:cs typeface="Times New Roman" panose="02020603050405020304" pitchFamily="18" charset="0"/>
              </a:rPr>
              <a:t> ma </a:t>
            </a:r>
            <a:r>
              <a:rPr lang="en-US" sz="2800" i="1" dirty="0" err="1">
                <a:latin typeface="Times New Roman" panose="02020603050405020304" pitchFamily="18" charset="0"/>
                <a:cs typeface="Times New Roman" panose="02020603050405020304" pitchFamily="18" charset="0"/>
              </a:rPr>
              <a:t>nước</a:t>
            </a:r>
            <a:r>
              <a:rPr lang="en-US" sz="2800" i="1" dirty="0">
                <a:latin typeface="Times New Roman" panose="02020603050405020304" pitchFamily="18" charset="0"/>
                <a:cs typeface="Times New Roman" panose="02020603050405020304" pitchFamily="18" charset="0"/>
              </a:rPr>
              <a:t> Nam </a:t>
            </a:r>
            <a:r>
              <a:rPr lang="en-US" sz="2800" i="1" dirty="0" err="1">
                <a:latin typeface="Times New Roman" panose="02020603050405020304" pitchFamily="18" charset="0"/>
                <a:cs typeface="Times New Roman" panose="02020603050405020304" pitchFamily="18" charset="0"/>
              </a:rPr>
              <a:t>chứ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thèm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đất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Bắc</a:t>
            </a:r>
            <a:r>
              <a:rPr lang="en-US" sz="2800" i="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p>
          <a:p>
            <a:pPr algn="just">
              <a:lnSpc>
                <a:spcPct val="130000"/>
              </a:lnSpc>
            </a:pPr>
            <a:r>
              <a:rPr lang="vi-VN"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Câu nói của Trần Bình Trọng là câu nói đầy ý nghĩa, là lời tuyên thệ xả thân vì nước. Đây là lí tưởng sống cao đẹp của mọi thời đại, thể hiện tinh thần yêu nước bất khuất, quyết không làm nô lệ. </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b="1" dirty="0">
                <a:latin typeface="Times New Roman" panose="02020603050405020304" pitchFamily="18" charset="0"/>
                <a:cs typeface="Times New Roman" panose="02020603050405020304" pitchFamily="18" charset="0"/>
              </a:rPr>
              <a:t>- Tại sao vậy?</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Nhằm bảo vệ lực lượng kháng chiến của nhà Trần, khẳng định trung thành với vua tôi đến hơi thở cuối cùng. Tạo nguồn sức mạnh tinh thần cho lực lượng kháng chiến lúc bấy giờ và góp phần đem lại thắng lợi cho cuộc kháng chiến.</a:t>
            </a:r>
            <a:endParaRPr lang="en-US" sz="28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95084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951070" y="258686"/>
            <a:ext cx="5717206" cy="613245"/>
          </a:xfrm>
          <a:prstGeom prst="rect">
            <a:avLst/>
          </a:prstGeom>
        </p:spPr>
        <p:txBody>
          <a:bodyPr wrap="none">
            <a:spAutoFit/>
          </a:bodyPr>
          <a:lstStyle/>
          <a:p>
            <a:pPr algn="ctr">
              <a:lnSpc>
                <a:spcPct val="115000"/>
              </a:lnSpc>
              <a:spcAft>
                <a:spcPts val="0"/>
              </a:spcAft>
            </a:pPr>
            <a:r>
              <a:rPr lang="en-US" sz="3200" b="1" smtClean="0">
                <a:latin typeface="Times New Roman" panose="02020603050405020304" pitchFamily="18" charset="0"/>
                <a:ea typeface="Calibri" panose="020F0502020204030204" pitchFamily="34" charset="0"/>
                <a:cs typeface="Times New Roman" panose="02020603050405020304" pitchFamily="18" charset="0"/>
              </a:rPr>
              <a:t>HOẠT ĐỘNG 1: KHỞI ĐỘNG</a:t>
            </a:r>
            <a:endParaRPr lang="en-US" sz="32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332320" y="1277714"/>
            <a:ext cx="9224844" cy="3560975"/>
          </a:xfrm>
          <a:prstGeom prst="rect">
            <a:avLst/>
          </a:prstGeom>
        </p:spPr>
        <p:txBody>
          <a:bodyPr wrap="square">
            <a:spAutoFit/>
          </a:bodyPr>
          <a:lstStyle/>
          <a:p>
            <a:pPr algn="just">
              <a:lnSpc>
                <a:spcPct val="115000"/>
              </a:lnSpc>
              <a:spcAft>
                <a:spcPts val="0"/>
              </a:spcAft>
              <a:tabLst>
                <a:tab pos="1386840" algn="l"/>
              </a:tabLst>
            </a:pPr>
            <a:r>
              <a:rPr lang="en-US" sz="2800"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Trò</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chơi</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“Ai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nhanh</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hơn</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Tìm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câu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ca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dao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tục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ngữ</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danh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ngôn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về</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kinh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nghiệm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học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GV chia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lớp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thành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04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Trong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thời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gian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04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phút</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Sau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trò</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chơi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GV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hỏi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nhân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hãy</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nêu</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cách</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hiểu</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của</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về</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01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câu</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ca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dao</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tục</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ngữ</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danh</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ngôn</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mà</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tâm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đắc</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nhất</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trong</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các</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câu</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mà</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vừa</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tìm</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i="1" dirty="0" err="1" smtClean="0">
                <a:solidFill>
                  <a:srgbClr val="0D0D0D"/>
                </a:solidFill>
                <a:effectLst/>
                <a:latin typeface="Times New Roman" panose="02020603050405020304" pitchFamily="18" charset="0"/>
                <a:ea typeface="MS Mincho"/>
                <a:cs typeface="Times New Roman" panose="02020603050405020304" pitchFamily="18" charset="0"/>
              </a:rPr>
              <a:t>được</a:t>
            </a:r>
            <a:r>
              <a:rPr lang="en-US" sz="2800" i="1"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a:p>
        </p:txBody>
      </p:sp>
    </p:spTree>
    <p:extLst>
      <p:ext uri="{BB962C8B-B14F-4D97-AF65-F5344CB8AC3E}">
        <p14:creationId xmlns:p14="http://schemas.microsoft.com/office/powerpoint/2010/main" val="350091185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838200" y="365125"/>
            <a:ext cx="10587182" cy="6153992"/>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r>
              <a:rPr lang="vi-VN" dirty="0" smtClean="0"/>
              <a:t> </a:t>
            </a:r>
            <a:r>
              <a:rPr lang="en-US" sz="2800" b="1" dirty="0" smtClean="0">
                <a:latin typeface="Times New Roman" panose="02020603050405020304" pitchFamily="18" charset="0"/>
                <a:cs typeface="Times New Roman" panose="02020603050405020304" pitchFamily="18" charset="0"/>
              </a:rPr>
              <a:t>2. </a:t>
            </a:r>
            <a:r>
              <a:rPr lang="vi-VN" sz="2800" b="1" dirty="0" smtClean="0">
                <a:latin typeface="Times New Roman" panose="02020603050405020304" pitchFamily="18" charset="0"/>
                <a:cs typeface="Times New Roman" panose="02020603050405020304" pitchFamily="18" charset="0"/>
              </a:rPr>
              <a:t>Bàn luận-  Tại sao vậy?</a:t>
            </a:r>
            <a:endParaRPr lang="en-US" sz="2800" dirty="0" smtClean="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Là truyền thống lịch sử vẻ vang của dân tộc ta, là cội nguồn sức mạnh dân </a:t>
            </a:r>
            <a:r>
              <a:rPr lang="vi-VN" sz="2800" dirty="0" smtClean="0">
                <a:latin typeface="Times New Roman" panose="02020603050405020304" pitchFamily="18" charset="0"/>
                <a:cs typeface="Times New Roman" panose="02020603050405020304" pitchFamily="18" charset="0"/>
              </a:rPr>
              <a:t>tộc. </a:t>
            </a:r>
            <a:r>
              <a:rPr lang="vi-VN" sz="2800" dirty="0">
                <a:latin typeface="Times New Roman" panose="02020603050405020304" pitchFamily="18" charset="0"/>
                <a:cs typeface="Times New Roman" panose="02020603050405020304" pitchFamily="18" charset="0"/>
              </a:rPr>
              <a:t>Bao thế hệ cha ông ta đã si sinh bao xương máu mới có được nền độc lập cho Tổ quốc.</a:t>
            </a:r>
            <a:endParaRPr lang="en-US" sz="2800" dirty="0">
              <a:latin typeface="Times New Roman" panose="02020603050405020304" pitchFamily="18" charset="0"/>
              <a:cs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Là</a:t>
            </a:r>
            <a:r>
              <a:rPr lang="vi-VN"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tảng</a:t>
            </a:r>
            <a:r>
              <a:rPr lang="vi-VN" sz="2800" dirty="0">
                <a:latin typeface="Times New Roman" panose="02020603050405020304" pitchFamily="18" charset="0"/>
                <a:cs typeface="Times New Roman" panose="02020603050405020304" pitchFamily="18" charset="0"/>
              </a:rPr>
              <a:t> đạo đức, xuất phát từ lòng yêu nước, tự hào dân tộc,  để thực hiện khát vọng ngàn đời của dân tộc giữ vững nền độc lập, chủ quyền dân tộc, 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tinh thần bất khuất</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tinh thần bất khuất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sẵn </a:t>
            </a:r>
            <a:r>
              <a:rPr lang="vi-VN" sz="2800" dirty="0">
                <a:latin typeface="Times New Roman" panose="02020603050405020304" pitchFamily="18" charset="0"/>
                <a:cs typeface="Times New Roman" panose="02020603050405020304" pitchFamily="18" charset="0"/>
              </a:rPr>
              <a:t>sàng cống hiến sức lực của mình vì nước, luôn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Tinh thần bất khuất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nâng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Tạo thành nguồn cổ vũ động viên to lớn cho quân dân.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82697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arn(inVertic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838200" y="365125"/>
            <a:ext cx="10587182" cy="6153992"/>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3. </a:t>
            </a:r>
            <a:r>
              <a:rPr lang="en-US" sz="2800" b="1" dirty="0" err="1">
                <a:latin typeface="Times New Roman" panose="02020603050405020304" pitchFamily="18" charset="0"/>
                <a:cs typeface="Times New Roman" panose="02020603050405020304" pitchFamily="18" charset="0"/>
              </a:rPr>
              <a:t>Chứng</a:t>
            </a:r>
            <a:r>
              <a:rPr lang="en-US" sz="2800" b="1" dirty="0">
                <a:latin typeface="Times New Roman" panose="02020603050405020304" pitchFamily="18" charset="0"/>
                <a:cs typeface="Times New Roman" panose="02020603050405020304" pitchFamily="18" charset="0"/>
              </a:rPr>
              <a:t> minh: </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Bằng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chứng</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HS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minh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a:t>
            </a:r>
          </a:p>
          <a:p>
            <a:pPr lvl="0" algn="just"/>
            <a:r>
              <a:rPr lang="vi-VN" sz="2800" b="1" dirty="0">
                <a:latin typeface="Times New Roman" panose="02020603050405020304" pitchFamily="18" charset="0"/>
                <a:cs typeface="Times New Roman" panose="02020603050405020304" pitchFamily="18" charset="0"/>
              </a:rPr>
              <a:t>Trong lịch sử: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Trong kháng chiến chống quân Nguyên xâm lược năm 1285, chính sự hi sinh anh dũng cùng lời thề, lời mắng của Trần Bình Trọng đã tạo nguồn sức mạng để quân dân nhà Trần chiến thắng kẻ thù ngay sau đó hai tháng.</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Các cuộc chiến tranh bảo vệ tổ quốc, chống thù trong giặc ngoài của dân tộc ta đều bắt nguồn từ sức mạnh của lòng yêu nước, của tinh thần bất khuất, quyết không chịu làm nô lệ. Trong kháng chiến chống Mỹ, hàng triệu người con đất Việt đã nằm xuống chiến trường để mang lại nền hòa bình cho dân tộc.</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696801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arn(inVertical)">
                                      <p:cBhvr>
                                        <p:cTn id="10" dur="500"/>
                                        <p:tgtEl>
                                          <p:spTgt spid="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barn(inVertical)">
                                      <p:cBhvr>
                                        <p:cTn id="15" dur="5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barn(inVertical)">
                                      <p:cBhvr>
                                        <p:cTn id="20" dur="500"/>
                                        <p:tgtEl>
                                          <p:spTgt spid="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barn(inVertical)">
                                      <p:cBhvr>
                                        <p:cTn id="25"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28073" y="365125"/>
            <a:ext cx="10797309" cy="6153992"/>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3. </a:t>
            </a:r>
            <a:r>
              <a:rPr lang="en-US" sz="2800" b="1" dirty="0" err="1">
                <a:latin typeface="Times New Roman" panose="02020603050405020304" pitchFamily="18" charset="0"/>
                <a:cs typeface="Times New Roman" panose="02020603050405020304" pitchFamily="18" charset="0"/>
              </a:rPr>
              <a:t>Chứng</a:t>
            </a:r>
            <a:r>
              <a:rPr lang="en-US" sz="2800" b="1" dirty="0">
                <a:latin typeface="Times New Roman" panose="02020603050405020304" pitchFamily="18" charset="0"/>
                <a:cs typeface="Times New Roman" panose="02020603050405020304" pitchFamily="18" charset="0"/>
              </a:rPr>
              <a:t> minh: </a:t>
            </a:r>
            <a:r>
              <a:rPr lang="vi-VN" sz="2800" b="1" dirty="0" smtClean="0">
                <a:latin typeface="Times New Roman" panose="02020603050405020304" pitchFamily="18" charset="0"/>
                <a:cs typeface="Times New Roman" panose="02020603050405020304" pitchFamily="18" charset="0"/>
              </a:rPr>
              <a:t>Trong </a:t>
            </a:r>
            <a:r>
              <a:rPr lang="vi-VN" sz="2800" b="1" dirty="0">
                <a:latin typeface="Times New Roman" panose="02020603050405020304" pitchFamily="18" charset="0"/>
                <a:cs typeface="Times New Roman" panose="02020603050405020304" pitchFamily="18" charset="0"/>
              </a:rPr>
              <a:t>văn học</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Bao áng thơ văn dậy vang sông núi thấm đượm lòng yêu nước và ý chí quyết chiến, quyết thắng kẻ thù. Tiêu biểu là bài thơ thần “</a:t>
            </a:r>
            <a:r>
              <a:rPr lang="vi-VN" sz="2800" i="1" dirty="0">
                <a:latin typeface="Times New Roman" panose="02020603050405020304" pitchFamily="18" charset="0"/>
                <a:cs typeface="Times New Roman" panose="02020603050405020304" pitchFamily="18" charset="0"/>
              </a:rPr>
              <a:t>Nam quốc sơn hà</a:t>
            </a:r>
            <a:r>
              <a:rPr lang="vi-VN" sz="2800" dirty="0">
                <a:latin typeface="Times New Roman" panose="02020603050405020304" pitchFamily="18" charset="0"/>
                <a:cs typeface="Times New Roman" panose="02020603050405020304" pitchFamily="18" charset="0"/>
              </a:rPr>
              <a:t>” vang lên trong một ngôi đền bên sông Như Nguyệt trong kháng chiến chống quân Tống năm 1077, lời kêu gọi tướng sĩ đứng lên đánh giặc Nguyện của Trần Quốc Tuấn trong “</a:t>
            </a:r>
            <a:r>
              <a:rPr lang="vi-VN" sz="2800" i="1" dirty="0">
                <a:latin typeface="Times New Roman" panose="02020603050405020304" pitchFamily="18" charset="0"/>
                <a:cs typeface="Times New Roman" panose="02020603050405020304" pitchFamily="18" charset="0"/>
              </a:rPr>
              <a:t>Hịch tướng sĩ</a:t>
            </a:r>
            <a:r>
              <a:rPr lang="vi-VN" sz="2800" dirty="0">
                <a:latin typeface="Times New Roman" panose="02020603050405020304" pitchFamily="18" charset="0"/>
                <a:cs typeface="Times New Roman" panose="02020603050405020304" pitchFamily="18" charset="0"/>
              </a:rPr>
              <a:t>” vào trước năm 1285, .. là minh chứng cho tinh thần bất khuất của cả dân tộc. Những tác phẩm thơ văn ấy là bằng chứng lịch sử cho một đất nước có truyền thông yêu nước, quyết tâm bảo vệ đến cùng nền độc lập dân tộc.</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479114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arn(inVertical)">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28073" y="365125"/>
            <a:ext cx="10797309" cy="5723105"/>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4. </a:t>
            </a:r>
            <a:r>
              <a:rPr lang="en-US" sz="2800" b="1" dirty="0" err="1">
                <a:latin typeface="Times New Roman" panose="02020603050405020304" pitchFamily="18" charset="0"/>
                <a:cs typeface="Times New Roman" panose="02020603050405020304" pitchFamily="18" charset="0"/>
              </a:rPr>
              <a:t>Bình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vi-VN" sz="2800" b="1" dirty="0">
                <a:latin typeface="Times New Roman" panose="02020603050405020304" pitchFamily="18" charset="0"/>
                <a:cs typeface="Times New Roman" panose="02020603050405020304" pitchFamily="18" charset="0"/>
              </a:rPr>
              <a:t>- mở rộng</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Lòng yêu nước, tinh thần bất khuất, không chịu sống nô lệ là lẽ sống cao đẹp, thể hiện khát vọng của một dân tộc luôn yêu chuộng hòa bình, ý thức tự lực, tự cường, thể hiện khát vọng vươn lên,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Phê phán những kẻ luôn hèn nhát, vị kỉ, đặt lợi ích của bản thân lên trên lợi ích của quốc gia dân tộc. Đó là lực lượng thù địch, đang lăm le phá hoại nền độc lập dân tộc. Đó là tổ chức phản động, lợi dụng chính sách tôn giáo để bôi nhọ, chống phá Đảng và nhà nước rất cần lên án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0725945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28073" y="365125"/>
            <a:ext cx="10797309" cy="6369436"/>
          </a:xfrm>
          <a:prstGeom prst="rect">
            <a:avLst/>
          </a:prstGeom>
        </p:spPr>
        <p:txBody>
          <a:bodyPr wrap="square">
            <a:spAutoFit/>
          </a:bodyPr>
          <a:lstStyle/>
          <a:p>
            <a:pPr algn="ctr">
              <a:lnSpc>
                <a:spcPct val="115000"/>
              </a:lnSpc>
              <a:spcAft>
                <a:spcPts val="0"/>
              </a:spcAft>
            </a:pP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Thân</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solidFill>
                <a:srgbClr val="FF0000"/>
              </a:solidFill>
              <a:latin typeface="Times New Roman" panose="02020603050405020304" pitchFamily="18" charset="0"/>
              <a:ea typeface="Times New Roman" panose="02020603050405020304" pitchFamily="18" charset="0"/>
            </a:endParaRPr>
          </a:p>
          <a:p>
            <a:pPr algn="just">
              <a:lnSpc>
                <a:spcPct val="150000"/>
              </a:lnSpc>
            </a:pPr>
            <a:r>
              <a:rPr lang="en-US" sz="2800" b="1" dirty="0">
                <a:latin typeface="Times New Roman" panose="02020603050405020304" pitchFamily="18" charset="0"/>
                <a:cs typeface="Times New Roman" panose="02020603050405020304" pitchFamily="18" charset="0"/>
              </a:rPr>
              <a:t>III.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quát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ý </a:t>
            </a:r>
            <a:r>
              <a:rPr lang="en-US" sz="2800" b="1" dirty="0" err="1">
                <a:latin typeface="Times New Roman" panose="02020603050405020304" pitchFamily="18" charset="0"/>
                <a:cs typeface="Times New Roman" panose="02020603050405020304" pitchFamily="18" charset="0"/>
              </a:rPr>
              <a:t>đã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rút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thế</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hệ</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trẻ</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lòng yêu nước, tinh thần bất khuất, không chịu làm nô lệ là kết tinh truyền thống dân tộc, cần </a:t>
            </a:r>
            <a:r>
              <a:rPr lang="en-US" sz="2800" dirty="0" err="1">
                <a:latin typeface="Times New Roman" panose="02020603050405020304" pitchFamily="18" charset="0"/>
                <a:cs typeface="Times New Roman" panose="02020603050405020304" pitchFamily="18" charset="0"/>
              </a:rPr>
              <a:t>thiết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mọi</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thời đại, mọi 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Bài học cho thế hệ 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Biết sống và học tập là để cống hiến cho Tổ quốc, sẵn sàng lên đường khi tổ quốc cần!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698490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barn(inVertical)">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078182" y="2078180"/>
            <a:ext cx="7934035" cy="3916219"/>
          </a:xfrm>
          <a:prstGeom prst="rect">
            <a:avLst/>
          </a:prstGeom>
          <a:noFill/>
          <a:ln>
            <a:noFill/>
          </a:ln>
        </p:spPr>
      </p:pic>
      <p:sp>
        <p:nvSpPr>
          <p:cNvPr id="3" name="Rectangle 2"/>
          <p:cNvSpPr/>
          <p:nvPr/>
        </p:nvSpPr>
        <p:spPr>
          <a:xfrm>
            <a:off x="1819522" y="397232"/>
            <a:ext cx="8451353" cy="548099"/>
          </a:xfrm>
          <a:prstGeom prst="rect">
            <a:avLst/>
          </a:prstGeom>
        </p:spPr>
        <p:txBody>
          <a:bodyPr wrap="none">
            <a:spAutoFit/>
          </a:bodyPr>
          <a:lstStyle/>
          <a:p>
            <a:pPr algn="just">
              <a:lnSpc>
                <a:spcPct val="115000"/>
              </a:lnSpc>
              <a:spcAft>
                <a:spcPts val="0"/>
              </a:spcAft>
            </a:pP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Hệ</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thống</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luận</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lớn</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sáng</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tỏ</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luận</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15420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874981" y="1533237"/>
            <a:ext cx="8155710" cy="4322617"/>
          </a:xfrm>
          <a:prstGeom prst="rect">
            <a:avLst/>
          </a:prstGeom>
          <a:noFill/>
          <a:ln>
            <a:noFill/>
          </a:ln>
        </p:spPr>
      </p:pic>
      <p:sp>
        <p:nvSpPr>
          <p:cNvPr id="3" name="Rectangle 2"/>
          <p:cNvSpPr/>
          <p:nvPr/>
        </p:nvSpPr>
        <p:spPr>
          <a:xfrm>
            <a:off x="749482" y="452650"/>
            <a:ext cx="10748455" cy="613245"/>
          </a:xfrm>
          <a:prstGeom prst="rect">
            <a:avLst/>
          </a:prstGeom>
        </p:spPr>
        <p:txBody>
          <a:bodyPr wrap="none">
            <a:spAutoFit/>
          </a:bodyPr>
          <a:lstStyle/>
          <a:p>
            <a:pPr algn="just">
              <a:lnSpc>
                <a:spcPct val="115000"/>
              </a:lnSpc>
              <a:spcAft>
                <a:spcPts val="0"/>
              </a:spcAft>
            </a:pP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luận</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cứ</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 b, c,…)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làm</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sáng</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tỏ</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luận</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mỗi</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217853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4392128" y="138613"/>
            <a:ext cx="2779672" cy="613245"/>
          </a:xfrm>
          <a:prstGeom prst="rect">
            <a:avLst/>
          </a:prstGeom>
        </p:spPr>
        <p:txBody>
          <a:bodyPr wrap="none">
            <a:spAutoFit/>
          </a:bodyPr>
          <a:lstStyle/>
          <a:p>
            <a:pPr algn="just">
              <a:lnSpc>
                <a:spcPct val="115000"/>
              </a:lnSpc>
              <a:spcAft>
                <a:spcPts val="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Bước</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Viết</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43709" y="905232"/>
            <a:ext cx="10289309" cy="5047536"/>
          </a:xfrm>
          <a:prstGeom prst="rect">
            <a:avLst/>
          </a:prstGeom>
        </p:spPr>
        <p:txBody>
          <a:bodyPr wrap="square">
            <a:spAutoFit/>
          </a:bodyPr>
          <a:lstStyle/>
          <a:p>
            <a:pPr algn="just">
              <a:lnSpc>
                <a:spcPct val="115000"/>
              </a:lnSpc>
              <a:tabLst>
                <a:tab pos="1386840" algn="l"/>
              </a:tabLst>
            </a:pP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Dựa</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vào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dàn</a:t>
            </a:r>
            <a:r>
              <a:rPr lang="en-US" sz="2800" dirty="0">
                <a:solidFill>
                  <a:srgbClr val="0D0D0D"/>
                </a:solidFill>
                <a:latin typeface="Times New Roman" panose="02020603050405020304" pitchFamily="18" charset="0"/>
                <a:ea typeface="MS Mincho"/>
                <a:cs typeface="Times New Roman" panose="02020603050405020304" pitchFamily="18" charset="0"/>
              </a:rPr>
              <a:t> ý </a:t>
            </a:r>
            <a:r>
              <a:rPr lang="en-US" sz="2800" dirty="0" err="1">
                <a:solidFill>
                  <a:srgbClr val="0D0D0D"/>
                </a:solidFill>
                <a:latin typeface="Times New Roman" panose="02020603050405020304" pitchFamily="18" charset="0"/>
                <a:ea typeface="MS Mincho"/>
                <a:cs typeface="Times New Roman" panose="02020603050405020304" pitchFamily="18" charset="0"/>
              </a:rPr>
              <a:t>đã</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luyện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tập</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kĩ</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năng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viết</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p>
          <a:p>
            <a:pPr algn="just">
              <a:lnSpc>
                <a:spcPct val="115000"/>
              </a:lnSpc>
              <a:tabLst>
                <a:tab pos="1386840" algn="l"/>
              </a:tabLst>
            </a:pPr>
            <a:r>
              <a:rPr lang="en-US" sz="2800" b="1"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Chú</a:t>
            </a:r>
            <a:r>
              <a:rPr lang="en-US" sz="2800" b="1" dirty="0">
                <a:solidFill>
                  <a:srgbClr val="0D0D0D"/>
                </a:solidFill>
                <a:latin typeface="Times New Roman" panose="02020603050405020304" pitchFamily="18" charset="0"/>
                <a:ea typeface="MS Mincho"/>
                <a:cs typeface="Times New Roman" panose="02020603050405020304" pitchFamily="18" charset="0"/>
              </a:rPr>
              <a:t> ý:</a:t>
            </a:r>
            <a:endParaRPr lang="en-US" sz="2800" b="1" dirty="0"/>
          </a:p>
          <a:p>
            <a:pPr algn="just">
              <a:lnSpc>
                <a:spcPct val="115000"/>
              </a:lnSpc>
              <a:spcAft>
                <a:spcPts val="0"/>
              </a:spcAft>
            </a:pP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Lấy dẫn chứng trong cả cuộc sống và các tác phẩm văn học, nêu và phân tích các dẫn chứng ấy để làm rõ vấn đề (tránh việc chỉ nêu ra các dẫn chứng mà không phân tích, nhận xét).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Phát biểu cảm nghĩ và quan niệm của cá nhân về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cực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một cách trung thực, giản dị, tránh hô hào, khuôn sáo, bắt chước,...</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Trích dẫn cần chính xác, tôn trọng các ý kiến của người khác, phải trích dẫn theo đúng quy định, tránh việc chép lại ý và lời văn của người khác.</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19357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arn(inVertical)">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barn(inVertical)">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barn(inVertical)">
                                      <p:cBhvr>
                                        <p:cTn id="25" dur="5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barn(inVertical)">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4392128" y="138613"/>
            <a:ext cx="2779672" cy="613245"/>
          </a:xfrm>
          <a:prstGeom prst="rect">
            <a:avLst/>
          </a:prstGeom>
        </p:spPr>
        <p:txBody>
          <a:bodyPr wrap="none">
            <a:spAutoFit/>
          </a:bodyPr>
          <a:lstStyle/>
          <a:p>
            <a:pPr algn="just">
              <a:lnSpc>
                <a:spcPct val="115000"/>
              </a:lnSpc>
              <a:spcAft>
                <a:spcPts val="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Bước</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Viết</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43709" y="905232"/>
            <a:ext cx="10289309" cy="4832092"/>
          </a:xfrm>
          <a:prstGeom prst="rect">
            <a:avLst/>
          </a:prstGeom>
        </p:spPr>
        <p:txBody>
          <a:bodyPr wrap="square">
            <a:spAutoFit/>
          </a:bodyPr>
          <a:lstStyle/>
          <a:p>
            <a:pPr algn="just"/>
            <a:r>
              <a:rPr lang="en-US" sz="2800" b="1" dirty="0" err="1">
                <a:latin typeface="Times New Roman" panose="02020603050405020304" pitchFamily="18" charset="0"/>
                <a:cs typeface="Times New Roman" panose="02020603050405020304" pitchFamily="18" charset="0"/>
              </a:rPr>
              <a:t>Yêu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cầu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hình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thức</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Về bố cục: ba phần (mở bài, thân bài, kết bài)</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Sử dụng phối hợp các thao tác lập luận: giải thích, phân tích, chứng minh, bác bỏ, so sánh...</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Tạo lập kiểu đoạn: diễn dịch, quy nạp, tổng phân hợp...</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Để làm sáng tỏ luận đề, người viết cần sử dụng hệ thống luận điểm. Mỗi đoạn văn làm sáng tỏ 01 ý lớn (luận điểm). Để làm sáng tỏ luận điểm trong mỗi đoạn, người viết cần sử dụng các luận cứ (các lí lẽ + bằng chứng).</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Liên kết chặt chẽ, chuyển ý, chuyển đoạn linh hoạt.</a:t>
            </a:r>
            <a:endParaRPr lang="en-US"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 Đảm bảo chuẩn quy tắc tiếng Việt.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65336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arn(inVertical)">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barn(inVertical)">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4392128" y="138613"/>
            <a:ext cx="2779672" cy="613245"/>
          </a:xfrm>
          <a:prstGeom prst="rect">
            <a:avLst/>
          </a:prstGeom>
        </p:spPr>
        <p:txBody>
          <a:bodyPr wrap="none">
            <a:spAutoFit/>
          </a:bodyPr>
          <a:lstStyle/>
          <a:p>
            <a:pPr algn="just">
              <a:lnSpc>
                <a:spcPct val="115000"/>
              </a:lnSpc>
              <a:spcAft>
                <a:spcPts val="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Bước</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Viết</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171575" y="905232"/>
            <a:ext cx="10161443" cy="4401205"/>
          </a:xfrm>
          <a:prstGeom prst="rect">
            <a:avLst/>
          </a:prstGeom>
        </p:spPr>
        <p:txBody>
          <a:bodyPr wrap="square">
            <a:spAutoFit/>
          </a:bodyPr>
          <a:lstStyle/>
          <a:p>
            <a:r>
              <a:rPr lang="en-US" sz="2800" b="1" dirty="0" err="1">
                <a:latin typeface="Times New Roman" panose="02020603050405020304" pitchFamily="18" charset="0"/>
                <a:cs typeface="Times New Roman" panose="02020603050405020304" pitchFamily="18" charset="0"/>
              </a:rPr>
              <a:t>Yêu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cầu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nội</a:t>
            </a:r>
            <a:r>
              <a:rPr lang="en-US" sz="2800" b="1" dirty="0">
                <a:latin typeface="Times New Roman" panose="02020603050405020304" pitchFamily="18" charset="0"/>
                <a:cs typeface="Times New Roman" panose="02020603050405020304" pitchFamily="18" charset="0"/>
              </a:rPr>
              <a:t> dung</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Là gì?: Nêu và giải thích vấn đề nghị luận</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Như thế nào?: Những biểu hiện tiêu biểu của vấn đề nghị luận</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Tại sao?: Phân tích các phương diện, khía cạnh, bàn luận làm sáng tỏ vấn đề cần nghị luận</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Ý nghĩa/ ảnh hưởng/ tác động như thế nào?: Khẳng định ý nghĩa/ giá trị của vấn đề; phản đề</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Làm thế nào để?: giải pháp, cách thức điều chỉnh...; liên hệ bản thân, bài học.</a:t>
            </a:r>
            <a:endParaRPr lang="en-US" sz="2800" dirty="0">
              <a:latin typeface="Times New Roman" panose="02020603050405020304" pitchFamily="18" charset="0"/>
              <a:cs typeface="Times New Roman" panose="02020603050405020304" pitchFamily="18" charset="0"/>
            </a:endParaRPr>
          </a:p>
          <a:p>
            <a:r>
              <a:rPr lang="it-IT" sz="2800" dirty="0">
                <a:latin typeface="Times New Roman" panose="02020603050405020304" pitchFamily="18" charset="0"/>
                <a:cs typeface="Times New Roman" panose="02020603050405020304" pitchFamily="18" charset="0"/>
              </a:rPr>
              <a:t>+ Thông điệp, ý nghĩa gì?: Rút ra điều thấm thía; khẳng định vấn đề.</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457982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arn(inVertical)">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barn(inVertical)">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03" y="0"/>
            <a:ext cx="12192000" cy="6858000"/>
          </a:xfrm>
        </p:spPr>
      </p:pic>
      <p:sp>
        <p:nvSpPr>
          <p:cNvPr id="5" name="Rectangle 4"/>
          <p:cNvSpPr/>
          <p:nvPr/>
        </p:nvSpPr>
        <p:spPr>
          <a:xfrm>
            <a:off x="2951070" y="258686"/>
            <a:ext cx="5717206" cy="613245"/>
          </a:xfrm>
          <a:prstGeom prst="rect">
            <a:avLst/>
          </a:prstGeom>
        </p:spPr>
        <p:txBody>
          <a:bodyPr wrap="none">
            <a:spAutoFit/>
          </a:bodyPr>
          <a:lstStyle/>
          <a:p>
            <a:pPr algn="ctr">
              <a:lnSpc>
                <a:spcPct val="115000"/>
              </a:lnSpc>
              <a:spcAft>
                <a:spcPts val="0"/>
              </a:spcAft>
            </a:pPr>
            <a:r>
              <a:rPr lang="en-US" sz="3200" b="1" smtClean="0">
                <a:latin typeface="Times New Roman" panose="02020603050405020304" pitchFamily="18" charset="0"/>
                <a:ea typeface="Calibri" panose="020F0502020204030204" pitchFamily="34" charset="0"/>
                <a:cs typeface="Times New Roman" panose="02020603050405020304" pitchFamily="18" charset="0"/>
              </a:rPr>
              <a:t>HOẠT ĐỘNG 1: KHỞI ĐỘNG</a:t>
            </a:r>
            <a:endParaRPr lang="en-US" sz="32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197251" y="1120764"/>
            <a:ext cx="9224844" cy="4465838"/>
          </a:xfrm>
          <a:prstGeom prst="rect">
            <a:avLst/>
          </a:prstGeom>
        </p:spPr>
        <p:txBody>
          <a:bodyPr wrap="square">
            <a:spAutoFit/>
          </a:bodyPr>
          <a:lstStyle/>
          <a:p>
            <a:pPr algn="just">
              <a:lnSpc>
                <a:spcPct val="115000"/>
              </a:lnSpc>
              <a:spcAft>
                <a:spcPts val="0"/>
              </a:spcAft>
              <a:tabLst>
                <a:tab pos="1386840" algn="l"/>
              </a:tabLst>
            </a:pPr>
            <a:r>
              <a:rPr lang="en-US" sz="2800"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Trò</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chơi</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“Ai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nhanh</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070C0"/>
                </a:solidFill>
                <a:effectLst/>
                <a:latin typeface="Times New Roman" panose="02020603050405020304" pitchFamily="18" charset="0"/>
                <a:ea typeface="MS Mincho"/>
                <a:cs typeface="Times New Roman" panose="02020603050405020304" pitchFamily="18" charset="0"/>
              </a:rPr>
              <a:t>hơn</a:t>
            </a:r>
            <a:r>
              <a:rPr lang="en-US" sz="2800" b="1" dirty="0" smtClean="0">
                <a:solidFill>
                  <a:srgbClr val="0070C0"/>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1.</a:t>
            </a:r>
            <a:r>
              <a:rPr lang="vi-VN" sz="2800" dirty="0">
                <a:latin typeface="Times New Roman" panose="02020603050405020304" pitchFamily="18" charset="0"/>
                <a:cs typeface="Times New Roman" panose="02020603050405020304" pitchFamily="18" charset="0"/>
              </a:rPr>
              <a:t> Học một biết mười.</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2. Có cày có thóc, có học có chữ.</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3. Ăn vóc học hay.</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4. Dao có mài mới sắc, người có học mới nên.</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Dốt đến đâu học lâu cũng biết.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5. Học hành vất vả</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kết quả ngọt bùi.</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6. Đi một buổi chợ học được mớ khôn/ Đi một ngày đàng, học một sàng khôn.</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7.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mở</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2903008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p:cNvSpPr/>
          <p:nvPr/>
        </p:nvSpPr>
        <p:spPr>
          <a:xfrm>
            <a:off x="1171575" y="905232"/>
            <a:ext cx="10161443" cy="4401205"/>
          </a:xfrm>
          <a:prstGeom prst="rect">
            <a:avLst/>
          </a:prstGeom>
        </p:spPr>
        <p:txBody>
          <a:bodyPr wrap="square">
            <a:spAutoFit/>
          </a:bodyPr>
          <a:lstStyle/>
          <a:p>
            <a:pPr>
              <a:lnSpc>
                <a:spcPct val="200000"/>
              </a:lnSpc>
            </a:pPr>
            <a:r>
              <a:rPr lang="en-US" sz="2800" b="1" dirty="0">
                <a:solidFill>
                  <a:srgbClr val="FF0000"/>
                </a:solidFill>
                <a:latin typeface="Times New Roman" panose="02020603050405020304" pitchFamily="18" charset="0"/>
                <a:cs typeface="Times New Roman" panose="02020603050405020304" pitchFamily="18" charset="0"/>
              </a:rPr>
              <a:t>4. </a:t>
            </a:r>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4:</a:t>
            </a:r>
            <a:r>
              <a:rPr lang="vi-VN" sz="2800" b="1" dirty="0">
                <a:solidFill>
                  <a:srgbClr val="FF0000"/>
                </a:solidFill>
                <a:latin typeface="Times New Roman" panose="02020603050405020304" pitchFamily="18" charset="0"/>
                <a:cs typeface="Times New Roman" panose="02020603050405020304" pitchFamily="18" charset="0"/>
              </a:rPr>
              <a:t> Kiểm tra, chỉnh sửa</a:t>
            </a:r>
            <a:endParaRPr lang="en-US" sz="2800" dirty="0">
              <a:solidFill>
                <a:srgbClr val="FF0000"/>
              </a:solidFill>
              <a:latin typeface="Times New Roman" panose="02020603050405020304" pitchFamily="18" charset="0"/>
              <a:cs typeface="Times New Roman" panose="02020603050405020304" pitchFamily="18" charset="0"/>
            </a:endParaRPr>
          </a:p>
          <a:p>
            <a:pPr>
              <a:lnSpc>
                <a:spcPct val="200000"/>
              </a:lnSpc>
            </a:pPr>
            <a:r>
              <a:rPr lang="vi-VN" sz="2800" dirty="0">
                <a:latin typeface="Times New Roman" panose="02020603050405020304" pitchFamily="18" charset="0"/>
                <a:cs typeface="Times New Roman" panose="02020603050405020304" pitchFamily="18" charset="0"/>
              </a:rPr>
              <a:t>- Đọc kĩ bài viết của mình và đối chiếu với các yêu cầu đã nêu ở các bước để kiểm tra và chỉnh sửa theo </a:t>
            </a:r>
            <a:r>
              <a:rPr lang="en-US" sz="2800" b="1" dirty="0" err="1">
                <a:latin typeface="Times New Roman" panose="02020603050405020304" pitchFamily="18" charset="0"/>
                <a:cs typeface="Times New Roman" panose="02020603050405020304" pitchFamily="18" charset="0"/>
              </a:rPr>
              <a:t>Phiếu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hướng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dẫn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sửa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viết</a:t>
            </a:r>
            <a:r>
              <a:rPr lang="en-US"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trong SGK.</a:t>
            </a:r>
            <a:endParaRPr lang="en-US" sz="2800" dirty="0">
              <a:latin typeface="Times New Roman" panose="02020603050405020304" pitchFamily="18" charset="0"/>
              <a:cs typeface="Times New Roman" panose="02020603050405020304" pitchFamily="18" charset="0"/>
            </a:endParaRPr>
          </a:p>
          <a:p>
            <a:pPr>
              <a:lnSpc>
                <a:spcPct val="200000"/>
              </a:lnSpc>
            </a:pPr>
            <a:r>
              <a:rPr lang="en-US" sz="2800" dirty="0">
                <a:latin typeface="Times New Roman" panose="02020603050405020304" pitchFamily="18" charset="0"/>
                <a:cs typeface="Times New Roman" panose="02020603050405020304" pitchFamily="18" charset="0"/>
              </a:rPr>
              <a:t>- HS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080410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091" y="0"/>
            <a:ext cx="11914909" cy="6858000"/>
          </a:xfrm>
        </p:spPr>
      </p:pic>
      <p:sp>
        <p:nvSpPr>
          <p:cNvPr id="5" name="Rectangle 4"/>
          <p:cNvSpPr/>
          <p:nvPr/>
        </p:nvSpPr>
        <p:spPr>
          <a:xfrm>
            <a:off x="2228848" y="3628012"/>
            <a:ext cx="7875105" cy="646331"/>
          </a:xfrm>
          <a:prstGeom prst="rect">
            <a:avLst/>
          </a:prstGeom>
        </p:spPr>
        <p:txBody>
          <a:bodyPr wrap="none">
            <a:spAutoFit/>
          </a:bodyPr>
          <a:lstStyle/>
          <a:p>
            <a:r>
              <a:rPr lang="en-US" sz="3600" b="1" dirty="0" smtClean="0">
                <a:solidFill>
                  <a:srgbClr val="FF0000"/>
                </a:solidFill>
                <a:latin typeface="Times New Roman" panose="02020603050405020304" pitchFamily="18" charset="0"/>
                <a:cs typeface="Times New Roman" panose="02020603050405020304" pitchFamily="18" charset="0"/>
              </a:rPr>
              <a:t>II. LUYỆN TẬP - THỰC HÀNH VIẾT</a:t>
            </a:r>
            <a:endParaRPr lang="en-US"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443866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319" y="1405154"/>
            <a:ext cx="11143961" cy="4552015"/>
          </a:xfrm>
          <a:prstGeom prst="rect">
            <a:avLst/>
          </a:prstGeom>
        </p:spPr>
        <p:txBody>
          <a:bodyPr wrap="square">
            <a:spAutoFit/>
          </a:bodyPr>
          <a:lstStyle/>
          <a:p>
            <a:pPr algn="just">
              <a:lnSpc>
                <a:spcPct val="115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Dựa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dàn</a:t>
            </a:r>
            <a:r>
              <a:rPr lang="en-US" sz="2800" dirty="0">
                <a:latin typeface="Times New Roman" panose="02020603050405020304" pitchFamily="18" charset="0"/>
                <a:ea typeface="Calibri" panose="020F0502020204030204" pitchFamily="34" charset="0"/>
                <a:cs typeface="Times New Roman" panose="02020603050405020304" pitchFamily="18" charset="0"/>
              </a:rPr>
              <a:t> ý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làm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800" dirty="0">
                <a:latin typeface="Times New Roman" panose="02020603050405020304" pitchFamily="18" charset="0"/>
                <a:ea typeface="Calibri" panose="020F0502020204030204" pitchFamily="34" charset="0"/>
                <a:cs typeface="Times New Roman" panose="02020603050405020304" pitchFamily="18" charset="0"/>
              </a:rPr>
              <a:t> 2.1.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hành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theo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bước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hãy</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lập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đồ</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quan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hệ</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giữa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văn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bài</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chuyển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từ</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latin typeface="Times New Roman" panose="02020603050405020304" pitchFamily="18" charset="0"/>
                <a:ea typeface="Calibri" panose="020F0502020204030204" pitchFamily="34" charset="0"/>
                <a:cs typeface="Times New Roman" panose="02020603050405020304" pitchFamily="18" charset="0"/>
              </a:rPr>
              <a:t> 1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thích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nói</a:t>
            </a:r>
            <a:r>
              <a:rPr lang="en-US" sz="2800" dirty="0">
                <a:latin typeface="Times New Roman" panose="02020603050405020304" pitchFamily="18" charset="0"/>
                <a:ea typeface="Calibri" panose="020F0502020204030204" pitchFamily="34" charset="0"/>
                <a:cs typeface="Times New Roman" panose="02020603050405020304" pitchFamily="18" charset="0"/>
              </a:rPr>
              <a:t>) sang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latin typeface="Times New Roman" panose="02020603050405020304" pitchFamily="18" charset="0"/>
                <a:ea typeface="Calibri" panose="020F0502020204030204" pitchFamily="34" charset="0"/>
                <a:cs typeface="Times New Roman" panose="02020603050405020304" pitchFamily="18" charset="0"/>
              </a:rPr>
              <a:t> 2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chứng</a:t>
            </a:r>
            <a:r>
              <a:rPr lang="en-US" sz="2800" dirty="0">
                <a:latin typeface="Times New Roman" panose="02020603050405020304" pitchFamily="18" charset="0"/>
                <a:ea typeface="Calibri" panose="020F0502020204030204" pitchFamily="34" charset="0"/>
                <a:cs typeface="Times New Roman" panose="02020603050405020304" pitchFamily="18" charset="0"/>
              </a:rPr>
              <a:t> minh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đúng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đắn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nói</a:t>
            </a:r>
            <a:r>
              <a:rPr lang="en-US" sz="28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Tuỳ</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theo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thời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gian</a:t>
            </a:r>
            <a:r>
              <a:rPr lang="en-US" sz="2800" dirty="0">
                <a:solidFill>
                  <a:srgbClr val="0D0D0D"/>
                </a:solidFill>
                <a:latin typeface="Times New Roman" panose="02020603050405020304" pitchFamily="18" charset="0"/>
                <a:ea typeface="MS Mincho"/>
                <a:cs typeface="Times New Roman" panose="02020603050405020304" pitchFamily="18" charset="0"/>
              </a:rPr>
              <a:t>, GV </a:t>
            </a:r>
            <a:r>
              <a:rPr lang="en-US" sz="2800" dirty="0" err="1">
                <a:solidFill>
                  <a:srgbClr val="0D0D0D"/>
                </a:solidFill>
                <a:latin typeface="Times New Roman" panose="02020603050405020304" pitchFamily="18" charset="0"/>
                <a:ea typeface="MS Mincho"/>
                <a:cs typeface="Times New Roman" panose="02020603050405020304" pitchFamily="18" charset="0"/>
              </a:rPr>
              <a:t>có</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cho</a:t>
            </a:r>
            <a:r>
              <a:rPr lang="en-US" sz="2800" dirty="0">
                <a:solidFill>
                  <a:srgbClr val="0D0D0D"/>
                </a:solidFill>
                <a:latin typeface="Times New Roman" panose="02020603050405020304" pitchFamily="18" charset="0"/>
                <a:ea typeface="MS Mincho"/>
                <a:cs typeface="Times New Roman" panose="02020603050405020304" pitchFamily="18" charset="0"/>
              </a:rPr>
              <a:t> HS </a:t>
            </a:r>
            <a:r>
              <a:rPr lang="en-US" sz="2800" dirty="0" err="1">
                <a:solidFill>
                  <a:srgbClr val="0D0D0D"/>
                </a:solidFill>
                <a:latin typeface="Times New Roman" panose="02020603050405020304" pitchFamily="18" charset="0"/>
                <a:ea typeface="MS Mincho"/>
                <a:cs typeface="Times New Roman" panose="02020603050405020304" pitchFamily="18" charset="0"/>
              </a:rPr>
              <a:t>viết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đoạn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theo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nhiệm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vụ</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từng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nhóm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nhỏ</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Nêu</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cách</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thức</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viết</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và</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ví</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dụ</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cụ</a:t>
            </a: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dirty="0" err="1">
                <a:solidFill>
                  <a:srgbClr val="0070C0"/>
                </a:solidFill>
                <a:latin typeface="Times New Roman" panose="02020603050405020304" pitchFamily="18" charset="0"/>
                <a:ea typeface="MS Mincho"/>
                <a:cs typeface="Times New Roman" panose="02020603050405020304" pitchFamily="18" charset="0"/>
              </a:rPr>
              <a:t>thể</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tabLst>
                <a:tab pos="1386840" algn="l"/>
              </a:tabLs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Nhóm</a:t>
            </a:r>
            <a:r>
              <a:rPr lang="en-US" sz="2800" b="1" dirty="0">
                <a:solidFill>
                  <a:srgbClr val="0D0D0D"/>
                </a:solidFill>
                <a:latin typeface="Times New Roman" panose="02020603050405020304" pitchFamily="18" charset="0"/>
                <a:ea typeface="MS Mincho"/>
                <a:cs typeface="Times New Roman" panose="02020603050405020304" pitchFamily="18" charset="0"/>
              </a:rPr>
              <a:t> 1, 2:</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lập</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sơ</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đồ</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quan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hệ</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giữa</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các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đoạn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văn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trong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phần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bài</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p>
          <a:p>
            <a:pPr algn="just">
              <a:lnSpc>
                <a:spcPct val="115000"/>
              </a:lnSpc>
              <a:tabLst>
                <a:tab pos="1386840" algn="l"/>
              </a:tabLs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b="1" dirty="0" err="1">
                <a:solidFill>
                  <a:srgbClr val="0D0D0D"/>
                </a:solidFill>
                <a:latin typeface="Times New Roman" panose="02020603050405020304" pitchFamily="18" charset="0"/>
                <a:ea typeface="MS Mincho"/>
                <a:cs typeface="Times New Roman" panose="02020603050405020304" pitchFamily="18" charset="0"/>
              </a:rPr>
              <a:t>Nhóm</a:t>
            </a:r>
            <a:r>
              <a:rPr lang="en-US" sz="2800" b="1" dirty="0">
                <a:solidFill>
                  <a:srgbClr val="0D0D0D"/>
                </a:solidFill>
                <a:latin typeface="Times New Roman" panose="02020603050405020304" pitchFamily="18" charset="0"/>
                <a:ea typeface="MS Mincho"/>
                <a:cs typeface="Times New Roman" panose="02020603050405020304" pitchFamily="18" charset="0"/>
              </a:rPr>
              <a:t> 3, 4</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chuyển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từ</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latin typeface="Times New Roman" panose="02020603050405020304" pitchFamily="18" charset="0"/>
                <a:ea typeface="Calibri" panose="020F0502020204030204" pitchFamily="34" charset="0"/>
                <a:cs typeface="Times New Roman" panose="02020603050405020304" pitchFamily="18" charset="0"/>
              </a:rPr>
              <a:t> 1sang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latin typeface="Times New Roman" panose="02020603050405020304" pitchFamily="18" charset="0"/>
                <a:ea typeface="Calibri" panose="020F0502020204030204" pitchFamily="34" charset="0"/>
                <a:cs typeface="Times New Roman" panose="02020603050405020304" pitchFamily="18" charset="0"/>
              </a:rPr>
              <a:t> 2</a:t>
            </a:r>
            <a:endParaRPr lang="en-US" sz="2800" dirty="0">
              <a:effectLst/>
            </a:endParaRPr>
          </a:p>
        </p:txBody>
      </p:sp>
      <p:sp>
        <p:nvSpPr>
          <p:cNvPr id="3" name="Rectangle 2"/>
          <p:cNvSpPr/>
          <p:nvPr/>
        </p:nvSpPr>
        <p:spPr>
          <a:xfrm>
            <a:off x="2190748" y="303787"/>
            <a:ext cx="7875105" cy="646331"/>
          </a:xfrm>
          <a:prstGeom prst="rect">
            <a:avLst/>
          </a:prstGeom>
        </p:spPr>
        <p:txBody>
          <a:bodyPr wrap="none">
            <a:spAutoFit/>
          </a:bodyPr>
          <a:lstStyle/>
          <a:p>
            <a:r>
              <a:rPr lang="en-US" sz="3600" b="1" dirty="0" smtClean="0">
                <a:solidFill>
                  <a:srgbClr val="FF0000"/>
                </a:solidFill>
                <a:latin typeface="Times New Roman" panose="02020603050405020304" pitchFamily="18" charset="0"/>
                <a:cs typeface="Times New Roman" panose="02020603050405020304" pitchFamily="18" charset="0"/>
              </a:rPr>
              <a:t>II. LUYỆN TẬP - THỰC HÀNH VIẾT</a:t>
            </a:r>
            <a:endParaRPr lang="en-US"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13401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par>
                                <p:cTn id="18" presetID="31" presetClass="entr" presetSubtype="0" fill="hold" nodeType="with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p:cTn id="20"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2">
                                            <p:txEl>
                                              <p:pRg st="1" end="1"/>
                                            </p:txEl>
                                          </p:spTgt>
                                        </p:tgtEl>
                                      </p:cBhvr>
                                    </p:animEffect>
                                  </p:childTnLst>
                                </p:cTn>
                              </p:par>
                              <p:par>
                                <p:cTn id="24" presetID="31" presetClass="entr" presetSubtype="0" fill="hold" nodeType="with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 calcmode="lin" valueType="num">
                                      <p:cBhvr>
                                        <p:cTn id="26"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2">
                                            <p:txEl>
                                              <p:pRg st="2" end="2"/>
                                            </p:txEl>
                                          </p:spTgt>
                                        </p:tgtEl>
                                      </p:cBhvr>
                                    </p:animEffect>
                                  </p:childTnLst>
                                </p:cTn>
                              </p:par>
                              <p:par>
                                <p:cTn id="30" presetID="31" presetClass="entr" presetSubtype="0" fill="hold" nodeType="with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 calcmode="lin" valueType="num">
                                      <p:cBhvr>
                                        <p:cTn id="32"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5" dur="1000"/>
                                        <p:tgtEl>
                                          <p:spTgt spid="2">
                                            <p:txEl>
                                              <p:pRg st="3" end="3"/>
                                            </p:txEl>
                                          </p:spTgt>
                                        </p:tgtEl>
                                      </p:cBhvr>
                                    </p:animEffect>
                                  </p:childTnLst>
                                </p:cTn>
                              </p:par>
                              <p:par>
                                <p:cTn id="36" presetID="31" presetClass="entr" presetSubtype="0" fill="hold" nodeType="with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 calcmode="lin" valueType="num">
                                      <p:cBhvr>
                                        <p:cTn id="38"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4" end="4"/>
                                            </p:txEl>
                                          </p:spTgt>
                                        </p:tgtEl>
                                      </p:cBhvr>
                                    </p:animEffect>
                                  </p:childTnLst>
                                </p:cTn>
                              </p:par>
                              <p:par>
                                <p:cTn id="42" presetID="31" presetClass="entr" presetSubtype="0" fill="hold" nodeType="withEffect">
                                  <p:stCondLst>
                                    <p:cond delay="0"/>
                                  </p:stCondLst>
                                  <p:childTnLst>
                                    <p:set>
                                      <p:cBhvr>
                                        <p:cTn id="43" dur="1" fill="hold">
                                          <p:stCondLst>
                                            <p:cond delay="0"/>
                                          </p:stCondLst>
                                        </p:cTn>
                                        <p:tgtEl>
                                          <p:spTgt spid="2">
                                            <p:txEl>
                                              <p:pRg st="5" end="5"/>
                                            </p:txEl>
                                          </p:spTgt>
                                        </p:tgtEl>
                                        <p:attrNameLst>
                                          <p:attrName>style.visibility</p:attrName>
                                        </p:attrNameLst>
                                      </p:cBhvr>
                                      <p:to>
                                        <p:strVal val="visible"/>
                                      </p:to>
                                    </p:set>
                                    <p:anim calcmode="lin" valueType="num">
                                      <p:cBhvr>
                                        <p:cTn id="44"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5"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6"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47"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8545"/>
            <a:ext cx="12192000" cy="6719455"/>
          </a:xfrm>
          <a:prstGeom prst="rect">
            <a:avLst/>
          </a:prstGeom>
        </p:spPr>
      </p:pic>
      <p:sp>
        <p:nvSpPr>
          <p:cNvPr id="3" name="Rectangle 2"/>
          <p:cNvSpPr/>
          <p:nvPr/>
        </p:nvSpPr>
        <p:spPr>
          <a:xfrm>
            <a:off x="1431637" y="54252"/>
            <a:ext cx="10603345" cy="6888039"/>
          </a:xfrm>
          <a:prstGeom prst="rect">
            <a:avLst/>
          </a:prstGeom>
        </p:spPr>
        <p:txBody>
          <a:bodyPr wrap="square">
            <a:spAutoFit/>
          </a:bodyPr>
          <a:lstStyle/>
          <a:p>
            <a:pPr algn="just">
              <a:lnSpc>
                <a:spcPct val="115000"/>
              </a:lnSpc>
              <a:spcAft>
                <a:spcPts val="0"/>
              </a:spcAft>
            </a:pP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Rèn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luyện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kĩ</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năng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viết</a:t>
            </a:r>
            <a:r>
              <a:rPr lang="vi-VN"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Quan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hệ</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giữa</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vấn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ý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lí</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lẽ</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câu</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trong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luận</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4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a. </a:t>
            </a:r>
            <a:r>
              <a:rPr lang="en-US" sz="24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Cách</a:t>
            </a:r>
            <a:r>
              <a:rPr lang="en-US" sz="24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4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(SGK)</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4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b. </a:t>
            </a:r>
            <a:r>
              <a:rPr lang="en-US" sz="24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tập</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Dựa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vào</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dàn</a:t>
            </a:r>
            <a:r>
              <a:rPr lang="en-US" sz="2400" b="1" dirty="0">
                <a:latin typeface="Times New Roman" panose="02020603050405020304" pitchFamily="18" charset="0"/>
                <a:ea typeface="Calibri" panose="020F0502020204030204" pitchFamily="34" charset="0"/>
                <a:cs typeface="Times New Roman" panose="02020603050405020304" pitchFamily="18" charset="0"/>
              </a:rPr>
              <a:t> ý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đã</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làm</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400" b="1" dirty="0">
                <a:latin typeface="Times New Roman" panose="02020603050405020304" pitchFamily="18" charset="0"/>
                <a:ea typeface="Calibri" panose="020F0502020204030204" pitchFamily="34" charset="0"/>
                <a:cs typeface="Times New Roman" panose="02020603050405020304" pitchFamily="18" charset="0"/>
              </a:rPr>
              <a:t> 2.1.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hành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viết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theo</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bước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hãy</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lập</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sơ</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đồ</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quan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hệ</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giữa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đoạn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văn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thân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 Giải thích câu nói</a:t>
            </a:r>
            <a:r>
              <a:rPr lang="en-US" sz="2400" b="1" dirty="0">
                <a:latin typeface="Times New Roman" panose="02020603050405020304" pitchFamily="18" charset="0"/>
                <a:ea typeface="Calibri" panose="020F0502020204030204" pitchFamily="34" charset="0"/>
                <a:cs typeface="Times New Roman" panose="02020603050405020304" pitchFamily="18" charset="0"/>
              </a:rPr>
              <a:t>.</a:t>
            </a:r>
            <a:endParaRPr lang="en-US" sz="2400" b="1"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Bàn luận- khẳng định về ý nghĩa của câu nói:</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Đối với cá nhân</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Đối với cộng đồng, dân tộc</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Chứng</a:t>
            </a:r>
            <a:r>
              <a:rPr lang="en-US" sz="2400" dirty="0">
                <a:latin typeface="Times New Roman" panose="02020603050405020304" pitchFamily="18" charset="0"/>
                <a:ea typeface="Calibri" panose="020F0502020204030204" pitchFamily="34" charset="0"/>
                <a:cs typeface="Times New Roman" panose="02020603050405020304" pitchFamily="18" charset="0"/>
              </a:rPr>
              <a:t> minh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đúng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đắn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nói</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Các bằng chứng từ cuộc sống và lích sử</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Các bằng chứng từ thơ văn, nghệ thuật</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b="1" dirty="0">
                <a:latin typeface="Times New Roman" panose="02020603050405020304" pitchFamily="18" charset="0"/>
                <a:ea typeface="Calibri" panose="020F0502020204030204" pitchFamily="34" charset="0"/>
                <a:cs typeface="Times New Roman" panose="02020603050405020304" pitchFamily="18" charset="0"/>
              </a:rPr>
              <a:t>- Bình luận câu nói</a:t>
            </a:r>
            <a:r>
              <a:rPr lang="en-US" sz="2400" b="1" dirty="0">
                <a:latin typeface="Times New Roman" panose="02020603050405020304" pitchFamily="18" charset="0"/>
                <a:ea typeface="Calibri" panose="020F0502020204030204" pitchFamily="34" charset="0"/>
                <a:cs typeface="Times New Roman" panose="02020603050405020304" pitchFamily="18" charset="0"/>
              </a:rPr>
              <a:t>.</a:t>
            </a:r>
            <a:endParaRPr lang="en-US" sz="2400" b="1"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Khắng định ý nghĩa, giá trị của câu nói</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latin typeface="Times New Roman" panose="02020603050405020304" pitchFamily="18" charset="0"/>
                <a:ea typeface="Calibri" panose="020F0502020204030204" pitchFamily="34" charset="0"/>
                <a:cs typeface="Times New Roman" panose="02020603050405020304" pitchFamily="18" charset="0"/>
              </a:rPr>
              <a:t>+ Phê phán, phản đề</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528913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anim calcmode="lin" valueType="num">
                                      <p:cBhvr>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1000"/>
                                        <p:tgtEl>
                                          <p:spTgt spid="3">
                                            <p:txEl>
                                              <p:pRg st="7" end="7"/>
                                            </p:txEl>
                                          </p:spTgt>
                                        </p:tgtEl>
                                      </p:cBhvr>
                                    </p:animEffect>
                                    <p:anim calcmode="lin" valueType="num">
                                      <p:cBhvr>
                                        <p:cTn id="4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1000"/>
                                        <p:tgtEl>
                                          <p:spTgt spid="3">
                                            <p:txEl>
                                              <p:pRg st="8" end="8"/>
                                            </p:txEl>
                                          </p:spTgt>
                                        </p:tgtEl>
                                      </p:cBhvr>
                                    </p:animEffect>
                                    <p:anim calcmode="lin" valueType="num">
                                      <p:cBhvr>
                                        <p:cTn id="4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fade">
                                      <p:cBhvr>
                                        <p:cTn id="50" dur="1000"/>
                                        <p:tgtEl>
                                          <p:spTgt spid="3">
                                            <p:txEl>
                                              <p:pRg st="9" end="9"/>
                                            </p:txEl>
                                          </p:spTgt>
                                        </p:tgtEl>
                                      </p:cBhvr>
                                    </p:animEffect>
                                    <p:anim calcmode="lin" valueType="num">
                                      <p:cBhvr>
                                        <p:cTn id="5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Effect transition="in" filter="fade">
                                      <p:cBhvr>
                                        <p:cTn id="55" dur="1000"/>
                                        <p:tgtEl>
                                          <p:spTgt spid="3">
                                            <p:txEl>
                                              <p:pRg st="10" end="10"/>
                                            </p:txEl>
                                          </p:spTgt>
                                        </p:tgtEl>
                                      </p:cBhvr>
                                    </p:animEffect>
                                    <p:anim calcmode="lin" valueType="num">
                                      <p:cBhvr>
                                        <p:cTn id="5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
                                            <p:txEl>
                                              <p:pRg st="11" end="11"/>
                                            </p:txEl>
                                          </p:spTgt>
                                        </p:tgtEl>
                                        <p:attrNameLst>
                                          <p:attrName>style.visibility</p:attrName>
                                        </p:attrNameLst>
                                      </p:cBhvr>
                                      <p:to>
                                        <p:strVal val="visible"/>
                                      </p:to>
                                    </p:set>
                                    <p:animEffect transition="in" filter="fade">
                                      <p:cBhvr>
                                        <p:cTn id="60" dur="1000"/>
                                        <p:tgtEl>
                                          <p:spTgt spid="3">
                                            <p:txEl>
                                              <p:pRg st="11" end="11"/>
                                            </p:txEl>
                                          </p:spTgt>
                                        </p:tgtEl>
                                      </p:cBhvr>
                                    </p:animEffect>
                                    <p:anim calcmode="lin" valueType="num">
                                      <p:cBhvr>
                                        <p:cTn id="6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3">
                                            <p:txEl>
                                              <p:pRg st="12" end="12"/>
                                            </p:txEl>
                                          </p:spTgt>
                                        </p:tgtEl>
                                        <p:attrNameLst>
                                          <p:attrName>style.visibility</p:attrName>
                                        </p:attrNameLst>
                                      </p:cBhvr>
                                      <p:to>
                                        <p:strVal val="visible"/>
                                      </p:to>
                                    </p:set>
                                    <p:animEffect transition="in" filter="fade">
                                      <p:cBhvr>
                                        <p:cTn id="65" dur="1000"/>
                                        <p:tgtEl>
                                          <p:spTgt spid="3">
                                            <p:txEl>
                                              <p:pRg st="12" end="12"/>
                                            </p:txEl>
                                          </p:spTgt>
                                        </p:tgtEl>
                                      </p:cBhvr>
                                    </p:animEffect>
                                    <p:anim calcmode="lin" valueType="num">
                                      <p:cBhvr>
                                        <p:cTn id="66"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67" dur="1000" fill="hold"/>
                                        <p:tgtEl>
                                          <p:spTgt spid="3">
                                            <p:txEl>
                                              <p:pRg st="12" end="12"/>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3">
                                            <p:txEl>
                                              <p:pRg st="13" end="13"/>
                                            </p:txEl>
                                          </p:spTgt>
                                        </p:tgtEl>
                                        <p:attrNameLst>
                                          <p:attrName>style.visibility</p:attrName>
                                        </p:attrNameLst>
                                      </p:cBhvr>
                                      <p:to>
                                        <p:strVal val="visible"/>
                                      </p:to>
                                    </p:set>
                                    <p:animEffect transition="in" filter="fade">
                                      <p:cBhvr>
                                        <p:cTn id="70" dur="1000"/>
                                        <p:tgtEl>
                                          <p:spTgt spid="3">
                                            <p:txEl>
                                              <p:pRg st="13" end="13"/>
                                            </p:txEl>
                                          </p:spTgt>
                                        </p:tgtEl>
                                      </p:cBhvr>
                                    </p:animEffect>
                                    <p:anim calcmode="lin" valueType="num">
                                      <p:cBhvr>
                                        <p:cTn id="71"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8545"/>
            <a:ext cx="12192000" cy="6719455"/>
          </a:xfrm>
          <a:prstGeom prst="rect">
            <a:avLst/>
          </a:prstGeom>
        </p:spPr>
      </p:pic>
      <p:sp>
        <p:nvSpPr>
          <p:cNvPr id="3" name="Rectangle 2"/>
          <p:cNvSpPr/>
          <p:nvPr/>
        </p:nvSpPr>
        <p:spPr>
          <a:xfrm>
            <a:off x="997528" y="857816"/>
            <a:ext cx="10603345" cy="5724644"/>
          </a:xfrm>
          <a:prstGeom prst="rect">
            <a:avLst/>
          </a:prstGeom>
        </p:spPr>
        <p:txBody>
          <a:bodyPr wrap="square">
            <a:spAutoFit/>
          </a:bodyPr>
          <a:lstStyle/>
          <a:p>
            <a:pPr algn="just">
              <a:lnSpc>
                <a:spcPct val="115000"/>
              </a:lnSpc>
              <a:spcAft>
                <a:spcPts val="0"/>
              </a:spcAft>
            </a:pP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Rèn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luyện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kĩ</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năng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viết</a:t>
            </a:r>
            <a:r>
              <a:rPr lang="vi-VN"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Quan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hệ</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giữa</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vấn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ý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lí</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lẽ</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câu</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trong</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luận</a:t>
            </a:r>
            <a:endParaRPr lang="en-US" sz="2400" dirty="0">
              <a:latin typeface="Times New Roman" panose="02020603050405020304" pitchFamily="18" charset="0"/>
              <a:ea typeface="Times New Roman" panose="02020603050405020304" pitchFamily="18" charset="0"/>
            </a:endParaRPr>
          </a:p>
          <a:p>
            <a:pPr algn="just"/>
            <a:r>
              <a:rPr lang="en-US" sz="2800" b="1" dirty="0" smtClean="0">
                <a:solidFill>
                  <a:srgbClr val="0070C0"/>
                </a:solidFill>
                <a:latin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Rèn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luyện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kĩ</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năng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viết</a:t>
            </a:r>
            <a:r>
              <a:rPr lang="en-US" sz="2800" b="1"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câu chuyển đoạn từ phần giải thích sang phần chứng minh:</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30000"/>
              </a:lnSpc>
            </a:pPr>
            <a:r>
              <a:rPr lang="en-US" sz="2800" b="1" u="sng" dirty="0" err="1">
                <a:latin typeface="Times New Roman" panose="02020603050405020304" pitchFamily="18" charset="0"/>
                <a:cs typeface="Times New Roman" panose="02020603050405020304" pitchFamily="18" charset="0"/>
              </a:rPr>
              <a:t>Cách</a:t>
            </a:r>
            <a:r>
              <a:rPr lang="en-US" sz="2800" b="1" u="sng" dirty="0">
                <a:latin typeface="Times New Roman" panose="02020603050405020304" pitchFamily="18" charset="0"/>
                <a:cs typeface="Times New Roman" panose="02020603050405020304" pitchFamily="18" charset="0"/>
              </a:rPr>
              <a:t> 1</a:t>
            </a:r>
            <a:r>
              <a:rPr lang="en-US" sz="2800" u="sng" dirty="0">
                <a:latin typeface="Times New Roman" panose="02020603050405020304" pitchFamily="18" charset="0"/>
                <a:cs typeface="Times New Roman" panose="02020603050405020304" pitchFamily="18" charset="0"/>
              </a:rPr>
              <a:t>: </a:t>
            </a:r>
            <a:r>
              <a:rPr lang="en-US" sz="2800" u="sng" dirty="0" err="1">
                <a:latin typeface="Times New Roman" panose="02020603050405020304" pitchFamily="18" charset="0"/>
                <a:cs typeface="Times New Roman" panose="02020603050405020304" pitchFamily="18" charset="0"/>
              </a:rPr>
              <a:t>Nêu</a:t>
            </a:r>
            <a:r>
              <a:rPr lang="en-US" sz="2800" u="sng" dirty="0">
                <a:latin typeface="Times New Roman" panose="02020603050405020304" pitchFamily="18" charset="0"/>
                <a:cs typeface="Times New Roman" panose="02020603050405020304" pitchFamily="18" charset="0"/>
              </a:rPr>
              <a:t> </a:t>
            </a:r>
            <a:r>
              <a:rPr lang="en-US" sz="2800" u="sng" dirty="0" err="1">
                <a:latin typeface="Times New Roman" panose="02020603050405020304" pitchFamily="18" charset="0"/>
                <a:cs typeface="Times New Roman" panose="02020603050405020304" pitchFamily="18" charset="0"/>
              </a:rPr>
              <a:t>phản</a:t>
            </a:r>
            <a:r>
              <a:rPr lang="en-US" sz="2800" u="sng" dirty="0">
                <a:latin typeface="Times New Roman" panose="02020603050405020304" pitchFamily="18" charset="0"/>
                <a:cs typeface="Times New Roman" panose="02020603050405020304" pitchFamily="18" charset="0"/>
              </a:rPr>
              <a:t> </a:t>
            </a:r>
            <a:r>
              <a:rPr lang="en-US" sz="2800" u="sng" dirty="0" err="1">
                <a:latin typeface="Times New Roman" panose="02020603050405020304" pitchFamily="18" charset="0"/>
                <a:cs typeface="Times New Roman" panose="02020603050405020304" pitchFamily="18" charset="0"/>
              </a:rPr>
              <a:t>đề</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Thật vậy, trong hoàn cảnh chiến tranh, nếu ai cũng chỉ biết đặt lợi ích của cá nhân lên trên hết, sống thiếu tình thần bất khuất, đầu hàng kẻ thù thì làm sao có thể giữ được đất nước đến hôm nay.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ma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chứ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thèm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chịu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nay.</a:t>
            </a:r>
          </a:p>
        </p:txBody>
      </p:sp>
    </p:spTree>
    <p:extLst>
      <p:ext uri="{BB962C8B-B14F-4D97-AF65-F5344CB8AC3E}">
        <p14:creationId xmlns:p14="http://schemas.microsoft.com/office/powerpoint/2010/main" val="419473140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19455"/>
          </a:xfrm>
          <a:prstGeom prst="rect">
            <a:avLst/>
          </a:prstGeom>
        </p:spPr>
      </p:pic>
      <p:sp>
        <p:nvSpPr>
          <p:cNvPr id="3" name="Rectangle 2"/>
          <p:cNvSpPr/>
          <p:nvPr/>
        </p:nvSpPr>
        <p:spPr>
          <a:xfrm>
            <a:off x="1052946" y="771326"/>
            <a:ext cx="10603345" cy="5176802"/>
          </a:xfrm>
          <a:prstGeom prst="rect">
            <a:avLst/>
          </a:prstGeom>
        </p:spPr>
        <p:txBody>
          <a:bodyPr wrap="square">
            <a:spAutoFit/>
          </a:bodyPr>
          <a:lstStyle/>
          <a:p>
            <a:pPr algn="just">
              <a:lnSpc>
                <a:spcPct val="115000"/>
              </a:lnSpc>
              <a:spcAft>
                <a:spcPts val="0"/>
              </a:spcAft>
            </a:pP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Rèn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luyện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kĩ</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năng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viết</a:t>
            </a:r>
            <a:r>
              <a:rPr lang="vi-VN"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Quan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hệ</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giữa</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vấn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ý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lí</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lẽ</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câu</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luận</a:t>
            </a:r>
            <a:endParaRPr lang="en-US" sz="2800" dirty="0">
              <a:latin typeface="Times New Roman" panose="02020603050405020304" pitchFamily="18" charset="0"/>
              <a:ea typeface="Times New Roman" panose="02020603050405020304" pitchFamily="18" charset="0"/>
            </a:endParaRPr>
          </a:p>
          <a:p>
            <a:pPr algn="just"/>
            <a:r>
              <a:rPr lang="en-US" sz="2800" b="1" dirty="0" smtClean="0">
                <a:solidFill>
                  <a:srgbClr val="0070C0"/>
                </a:solidFill>
                <a:latin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Rèn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luyện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kĩ</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năng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viết</a:t>
            </a:r>
            <a:r>
              <a:rPr lang="en-US" sz="2800" b="1"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câu chuyển đoạn từ phần giải thích sang phần chứng minh:</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b="1" u="sng" dirty="0" err="1">
                <a:latin typeface="Times New Roman" panose="02020603050405020304" pitchFamily="18" charset="0"/>
                <a:cs typeface="Times New Roman" panose="02020603050405020304" pitchFamily="18" charset="0"/>
              </a:rPr>
              <a:t>Cách</a:t>
            </a:r>
            <a:r>
              <a:rPr lang="en-US" sz="2800" b="1" u="sng" dirty="0">
                <a:latin typeface="Times New Roman" panose="02020603050405020304" pitchFamily="18" charset="0"/>
                <a:cs typeface="Times New Roman" panose="02020603050405020304" pitchFamily="18" charset="0"/>
              </a:rPr>
              <a:t> 2</a:t>
            </a:r>
            <a:r>
              <a:rPr lang="en-US" sz="2800" u="sng" dirty="0">
                <a:latin typeface="Times New Roman" panose="02020603050405020304" pitchFamily="18" charset="0"/>
                <a:cs typeface="Times New Roman" panose="02020603050405020304" pitchFamily="18" charset="0"/>
              </a:rPr>
              <a:t>: </a:t>
            </a:r>
            <a:r>
              <a:rPr lang="en-US" sz="2800" u="sng" dirty="0" err="1">
                <a:latin typeface="Times New Roman" panose="02020603050405020304" pitchFamily="18" charset="0"/>
                <a:cs typeface="Times New Roman" panose="02020603050405020304" pitchFamily="18" charset="0"/>
              </a:rPr>
              <a:t>Nêu</a:t>
            </a:r>
            <a:r>
              <a:rPr lang="en-US" sz="2800" u="sng" dirty="0">
                <a:latin typeface="Times New Roman" panose="02020603050405020304" pitchFamily="18" charset="0"/>
                <a:cs typeface="Times New Roman" panose="02020603050405020304" pitchFamily="18" charset="0"/>
              </a:rPr>
              <a:t> </a:t>
            </a:r>
            <a:r>
              <a:rPr lang="vi-VN" sz="2800" u="sng" dirty="0">
                <a:latin typeface="Times New Roman" panose="02020603050405020304" pitchFamily="18" charset="0"/>
                <a:cs typeface="Times New Roman" panose="02020603050405020304" pitchFamily="18" charset="0"/>
              </a:rPr>
              <a:t>vấn đề</a:t>
            </a:r>
            <a:r>
              <a:rPr lang="en-US" sz="2800" u="sng"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Vậy tại sao danh tướng Trần Bình Trọng lại khẳng định: “Ta thà làm ma nước Nam chứ không thèm làm vương đất Bắc.”? Tinh thần bất khuất, không chịu sống nô lệ của Trần Bình Trọng đã mang lại những giá trị cao quý nào?...</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629093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65891" cy="6858000"/>
          </a:xfrm>
          <a:prstGeom prst="rect">
            <a:avLst/>
          </a:prstGeom>
        </p:spPr>
      </p:pic>
      <p:sp>
        <p:nvSpPr>
          <p:cNvPr id="3" name="Rectangle 2"/>
          <p:cNvSpPr/>
          <p:nvPr/>
        </p:nvSpPr>
        <p:spPr>
          <a:xfrm>
            <a:off x="3626134" y="572723"/>
            <a:ext cx="4801186" cy="54809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a:lnSpc>
                <a:spcPct val="115000"/>
              </a:lnSpc>
              <a:spcAft>
                <a:spcPts val="0"/>
              </a:spcAft>
              <a:tabLst>
                <a:tab pos="1714500" algn="l"/>
              </a:tabLst>
            </a:pPr>
            <a:r>
              <a:rPr lang="en-US" sz="28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HOẠT ĐỘNG 4: VẬN DỤNG</a:t>
            </a:r>
            <a:endParaRPr lang="en-US" sz="2800" dirty="0">
              <a:solidFill>
                <a:schemeClr val="tx1"/>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348509" y="1693545"/>
            <a:ext cx="9707418" cy="4196598"/>
          </a:xfrm>
          <a:prstGeom prst="rect">
            <a:avLst/>
          </a:prstGeom>
        </p:spPr>
        <p:txBody>
          <a:bodyPr wrap="square">
            <a:spAutoFit/>
          </a:bodyPr>
          <a:lstStyle/>
          <a:p>
            <a:pPr algn="just">
              <a:lnSpc>
                <a:spcPct val="115000"/>
              </a:lnSpc>
              <a:spcAft>
                <a:spcPts val="0"/>
              </a:spcAft>
              <a:tabLst>
                <a:tab pos="672465" algn="l"/>
              </a:tabLst>
            </a:pP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Dựa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đôi</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600" spc="-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sửa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solidFill>
                <a:srgbClr val="0070C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672465" algn="l"/>
              </a:tabLst>
            </a:pP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Chú</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mở</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chuyển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solidFill>
                <a:srgbClr val="0070C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672465" algn="l"/>
              </a:tabLst>
            </a:pP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Nhận</a:t>
            </a:r>
            <a:r>
              <a:rPr lang="en-US" sz="2600" spc="-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lớp</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2600" spc="-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ý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dựa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trên</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phiếu</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SGK.</a:t>
            </a:r>
            <a:endParaRPr lang="en-US" sz="2600" dirty="0">
              <a:solidFill>
                <a:srgbClr val="0070C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672465" algn="l"/>
              </a:tabLst>
            </a:pP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chuẩn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dàn</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rồi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solidFill>
                <a:srgbClr val="0070C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672465" algn="l"/>
              </a:tabLst>
            </a:pP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nữ</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sĩ</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liệt</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sĩ</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Đặng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Thuỳ</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Trâm</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Đời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phải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trải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qua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giông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cúi</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trước</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giông</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sz="2600" spc="-1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8401424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91" y="0"/>
            <a:ext cx="12265891" cy="6858000"/>
          </a:xfrm>
          <a:prstGeom prst="rect">
            <a:avLst/>
          </a:prstGeom>
        </p:spPr>
      </p:pic>
      <p:sp>
        <p:nvSpPr>
          <p:cNvPr id="3" name="Rectangle 2"/>
          <p:cNvSpPr/>
          <p:nvPr/>
        </p:nvSpPr>
        <p:spPr>
          <a:xfrm>
            <a:off x="4084025" y="431592"/>
            <a:ext cx="3950057" cy="58785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a:lnSpc>
                <a:spcPct val="115000"/>
              </a:lnSpc>
              <a:spcAft>
                <a:spcPts val="0"/>
              </a:spcAft>
              <a:tabLst>
                <a:tab pos="1714500" algn="l"/>
              </a:tabLst>
            </a:pPr>
            <a:r>
              <a:rPr lang="en-US" sz="28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H</a:t>
            </a:r>
            <a:r>
              <a:rPr lang="vi-VN" sz="28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ƯỚNG DẪN</a:t>
            </a:r>
            <a:r>
              <a:rPr lang="en-US" sz="28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TỰ HỌC</a:t>
            </a:r>
            <a:endParaRPr lang="en-US" sz="2800" dirty="0">
              <a:solidFill>
                <a:schemeClr val="tx1"/>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279236" y="1333327"/>
            <a:ext cx="9707418" cy="4832092"/>
          </a:xfrm>
          <a:prstGeom prst="rect">
            <a:avLst/>
          </a:prstGeom>
        </p:spPr>
        <p:txBody>
          <a:bodyPr wrap="square">
            <a:spAutoFit/>
          </a:bodyPr>
          <a:lstStyle/>
          <a:p>
            <a:pPr algn="just"/>
            <a:r>
              <a:rPr lang="vi-VN" sz="2800" dirty="0">
                <a:latin typeface="Times New Roman" panose="02020603050405020304" pitchFamily="18" charset="0"/>
                <a:cs typeface="Times New Roman" panose="02020603050405020304" pitchFamily="18" charset="0"/>
              </a:rPr>
              <a:t>- Làm bài tập: Viết bài văn nêu s</a:t>
            </a:r>
            <a:r>
              <a:rPr lang="en-US" sz="2800" dirty="0" err="1">
                <a:latin typeface="Times New Roman" panose="02020603050405020304" pitchFamily="18" charset="0"/>
                <a:cs typeface="Times New Roman" panose="02020603050405020304" pitchFamily="18" charset="0"/>
              </a:rPr>
              <a:t>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trải</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giông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cúi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Chuẩn bị bài: Phần nói và nghe:</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 Xem kiến thức phần định hướng nắm được </a:t>
            </a:r>
            <a:r>
              <a:rPr lang="en-US" sz="2800" i="1" dirty="0" err="1">
                <a:latin typeface="Times New Roman" panose="02020603050405020304" pitchFamily="18" charset="0"/>
                <a:cs typeface="Times New Roman" panose="02020603050405020304" pitchFamily="18" charset="0"/>
              </a:rPr>
              <a:t>Nghe</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tóm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tắt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nội</a:t>
            </a:r>
            <a:r>
              <a:rPr lang="en-US" sz="2800" i="1" dirty="0">
                <a:latin typeface="Times New Roman" panose="02020603050405020304" pitchFamily="18" charset="0"/>
                <a:cs typeface="Times New Roman" panose="02020603050405020304" pitchFamily="18" charset="0"/>
              </a:rPr>
              <a:t> dung </a:t>
            </a:r>
            <a:r>
              <a:rPr lang="en-US" sz="2800" i="1" dirty="0" err="1">
                <a:latin typeface="Times New Roman" panose="02020603050405020304" pitchFamily="18" charset="0"/>
                <a:cs typeface="Times New Roman" panose="02020603050405020304" pitchFamily="18" charset="0"/>
              </a:rPr>
              <a:t>thuyết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lịch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sử</a:t>
            </a:r>
            <a:r>
              <a:rPr lang="en-US" sz="2800" i="1" dirty="0">
                <a:latin typeface="Times New Roman" panose="02020603050405020304" pitchFamily="18" charset="0"/>
                <a:cs typeface="Times New Roman" panose="02020603050405020304" pitchFamily="18" charset="0"/>
              </a:rPr>
              <a:t> hay </a:t>
            </a:r>
            <a:r>
              <a:rPr lang="en-US" sz="2800" i="1" dirty="0" err="1">
                <a:latin typeface="Times New Roman" panose="02020603050405020304" pitchFamily="18" charset="0"/>
                <a:cs typeface="Times New Roman" panose="02020603050405020304" pitchFamily="18" charset="0"/>
              </a:rPr>
              <a:t>tác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phẩm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Chuẩn bị nội dung cho đề sau: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tắt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nội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giới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vật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nói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bất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a:t>
            </a: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Ta </a:t>
            </a:r>
            <a:r>
              <a:rPr lang="en-US" sz="2800" i="1" dirty="0" err="1">
                <a:latin typeface="Times New Roman" panose="02020603050405020304" pitchFamily="18" charset="0"/>
                <a:cs typeface="Times New Roman" panose="02020603050405020304" pitchFamily="18" charset="0"/>
              </a:rPr>
              <a:t>tha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làm</a:t>
            </a:r>
            <a:r>
              <a:rPr lang="en-US" sz="2800" i="1" dirty="0">
                <a:latin typeface="Times New Roman" panose="02020603050405020304" pitchFamily="18" charset="0"/>
                <a:cs typeface="Times New Roman" panose="02020603050405020304" pitchFamily="18" charset="0"/>
              </a:rPr>
              <a:t> ma </a:t>
            </a:r>
            <a:r>
              <a:rPr lang="en-US" sz="2800" i="1" dirty="0" err="1">
                <a:latin typeface="Times New Roman" panose="02020603050405020304" pitchFamily="18" charset="0"/>
                <a:cs typeface="Times New Roman" panose="02020603050405020304" pitchFamily="18" charset="0"/>
              </a:rPr>
              <a:t>nước</a:t>
            </a:r>
            <a:r>
              <a:rPr lang="en-US" sz="2800" i="1" dirty="0">
                <a:latin typeface="Times New Roman" panose="02020603050405020304" pitchFamily="18" charset="0"/>
                <a:cs typeface="Times New Roman" panose="02020603050405020304" pitchFamily="18" charset="0"/>
              </a:rPr>
              <a:t> Nam </a:t>
            </a:r>
            <a:r>
              <a:rPr lang="en-US" sz="2800" i="1" dirty="0" err="1">
                <a:latin typeface="Times New Roman" panose="02020603050405020304" pitchFamily="18" charset="0"/>
                <a:cs typeface="Times New Roman" panose="02020603050405020304" pitchFamily="18" charset="0"/>
              </a:rPr>
              <a:t>chư</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làm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đất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Bắc</a:t>
            </a:r>
            <a:r>
              <a:rPr lang="en-US"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Chuẩn bị các phương tiện như tranh ảnh, vi deo... </a:t>
            </a:r>
            <a:r>
              <a:rPr lang="en-US" sz="2800" dirty="0" err="1" smtClean="0">
                <a:latin typeface="Times New Roman" panose="02020603050405020304" pitchFamily="18" charset="0"/>
                <a:cs typeface="Times New Roman" panose="02020603050405020304" pitchFamily="18" charset="0"/>
              </a:rPr>
              <a:t>phù</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để trình bày vấn đề</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4084548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27273"/>
          </a:xfrm>
        </p:spPr>
      </p:pic>
    </p:spTree>
    <p:extLst>
      <p:ext uri="{BB962C8B-B14F-4D97-AF65-F5344CB8AC3E}">
        <p14:creationId xmlns:p14="http://schemas.microsoft.com/office/powerpoint/2010/main" val="876238950"/>
      </p:ext>
    </p:extLst>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091" y="0"/>
            <a:ext cx="11914909" cy="6858000"/>
          </a:xfrm>
        </p:spPr>
      </p:pic>
      <p:sp>
        <p:nvSpPr>
          <p:cNvPr id="5" name="Rectangle 4"/>
          <p:cNvSpPr/>
          <p:nvPr/>
        </p:nvSpPr>
        <p:spPr>
          <a:xfrm>
            <a:off x="1369866" y="3544914"/>
            <a:ext cx="9452268" cy="729430"/>
          </a:xfrm>
          <a:prstGeom prst="rect">
            <a:avLst/>
          </a:prstGeom>
        </p:spPr>
        <p:txBody>
          <a:bodyPr wrap="none">
            <a:spAutoFit/>
          </a:bodyPr>
          <a:lstStyle/>
          <a:p>
            <a:pPr algn="ctr">
              <a:lnSpc>
                <a:spcPct val="115000"/>
              </a:lnSpc>
              <a:spcAft>
                <a:spcPts val="0"/>
              </a:spcAft>
            </a:pP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HOẠT ĐỘNG 2: HÌNH THÀNH KIẾN THỨC</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22142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latin typeface="Times New Roman" panose="02020603050405020304" pitchFamily="18" charset="0"/>
                <a:cs typeface="Times New Roman" panose="02020603050405020304" pitchFamily="18" charset="0"/>
              </a:rPr>
              <a:t>I. </a:t>
            </a:r>
            <a:r>
              <a:rPr lang="vi-VN" b="1" dirty="0">
                <a:solidFill>
                  <a:srgbClr val="FF0000"/>
                </a:solidFill>
                <a:latin typeface="Times New Roman" panose="02020603050405020304" pitchFamily="18" charset="0"/>
                <a:cs typeface="Times New Roman" panose="02020603050405020304" pitchFamily="18" charset="0"/>
              </a:rPr>
              <a:t>ĐỊNH HƯỚNG</a:t>
            </a:r>
            <a:r>
              <a:rPr lang="en-US" dirty="0"/>
              <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715" y="2435225"/>
            <a:ext cx="4386049" cy="4351338"/>
          </a:xfrm>
        </p:spPr>
      </p:pic>
      <p:sp>
        <p:nvSpPr>
          <p:cNvPr id="5" name="Rectangle 4"/>
          <p:cNvSpPr/>
          <p:nvPr/>
        </p:nvSpPr>
        <p:spPr>
          <a:xfrm>
            <a:off x="4655128" y="1147726"/>
            <a:ext cx="7324436" cy="1815882"/>
          </a:xfrm>
          <a:prstGeom prst="rect">
            <a:avLst/>
          </a:prstGeom>
        </p:spPr>
        <p:txBody>
          <a:bodyPr wrap="square">
            <a:spAutoFit/>
          </a:bodyPr>
          <a:lstStyle/>
          <a:p>
            <a:r>
              <a:rPr lang="en-US" sz="2800" b="1" dirty="0">
                <a:solidFill>
                  <a:srgbClr val="000000"/>
                </a:solidFill>
                <a:latin typeface="Times New Roman" panose="02020603050405020304" pitchFamily="18" charset="0"/>
                <a:ea typeface="MS Mincho"/>
                <a:cs typeface="Times New Roman" panose="02020603050405020304" pitchFamily="18" charset="0"/>
              </a:rPr>
              <a:t>1. </a:t>
            </a:r>
            <a:r>
              <a:rPr lang="en-US" sz="2800" b="1" dirty="0" err="1">
                <a:solidFill>
                  <a:srgbClr val="000000"/>
                </a:solidFill>
                <a:latin typeface="Times New Roman" panose="02020603050405020304" pitchFamily="18" charset="0"/>
                <a:ea typeface="MS Mincho"/>
                <a:cs typeface="Times New Roman" panose="02020603050405020304" pitchFamily="18" charset="0"/>
              </a:rPr>
              <a:t>Nhớ</a:t>
            </a:r>
            <a:r>
              <a:rPr lang="en-US" sz="2800" b="1" dirty="0">
                <a:solidFill>
                  <a:srgbClr val="000000"/>
                </a:solidFill>
                <a:latin typeface="Times New Roman" panose="02020603050405020304" pitchFamily="18" charset="0"/>
                <a:ea typeface="MS Mincho"/>
                <a:cs typeface="Times New Roman" panose="02020603050405020304" pitchFamily="18" charset="0"/>
              </a:rPr>
              <a:t> </a:t>
            </a:r>
            <a:r>
              <a:rPr lang="en-US" sz="2800" b="1" dirty="0" err="1">
                <a:solidFill>
                  <a:srgbClr val="000000"/>
                </a:solidFill>
                <a:latin typeface="Times New Roman" panose="02020603050405020304" pitchFamily="18" charset="0"/>
                <a:ea typeface="MS Mincho"/>
                <a:cs typeface="Times New Roman" panose="02020603050405020304" pitchFamily="18" charset="0"/>
              </a:rPr>
              <a:t>lại</a:t>
            </a:r>
            <a:r>
              <a:rPr lang="en-US" sz="2800" b="1" dirty="0">
                <a:solidFill>
                  <a:srgbClr val="000000"/>
                </a:solidFill>
                <a:latin typeface="Times New Roman" panose="02020603050405020304" pitchFamily="18" charset="0"/>
                <a:ea typeface="MS Mincho"/>
                <a:cs typeface="Times New Roman" panose="02020603050405020304" pitchFamily="18" charset="0"/>
              </a:rPr>
              <a:t> </a:t>
            </a:r>
            <a:r>
              <a:rPr lang="en-US" sz="2800" b="1" dirty="0" err="1">
                <a:solidFill>
                  <a:srgbClr val="000000"/>
                </a:solidFill>
                <a:latin typeface="Times New Roman" panose="02020603050405020304" pitchFamily="18" charset="0"/>
                <a:ea typeface="MS Mincho"/>
                <a:cs typeface="Times New Roman" panose="02020603050405020304" pitchFamily="18" charset="0"/>
              </a:rPr>
              <a:t>kiến</a:t>
            </a:r>
            <a:r>
              <a:rPr lang="en-US" sz="2800" b="1" dirty="0">
                <a:solidFill>
                  <a:srgbClr val="000000"/>
                </a:solidFill>
                <a:latin typeface="Times New Roman" panose="02020603050405020304" pitchFamily="18" charset="0"/>
                <a:ea typeface="MS Mincho"/>
                <a:cs typeface="Times New Roman" panose="02020603050405020304" pitchFamily="18" charset="0"/>
              </a:rPr>
              <a:t> </a:t>
            </a:r>
            <a:r>
              <a:rPr lang="en-US" sz="2800" b="1" dirty="0" err="1">
                <a:solidFill>
                  <a:srgbClr val="000000"/>
                </a:solidFill>
                <a:latin typeface="Times New Roman" panose="02020603050405020304" pitchFamily="18" charset="0"/>
                <a:ea typeface="MS Mincho"/>
                <a:cs typeface="Times New Roman" panose="02020603050405020304" pitchFamily="18" charset="0"/>
              </a:rPr>
              <a:t>thức</a:t>
            </a:r>
            <a:r>
              <a:rPr lang="en-US" sz="2800" b="1"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Trong</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chương</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trình</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Ngữ</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văn</a:t>
            </a:r>
            <a:r>
              <a:rPr lang="en-US" sz="2800" dirty="0">
                <a:solidFill>
                  <a:srgbClr val="000000"/>
                </a:solidFill>
                <a:latin typeface="Times New Roman" panose="02020603050405020304" pitchFamily="18" charset="0"/>
                <a:ea typeface="MS Mincho"/>
                <a:cs typeface="Times New Roman" panose="02020603050405020304" pitchFamily="18" charset="0"/>
              </a:rPr>
              <a:t> 8 </a:t>
            </a:r>
            <a:r>
              <a:rPr lang="en-US" sz="2800" dirty="0" err="1">
                <a:solidFill>
                  <a:srgbClr val="000000"/>
                </a:solidFill>
                <a:latin typeface="Times New Roman" panose="02020603050405020304" pitchFamily="18" charset="0"/>
                <a:ea typeface="MS Mincho"/>
                <a:cs typeface="Times New Roman" panose="02020603050405020304" pitchFamily="18" charset="0"/>
              </a:rPr>
              <a:t>bộ</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Cánh</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diều</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em</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đã</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được</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học</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kiểu</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bài</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Nghị</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luận</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xã</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hội</a:t>
            </a:r>
            <a:r>
              <a:rPr lang="en-US" sz="2800" dirty="0">
                <a:solidFill>
                  <a:srgbClr val="000000"/>
                </a:solidFill>
                <a:latin typeface="Times New Roman" panose="02020603050405020304" pitchFamily="18" charset="0"/>
                <a:ea typeface="MS Mincho"/>
                <a:cs typeface="Times New Roman" panose="02020603050405020304" pitchFamily="18" charset="0"/>
              </a:rPr>
              <a:t> qua </a:t>
            </a:r>
            <a:r>
              <a:rPr lang="en-US" sz="2800" dirty="0" err="1">
                <a:solidFill>
                  <a:srgbClr val="000000"/>
                </a:solidFill>
                <a:latin typeface="Times New Roman" panose="02020603050405020304" pitchFamily="18" charset="0"/>
                <a:ea typeface="MS Mincho"/>
                <a:cs typeface="Times New Roman" panose="02020603050405020304" pitchFamily="18" charset="0"/>
              </a:rPr>
              <a:t>các</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a:solidFill>
                  <a:srgbClr val="000000"/>
                </a:solidFill>
                <a:latin typeface="Times New Roman" panose="02020603050405020304" pitchFamily="18" charset="0"/>
                <a:ea typeface="MS Mincho"/>
                <a:cs typeface="Times New Roman" panose="02020603050405020304" pitchFamily="18" charset="0"/>
              </a:rPr>
              <a:t>bài</a:t>
            </a:r>
            <a:r>
              <a:rPr lang="en-US" sz="2800" dirty="0">
                <a:solidFill>
                  <a:srgbClr val="000000"/>
                </a:solidFill>
                <a:latin typeface="Times New Roman" panose="02020603050405020304" pitchFamily="18" charset="0"/>
                <a:ea typeface="MS Mincho"/>
                <a:cs typeface="Times New Roman" panose="02020603050405020304" pitchFamily="18" charset="0"/>
              </a:rPr>
              <a:t> </a:t>
            </a:r>
            <a:r>
              <a:rPr lang="en-US" sz="2800" dirty="0" err="1" smtClean="0">
                <a:solidFill>
                  <a:srgbClr val="000000"/>
                </a:solidFill>
                <a:latin typeface="Times New Roman" panose="02020603050405020304" pitchFamily="18" charset="0"/>
                <a:ea typeface="MS Mincho"/>
                <a:cs typeface="Times New Roman" panose="02020603050405020304" pitchFamily="18" charset="0"/>
              </a:rPr>
              <a:t>học</a:t>
            </a:r>
            <a:r>
              <a:rPr lang="en-US" sz="2800" dirty="0" smtClean="0">
                <a:solidFill>
                  <a:srgbClr val="000000"/>
                </a:solidFill>
                <a:latin typeface="Times New Roman" panose="02020603050405020304" pitchFamily="18" charset="0"/>
                <a:ea typeface="MS Mincho"/>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cột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811552275"/>
              </p:ext>
            </p:extLst>
          </p:nvPr>
        </p:nvGraphicFramePr>
        <p:xfrm>
          <a:off x="5041900" y="3203861"/>
          <a:ext cx="5940136" cy="2655018"/>
        </p:xfrm>
        <a:graphic>
          <a:graphicData uri="http://schemas.openxmlformats.org/drawingml/2006/table">
            <a:tbl>
              <a:tblPr firstRow="1" firstCol="1" bandRow="1">
                <a:tableStyleId>{00A15C55-8517-42AA-B614-E9B94910E393}</a:tableStyleId>
              </a:tblPr>
              <a:tblGrid>
                <a:gridCol w="2894832">
                  <a:extLst>
                    <a:ext uri="{9D8B030D-6E8A-4147-A177-3AD203B41FA5}">
                      <a16:colId xmlns:a16="http://schemas.microsoft.com/office/drawing/2014/main" val="1286078156"/>
                    </a:ext>
                  </a:extLst>
                </a:gridCol>
                <a:gridCol w="3045304">
                  <a:extLst>
                    <a:ext uri="{9D8B030D-6E8A-4147-A177-3AD203B41FA5}">
                      <a16:colId xmlns:a16="http://schemas.microsoft.com/office/drawing/2014/main" val="3664917720"/>
                    </a:ext>
                  </a:extLst>
                </a:gridCol>
              </a:tblGrid>
              <a:tr h="591417">
                <a:tc>
                  <a:txBody>
                    <a:bodyPr/>
                    <a:lstStyle/>
                    <a:p>
                      <a:pPr algn="just">
                        <a:lnSpc>
                          <a:spcPct val="115000"/>
                        </a:lnSpc>
                        <a:spcAft>
                          <a:spcPts val="0"/>
                        </a:spcAft>
                        <a:tabLst>
                          <a:tab pos="1386840" algn="l"/>
                        </a:tabLst>
                      </a:pPr>
                      <a:r>
                        <a:rPr lang="en-US" sz="2800" b="1">
                          <a:solidFill>
                            <a:schemeClr val="tx1"/>
                          </a:solidFill>
                          <a:effectLst/>
                          <a:latin typeface="Times New Roman" panose="02020603050405020304" pitchFamily="18" charset="0"/>
                          <a:cs typeface="Times New Roman" panose="02020603050405020304" pitchFamily="18" charset="0"/>
                        </a:rPr>
                        <a:t>Cột 1</a:t>
                      </a:r>
                      <a:endParaRPr lang="en-US" sz="28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b="1" dirty="0" err="1">
                          <a:solidFill>
                            <a:schemeClr val="tx1"/>
                          </a:solidFill>
                          <a:effectLst/>
                          <a:latin typeface="Times New Roman" panose="02020603050405020304" pitchFamily="18" charset="0"/>
                          <a:cs typeface="Times New Roman" panose="02020603050405020304" pitchFamily="18" charset="0"/>
                        </a:rPr>
                        <a:t>Cột</a:t>
                      </a:r>
                      <a:r>
                        <a:rPr lang="en-US" sz="2800" b="1" dirty="0">
                          <a:solidFill>
                            <a:schemeClr val="tx1"/>
                          </a:solidFill>
                          <a:effectLst/>
                          <a:latin typeface="Times New Roman" panose="02020603050405020304" pitchFamily="18" charset="0"/>
                          <a:cs typeface="Times New Roman" panose="02020603050405020304" pitchFamily="18" charset="0"/>
                        </a:rPr>
                        <a:t> 2</a:t>
                      </a:r>
                      <a:endParaRPr lang="en-US" sz="2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3865773"/>
                  </a:ext>
                </a:extLst>
              </a:tr>
              <a:tr h="1182833">
                <a:tc>
                  <a:txBody>
                    <a:bodyPr/>
                    <a:lstStyle/>
                    <a:p>
                      <a:pPr algn="just">
                        <a:lnSpc>
                          <a:spcPct val="115000"/>
                        </a:lnSpc>
                        <a:spcAft>
                          <a:spcPts val="0"/>
                        </a:spcAft>
                      </a:pPr>
                      <a:r>
                        <a:rPr lang="en-US" sz="2800" b="0">
                          <a:solidFill>
                            <a:schemeClr val="tx1"/>
                          </a:solidFill>
                          <a:effectLst/>
                          <a:latin typeface="Times New Roman" panose="02020603050405020304" pitchFamily="18" charset="0"/>
                          <a:cs typeface="Times New Roman" panose="02020603050405020304" pitchFamily="18" charset="0"/>
                        </a:rPr>
                        <a:t>Nghị luận  về một hiện tượng xã hội trong đời sống</a:t>
                      </a:r>
                      <a:endParaRPr lang="en-US" sz="2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b="0">
                          <a:solidFill>
                            <a:schemeClr val="tx1"/>
                          </a:solidFill>
                          <a:effectLst/>
                          <a:latin typeface="Times New Roman" panose="02020603050405020304" pitchFamily="18" charset="0"/>
                          <a:cs typeface="Times New Roman" panose="02020603050405020304" pitchFamily="18" charset="0"/>
                        </a:rPr>
                        <a:t>Nghị luận về một vấn đề XH đặt ra trong TPVH</a:t>
                      </a:r>
                      <a:endParaRPr lang="en-US" sz="2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5518379"/>
                  </a:ext>
                </a:extLst>
              </a:tr>
              <a:tr h="591417">
                <a:tc>
                  <a:txBody>
                    <a:bodyPr/>
                    <a:lstStyle/>
                    <a:p>
                      <a:pPr algn="just">
                        <a:lnSpc>
                          <a:spcPct val="115000"/>
                        </a:lnSpc>
                        <a:spcAft>
                          <a:spcPts val="0"/>
                        </a:spcAft>
                      </a:pPr>
                      <a:r>
                        <a:rPr lang="en-US" sz="2800" b="0">
                          <a:solidFill>
                            <a:schemeClr val="tx1"/>
                          </a:solidFill>
                          <a:effectLst/>
                          <a:latin typeface="Times New Roman" panose="02020603050405020304" pitchFamily="18" charset="0"/>
                          <a:cs typeface="Times New Roman" panose="02020603050405020304" pitchFamily="18" charset="0"/>
                        </a:rPr>
                        <a:t> </a:t>
                      </a:r>
                      <a:endParaRPr lang="en-US" sz="2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 </a:t>
                      </a:r>
                      <a:endParaRPr lang="en-US" sz="2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8172148"/>
                  </a:ext>
                </a:extLst>
              </a:tr>
            </a:tbl>
          </a:graphicData>
        </a:graphic>
      </p:graphicFrame>
    </p:spTree>
    <p:extLst>
      <p:ext uri="{BB962C8B-B14F-4D97-AF65-F5344CB8AC3E}">
        <p14:creationId xmlns:p14="http://schemas.microsoft.com/office/powerpoint/2010/main" val="216563750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solidFill>
                  <a:srgbClr val="FF0000"/>
                </a:solidFill>
                <a:latin typeface="Times New Roman" panose="02020603050405020304" pitchFamily="18" charset="0"/>
                <a:cs typeface="Times New Roman" panose="02020603050405020304" pitchFamily="18" charset="0"/>
              </a:rPr>
              <a:t>I. </a:t>
            </a:r>
            <a:r>
              <a:rPr lang="vi-VN" sz="2800" b="1" dirty="0">
                <a:solidFill>
                  <a:srgbClr val="FF0000"/>
                </a:solidFill>
                <a:latin typeface="Times New Roman" panose="02020603050405020304" pitchFamily="18" charset="0"/>
                <a:cs typeface="Times New Roman" panose="02020603050405020304" pitchFamily="18" charset="0"/>
              </a:rPr>
              <a:t>ĐỊNH HƯỚNG</a:t>
            </a:r>
            <a:r>
              <a:rPr lang="en-US" sz="2800" dirty="0">
                <a:solidFill>
                  <a:srgbClr val="FF0000"/>
                </a:solidFill>
                <a:latin typeface="Times New Roman" panose="02020603050405020304" pitchFamily="18" charset="0"/>
                <a:cs typeface="Times New Roman" panose="02020603050405020304" pitchFamily="18" charset="0"/>
              </a:rPr>
              <a:t/>
            </a:r>
            <a:br>
              <a:rPr lang="en-US" sz="2800" dirty="0">
                <a:solidFill>
                  <a:srgbClr val="FF0000"/>
                </a:solidFill>
                <a:latin typeface="Times New Roman" panose="02020603050405020304" pitchFamily="18" charset="0"/>
                <a:cs typeface="Times New Roman" panose="02020603050405020304" pitchFamily="18" charset="0"/>
              </a:rPr>
            </a:br>
            <a:endParaRPr lang="en-US" sz="2800" dirty="0">
              <a:solidFill>
                <a:srgbClr val="FF0000"/>
              </a:solidFill>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715" y="2435225"/>
            <a:ext cx="4386049" cy="4351338"/>
          </a:xfrm>
        </p:spPr>
      </p:pic>
      <p:sp>
        <p:nvSpPr>
          <p:cNvPr id="5" name="Rectangle 4"/>
          <p:cNvSpPr/>
          <p:nvPr/>
        </p:nvSpPr>
        <p:spPr>
          <a:xfrm>
            <a:off x="4655128" y="1147726"/>
            <a:ext cx="7324436" cy="5693866"/>
          </a:xfrm>
          <a:prstGeom prst="rect">
            <a:avLst/>
          </a:prstGeom>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vấn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endParaRPr lang="en-US" sz="2800" dirty="0">
              <a:latin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 03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4)</a:t>
            </a:r>
            <a:endParaRPr lang="en-US" sz="2800" dirty="0">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bẩn</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XH </a:t>
            </a:r>
            <a:r>
              <a:rPr lang="en-US" sz="2800" dirty="0" err="1">
                <a:latin typeface="Times New Roman" panose="02020603050405020304" pitchFamily="18" charset="0"/>
                <a:cs typeface="Times New Roman" panose="02020603050405020304" pitchFamily="18" charset="0"/>
              </a:rPr>
              <a:t>đặt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5)</a:t>
            </a:r>
          </a:p>
          <a:p>
            <a:pPr algn="just"/>
            <a:r>
              <a:rPr lang="en-US" sz="2800" dirty="0">
                <a:latin typeface="Times New Roman" panose="02020603050405020304" pitchFamily="18" charset="0"/>
                <a:cs typeface="Times New Roman" panose="02020603050405020304" pitchFamily="18" charset="0"/>
              </a:rPr>
              <a:t>    + Qua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Nắng mới của Lưu Trọng Lư, hãy viết bài văn suy nghĩ về tình mẫu </a:t>
            </a:r>
            <a:r>
              <a:rPr lang="vi-VN" sz="2800" i="1" dirty="0" smtClean="0">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8)</a:t>
            </a:r>
          </a:p>
        </p:txBody>
      </p:sp>
    </p:spTree>
    <p:extLst>
      <p:ext uri="{BB962C8B-B14F-4D97-AF65-F5344CB8AC3E}">
        <p14:creationId xmlns:p14="http://schemas.microsoft.com/office/powerpoint/2010/main" val="240947895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95586" y="-1"/>
            <a:ext cx="4531759" cy="6271491"/>
          </a:xfrm>
        </p:spPr>
      </p:pic>
      <p:sp>
        <p:nvSpPr>
          <p:cNvPr id="5" name="Rectangle 4"/>
          <p:cNvSpPr/>
          <p:nvPr/>
        </p:nvSpPr>
        <p:spPr>
          <a:xfrm>
            <a:off x="3149600" y="1540497"/>
            <a:ext cx="6179128" cy="4056495"/>
          </a:xfrm>
          <a:prstGeom prst="rect">
            <a:avLst/>
          </a:prstGeom>
        </p:spPr>
        <p:txBody>
          <a:bodyPr wrap="square">
            <a:spAutoFit/>
          </a:bodyPr>
          <a:lstStyle/>
          <a:p>
            <a:pPr algn="just">
              <a:lnSpc>
                <a:spcPct val="115000"/>
              </a:lnSpc>
              <a:spcAft>
                <a:spcPts val="0"/>
              </a:spcAft>
              <a:tabLst>
                <a:tab pos="1386840" algn="l"/>
              </a:tabLst>
            </a:pPr>
            <a:r>
              <a:rPr lang="en-US" sz="2800" b="1" dirty="0">
                <a:solidFill>
                  <a:srgbClr val="FF0000"/>
                </a:solidFill>
                <a:latin typeface="Times New Roman" panose="02020603050405020304" pitchFamily="18" charset="0"/>
                <a:ea typeface="MS Mincho"/>
                <a:cs typeface="Times New Roman" panose="02020603050405020304" pitchFamily="18" charset="0"/>
              </a:rPr>
              <a:t>Theo </a:t>
            </a:r>
            <a:r>
              <a:rPr lang="en-US" sz="2800" b="1" dirty="0" err="1">
                <a:solidFill>
                  <a:srgbClr val="FF0000"/>
                </a:solidFill>
                <a:latin typeface="Times New Roman" panose="02020603050405020304" pitchFamily="18" charset="0"/>
                <a:ea typeface="MS Mincho"/>
                <a:cs typeface="Times New Roman" panose="02020603050405020304" pitchFamily="18" charset="0"/>
              </a:rPr>
              <a:t>dõi</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mục</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Định</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hướng</a:t>
            </a:r>
            <a:r>
              <a:rPr lang="en-US" sz="2800" b="1" dirty="0">
                <a:solidFill>
                  <a:srgbClr val="FF0000"/>
                </a:solidFill>
                <a:latin typeface="Times New Roman" panose="02020603050405020304" pitchFamily="18" charset="0"/>
                <a:ea typeface="MS Mincho"/>
                <a:cs typeface="Times New Roman" panose="02020603050405020304" pitchFamily="18" charset="0"/>
              </a:rPr>
              <a:t>/ SGK, </a:t>
            </a:r>
            <a:r>
              <a:rPr lang="en-US" sz="2800" b="1" dirty="0" err="1">
                <a:solidFill>
                  <a:srgbClr val="FF0000"/>
                </a:solidFill>
                <a:latin typeface="Times New Roman" panose="02020603050405020304" pitchFamily="18" charset="0"/>
                <a:ea typeface="MS Mincho"/>
                <a:cs typeface="Times New Roman" panose="02020603050405020304" pitchFamily="18" charset="0"/>
              </a:rPr>
              <a:t>trả</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lời</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các</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câu</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hỏi</a:t>
            </a:r>
            <a:r>
              <a:rPr lang="en-US" sz="2800" b="1" dirty="0">
                <a:solidFill>
                  <a:srgbClr val="FF0000"/>
                </a:solidFill>
                <a:latin typeface="Times New Roman" panose="02020603050405020304" pitchFamily="18" charset="0"/>
                <a:ea typeface="MS Mincho"/>
                <a:cs typeface="Times New Roman" panose="02020603050405020304" pitchFamily="18" charset="0"/>
              </a:rPr>
              <a:t> </a:t>
            </a:r>
            <a:r>
              <a:rPr lang="en-US" sz="2800" b="1" dirty="0" err="1">
                <a:solidFill>
                  <a:srgbClr val="FF0000"/>
                </a:solidFill>
                <a:latin typeface="Times New Roman" panose="02020603050405020304" pitchFamily="18" charset="0"/>
                <a:ea typeface="MS Mincho"/>
                <a:cs typeface="Times New Roman" panose="02020603050405020304" pitchFamily="18" charset="0"/>
              </a:rPr>
              <a:t>sau</a:t>
            </a:r>
            <a:r>
              <a:rPr lang="en-US" sz="2800" b="1" dirty="0">
                <a:solidFill>
                  <a:srgbClr val="FF0000"/>
                </a:solidFill>
                <a:latin typeface="Times New Roman" panose="02020603050405020304" pitchFamily="18" charset="0"/>
                <a:ea typeface="MS Mincho"/>
                <a:cs typeface="Times New Roman" panose="02020603050405020304" pitchFamily="18" charset="0"/>
              </a:rPr>
              <a:t>:</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vi-VN" sz="2800" i="1" dirty="0">
                <a:solidFill>
                  <a:srgbClr val="FF0000"/>
                </a:solidFill>
                <a:latin typeface="Times New Roman" panose="02020603050405020304" pitchFamily="18" charset="0"/>
                <a:ea typeface="MS Mincho"/>
                <a:cs typeface="Times New Roman" panose="02020603050405020304" pitchFamily="18" charset="0"/>
              </a:rPr>
              <a:t>Thế nào là n</a:t>
            </a:r>
            <a:r>
              <a:rPr lang="en-US" sz="2800" i="1" dirty="0" err="1">
                <a:solidFill>
                  <a:srgbClr val="FF0000"/>
                </a:solidFill>
                <a:latin typeface="Times New Roman" panose="02020603050405020304" pitchFamily="18" charset="0"/>
                <a:ea typeface="MS Mincho"/>
                <a:cs typeface="Times New Roman" panose="02020603050405020304" pitchFamily="18" charset="0"/>
              </a:rPr>
              <a:t>ghị</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luận</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về</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một</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tưởng</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đạo</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lí</a:t>
            </a:r>
            <a:r>
              <a:rPr lang="en-US" sz="2800" i="1" dirty="0">
                <a:solidFill>
                  <a:srgbClr val="FF0000"/>
                </a:solidFill>
                <a:latin typeface="Times New Roman" panose="02020603050405020304" pitchFamily="18" charset="0"/>
                <a:ea typeface="MS Mincho"/>
                <a:cs typeface="Times New Roman" panose="02020603050405020304" pitchFamily="18" charset="0"/>
              </a:rPr>
              <a:t>?</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i="1" dirty="0">
                <a:solidFill>
                  <a:srgbClr val="FF0000"/>
                </a:solidFill>
                <a:latin typeface="Times New Roman" panose="02020603050405020304" pitchFamily="18" charset="0"/>
                <a:ea typeface="MS Mincho"/>
                <a:cs typeface="Times New Roman" panose="02020603050405020304" pitchFamily="18" charset="0"/>
              </a:rPr>
              <a:t>- Đề văn nghị luận về </a:t>
            </a:r>
            <a:r>
              <a:rPr lang="en-US" sz="2800" i="1" dirty="0" err="1">
                <a:solidFill>
                  <a:srgbClr val="FF0000"/>
                </a:solidFill>
                <a:latin typeface="Times New Roman" panose="02020603050405020304" pitchFamily="18" charset="0"/>
                <a:ea typeface="MS Mincho"/>
                <a:cs typeface="Times New Roman" panose="02020603050405020304" pitchFamily="18" charset="0"/>
              </a:rPr>
              <a:t>một</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tưởng</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đạo</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lí</a:t>
            </a:r>
            <a:r>
              <a:rPr lang="vi-VN" sz="2800" i="1" dirty="0">
                <a:solidFill>
                  <a:srgbClr val="FF0000"/>
                </a:solidFill>
                <a:latin typeface="Times New Roman" panose="02020603050405020304" pitchFamily="18" charset="0"/>
                <a:ea typeface="MS Mincho"/>
                <a:cs typeface="Times New Roman" panose="02020603050405020304" pitchFamily="18" charset="0"/>
              </a:rPr>
              <a:t> thường có đặc điểm gì?</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Để</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viết</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bài</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văn</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nghị</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luận</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về</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một</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tưởng</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đạo</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lí</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em</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cần</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chú</a:t>
            </a:r>
            <a:r>
              <a:rPr lang="en-US" sz="2800" i="1" dirty="0">
                <a:solidFill>
                  <a:srgbClr val="FF0000"/>
                </a:solidFill>
                <a:latin typeface="Times New Roman" panose="02020603050405020304" pitchFamily="18" charset="0"/>
                <a:ea typeface="MS Mincho"/>
                <a:cs typeface="Times New Roman" panose="02020603050405020304" pitchFamily="18" charset="0"/>
              </a:rPr>
              <a:t> ý </a:t>
            </a:r>
            <a:r>
              <a:rPr lang="en-US" sz="2800" i="1" dirty="0" err="1">
                <a:solidFill>
                  <a:srgbClr val="FF0000"/>
                </a:solidFill>
                <a:latin typeface="Times New Roman" panose="02020603050405020304" pitchFamily="18" charset="0"/>
                <a:ea typeface="MS Mincho"/>
                <a:cs typeface="Times New Roman" panose="02020603050405020304" pitchFamily="18" charset="0"/>
              </a:rPr>
              <a:t>những</a:t>
            </a:r>
            <a:r>
              <a:rPr lang="en-US" sz="2800" i="1" dirty="0">
                <a:solidFill>
                  <a:srgbClr val="FF0000"/>
                </a:solidFill>
                <a:latin typeface="Times New Roman" panose="02020603050405020304" pitchFamily="18" charset="0"/>
                <a:ea typeface="MS Mincho"/>
                <a:cs typeface="Times New Roman" panose="02020603050405020304" pitchFamily="18" charset="0"/>
              </a:rPr>
              <a:t> </a:t>
            </a:r>
            <a:r>
              <a:rPr lang="en-US" sz="2800" i="1" dirty="0" err="1">
                <a:solidFill>
                  <a:srgbClr val="FF0000"/>
                </a:solidFill>
                <a:latin typeface="Times New Roman" panose="02020603050405020304" pitchFamily="18" charset="0"/>
                <a:ea typeface="MS Mincho"/>
                <a:cs typeface="Times New Roman" panose="02020603050405020304" pitchFamily="18" charset="0"/>
              </a:rPr>
              <a:t>gì</a:t>
            </a:r>
            <a:r>
              <a:rPr lang="en-US" sz="2800" i="1" dirty="0">
                <a:solidFill>
                  <a:srgbClr val="FF0000"/>
                </a:solidFill>
                <a:latin typeface="Times New Roman" panose="02020603050405020304" pitchFamily="18" charset="0"/>
                <a:ea typeface="MS Mincho"/>
                <a:cs typeface="Times New Roman" panose="02020603050405020304" pitchFamily="18" charset="0"/>
              </a:rPr>
              <a:t>?</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7268"/>
            <a:ext cx="3002740" cy="3430732"/>
          </a:xfrm>
          <a:prstGeom prst="rect">
            <a:avLst/>
          </a:prstGeom>
        </p:spPr>
      </p:pic>
    </p:spTree>
    <p:extLst>
      <p:ext uri="{BB962C8B-B14F-4D97-AF65-F5344CB8AC3E}">
        <p14:creationId xmlns:p14="http://schemas.microsoft.com/office/powerpoint/2010/main" val="392474649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545" y="171162"/>
            <a:ext cx="10515600" cy="1325563"/>
          </a:xfrm>
        </p:spPr>
        <p:txBody>
          <a:bodyPr>
            <a:normAutofit/>
          </a:bodyPr>
          <a:lstStyle/>
          <a:p>
            <a:r>
              <a:rPr lang="en-US" sz="2800" b="1" dirty="0">
                <a:solidFill>
                  <a:srgbClr val="FF0000"/>
                </a:solidFill>
                <a:latin typeface="Times New Roman" panose="02020603050405020304" pitchFamily="18" charset="0"/>
                <a:cs typeface="Times New Roman" panose="02020603050405020304" pitchFamily="18" charset="0"/>
              </a:rPr>
              <a:t>I. </a:t>
            </a:r>
            <a:r>
              <a:rPr lang="vi-VN" sz="2800" b="1" dirty="0">
                <a:solidFill>
                  <a:srgbClr val="FF0000"/>
                </a:solidFill>
                <a:latin typeface="Times New Roman" panose="02020603050405020304" pitchFamily="18" charset="0"/>
                <a:cs typeface="Times New Roman" panose="02020603050405020304" pitchFamily="18" charset="0"/>
              </a:rPr>
              <a:t>ĐỊNH HƯỚNG</a:t>
            </a:r>
            <a:r>
              <a:rPr lang="en-US" sz="2800" dirty="0">
                <a:solidFill>
                  <a:srgbClr val="FF0000"/>
                </a:solidFill>
                <a:latin typeface="Times New Roman" panose="02020603050405020304" pitchFamily="18" charset="0"/>
                <a:cs typeface="Times New Roman" panose="02020603050405020304" pitchFamily="18" charset="0"/>
              </a:rPr>
              <a:t/>
            </a:r>
            <a:br>
              <a:rPr lang="en-US" sz="2800" dirty="0">
                <a:solidFill>
                  <a:srgbClr val="FF0000"/>
                </a:solidFill>
                <a:latin typeface="Times New Roman" panose="02020603050405020304" pitchFamily="18" charset="0"/>
                <a:cs typeface="Times New Roman" panose="02020603050405020304" pitchFamily="18" charset="0"/>
              </a:rPr>
            </a:br>
            <a:endParaRPr lang="en-US" sz="2800" dirty="0">
              <a:solidFill>
                <a:srgbClr val="FF0000"/>
              </a:solidFill>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716" y="2435225"/>
            <a:ext cx="3721030" cy="4351338"/>
          </a:xfrm>
        </p:spPr>
      </p:pic>
      <p:sp>
        <p:nvSpPr>
          <p:cNvPr id="5" name="Rectangle 4"/>
          <p:cNvSpPr/>
          <p:nvPr/>
        </p:nvSpPr>
        <p:spPr>
          <a:xfrm>
            <a:off x="3897746" y="302359"/>
            <a:ext cx="8081818" cy="6555641"/>
          </a:xfrm>
          <a:prstGeom prst="rect">
            <a:avLst/>
          </a:prstGeom>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Dạng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lí</a:t>
            </a:r>
            <a:endParaRPr lang="en-US" sz="2800" dirty="0">
              <a:latin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a. </a:t>
            </a:r>
            <a:r>
              <a:rPr lang="vi-VN" sz="2800" b="1" dirty="0">
                <a:latin typeface="Times New Roman" panose="02020603050405020304" pitchFamily="18" charset="0"/>
                <a:cs typeface="Times New Roman" panose="02020603050405020304" pitchFamily="18" charset="0"/>
              </a:rPr>
              <a:t>Khái niệm</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xử</a:t>
            </a:r>
            <a:r>
              <a:rPr lang="en-US" sz="2800" dirty="0">
                <a:latin typeface="Times New Roman" panose="02020603050405020304" pitchFamily="18" charset="0"/>
                <a:cs typeface="Times New Roman" panose="02020603050405020304" pitchFamily="18" charset="0"/>
              </a:rPr>
              <a:t> ... </a:t>
            </a:r>
          </a:p>
          <a:p>
            <a:pPr algn="just"/>
            <a:r>
              <a:rPr lang="vi-VN" sz="2800" b="1" dirty="0">
                <a:latin typeface="Times New Roman" panose="02020603050405020304" pitchFamily="18" charset="0"/>
                <a:cs typeface="Times New Roman" panose="02020603050405020304" pitchFamily="18" charset="0"/>
              </a:rPr>
              <a:t>- Nhận diện đề: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ca </a:t>
            </a:r>
            <a:r>
              <a:rPr lang="en-US" sz="2800" dirty="0" err="1">
                <a:latin typeface="Times New Roman" panose="02020603050405020304" pitchFamily="18" charset="0"/>
                <a:cs typeface="Times New Roman" panose="02020603050405020304" pitchFamily="18" charset="0"/>
              </a:rPr>
              <a:t>dao</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a:t>
            </a:r>
          </a:p>
          <a:p>
            <a:pPr algn="just"/>
            <a:r>
              <a:rPr lang="vi-VN" sz="2800" b="1" dirty="0">
                <a:solidFill>
                  <a:srgbClr val="7030A0"/>
                </a:solidFill>
                <a:latin typeface="Times New Roman" panose="02020603050405020304" pitchFamily="18" charset="0"/>
                <a:cs typeface="Times New Roman" panose="02020603050405020304" pitchFamily="18" charset="0"/>
              </a:rPr>
              <a:t>Ví dụ: </a:t>
            </a:r>
            <a:endParaRPr lang="en-US" sz="2800" b="1" dirty="0">
              <a:solidFill>
                <a:srgbClr val="7030A0"/>
              </a:solidFill>
              <a:latin typeface="Times New Roman" panose="02020603050405020304" pitchFamily="18" charset="0"/>
              <a:cs typeface="Times New Roman" panose="02020603050405020304" pitchFamily="18" charset="0"/>
            </a:endParaRPr>
          </a:p>
          <a:p>
            <a:pPr algn="just"/>
            <a:r>
              <a:rPr lang="en-US" sz="2800" b="1" dirty="0" err="1">
                <a:solidFill>
                  <a:srgbClr val="7030A0"/>
                </a:solidFill>
                <a:latin typeface="Times New Roman" panose="02020603050405020304" pitchFamily="18" charset="0"/>
                <a:cs typeface="Times New Roman" panose="02020603050405020304" pitchFamily="18" charset="0"/>
              </a:rPr>
              <a:t>Đề</a:t>
            </a:r>
            <a:r>
              <a:rPr lang="en-US" sz="2800" b="1" dirty="0">
                <a:solidFill>
                  <a:srgbClr val="7030A0"/>
                </a:solidFill>
                <a:latin typeface="Times New Roman" panose="02020603050405020304" pitchFamily="18" charset="0"/>
                <a:cs typeface="Times New Roman" panose="02020603050405020304" pitchFamily="18" charset="0"/>
              </a:rPr>
              <a:t> 1.</a:t>
            </a:r>
            <a:r>
              <a:rPr lang="en-US" sz="2800" b="1"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Suy</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nghĩ</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về</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câu</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tục</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ngữ</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Chết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trong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còn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hơn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sống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đục</a:t>
            </a:r>
            <a:r>
              <a:rPr lang="en-US" sz="2800" i="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en-US" sz="2800" b="1" dirty="0" err="1">
                <a:solidFill>
                  <a:srgbClr val="7030A0"/>
                </a:solidFill>
                <a:latin typeface="Times New Roman" panose="02020603050405020304" pitchFamily="18" charset="0"/>
                <a:cs typeface="Times New Roman" panose="02020603050405020304" pitchFamily="18" charset="0"/>
              </a:rPr>
              <a:t>Đề</a:t>
            </a:r>
            <a:r>
              <a:rPr lang="en-US" sz="2800" b="1" dirty="0">
                <a:solidFill>
                  <a:srgbClr val="7030A0"/>
                </a:solidFill>
                <a:latin typeface="Times New Roman" panose="02020603050405020304" pitchFamily="18" charset="0"/>
                <a:cs typeface="Times New Roman" panose="02020603050405020304" pitchFamily="18" charset="0"/>
              </a:rPr>
              <a:t> 2.</a:t>
            </a:r>
            <a:r>
              <a:rPr lang="en-US" sz="2800" b="1"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Suy</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nghĩ</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về</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câu</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nói</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của</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danh</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tướng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Trần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Bình</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Trọng</a:t>
            </a:r>
            <a:r>
              <a:rPr lang="en-US" sz="2800" i="1" dirty="0">
                <a:solidFill>
                  <a:srgbClr val="7030A0"/>
                </a:solidFill>
                <a:latin typeface="Times New Roman" panose="02020603050405020304" pitchFamily="18" charset="0"/>
                <a:cs typeface="Times New Roman" panose="02020603050405020304" pitchFamily="18" charset="0"/>
              </a:rPr>
              <a:t>: "Ta </a:t>
            </a:r>
            <a:r>
              <a:rPr lang="en-US" sz="2800" i="1" dirty="0" err="1">
                <a:solidFill>
                  <a:srgbClr val="7030A0"/>
                </a:solidFill>
                <a:latin typeface="Times New Roman" panose="02020603050405020304" pitchFamily="18" charset="0"/>
                <a:cs typeface="Times New Roman" panose="02020603050405020304" pitchFamily="18" charset="0"/>
              </a:rPr>
              <a:t>thà</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làm</a:t>
            </a:r>
            <a:r>
              <a:rPr lang="en-US" sz="2800" i="1" dirty="0">
                <a:solidFill>
                  <a:srgbClr val="7030A0"/>
                </a:solidFill>
                <a:latin typeface="Times New Roman" panose="02020603050405020304" pitchFamily="18" charset="0"/>
                <a:cs typeface="Times New Roman" panose="02020603050405020304" pitchFamily="18" charset="0"/>
              </a:rPr>
              <a:t> ma </a:t>
            </a:r>
            <a:r>
              <a:rPr lang="en-US" sz="2800" i="1" dirty="0" err="1">
                <a:solidFill>
                  <a:srgbClr val="7030A0"/>
                </a:solidFill>
                <a:latin typeface="Times New Roman" panose="02020603050405020304" pitchFamily="18" charset="0"/>
                <a:cs typeface="Times New Roman" panose="02020603050405020304" pitchFamily="18" charset="0"/>
              </a:rPr>
              <a:t>nước</a:t>
            </a:r>
            <a:r>
              <a:rPr lang="en-US" sz="2800" i="1" dirty="0">
                <a:solidFill>
                  <a:srgbClr val="7030A0"/>
                </a:solidFill>
                <a:latin typeface="Times New Roman" panose="02020603050405020304" pitchFamily="18" charset="0"/>
                <a:cs typeface="Times New Roman" panose="02020603050405020304" pitchFamily="18" charset="0"/>
              </a:rPr>
              <a:t> Nam </a:t>
            </a:r>
            <a:r>
              <a:rPr lang="en-US" sz="2800" i="1" dirty="0" err="1">
                <a:solidFill>
                  <a:srgbClr val="7030A0"/>
                </a:solidFill>
                <a:latin typeface="Times New Roman" panose="02020603050405020304" pitchFamily="18" charset="0"/>
                <a:cs typeface="Times New Roman" panose="02020603050405020304" pitchFamily="18" charset="0"/>
              </a:rPr>
              <a:t>chứ</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không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thèm</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làm</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vương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đất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Bắc</a:t>
            </a:r>
            <a:r>
              <a:rPr lang="en-US" sz="2800" i="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926773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arn(inVertical)">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arn(inVertical)">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barn(inVertical)">
                                      <p:cBhvr>
                                        <p:cTn id="29" dur="500"/>
                                        <p:tgtEl>
                                          <p:spTgt spid="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barn(inVertical)">
                                      <p:cBhvr>
                                        <p:cTn id="34" dur="500"/>
                                        <p:tgtEl>
                                          <p:spTgt spid="5">
                                            <p:txEl>
                                              <p:pRg st="4" end="4"/>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arn(inVertical)">
                                      <p:cBhvr>
                                        <p:cTn id="37" dur="500"/>
                                        <p:tgtEl>
                                          <p:spTgt spid="5">
                                            <p:txEl>
                                              <p:pRg st="5" end="5"/>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5">
                                            <p:txEl>
                                              <p:pRg st="6" end="6"/>
                                            </p:txEl>
                                          </p:spTgt>
                                        </p:tgtEl>
                                        <p:attrNameLst>
                                          <p:attrName>style.visibility</p:attrName>
                                        </p:attrNameLst>
                                      </p:cBhvr>
                                      <p:to>
                                        <p:strVal val="visible"/>
                                      </p:to>
                                    </p:set>
                                    <p:animEffect transition="in" filter="barn(inVertical)">
                                      <p:cBhvr>
                                        <p:cTn id="4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TotalTime>
  <Words>4427</Words>
  <Application>Microsoft Office PowerPoint</Application>
  <PresentationFormat>Widescreen</PresentationFormat>
  <Paragraphs>284</Paragraphs>
  <Slides>48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I. ĐỊNH HƯỚNG </vt:lpstr>
      <vt:lpstr>I. ĐỊNH HƯỚNG </vt:lpstr>
      <vt:lpstr>PowerPoint Presentation</vt:lpstr>
      <vt:lpstr>I. ĐỊNH HƯỚNG </vt:lpstr>
      <vt:lpstr>I. ĐỊNH HƯỚNG </vt:lpstr>
      <vt:lpstr>I. ĐỊNH HƯỚNG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24</cp:revision>
  <dcterms:created xsi:type="dcterms:W3CDTF">2023-11-25T15:02:48Z</dcterms:created>
  <dcterms:modified xsi:type="dcterms:W3CDTF">2026-04-07T08:01:15Z</dcterms:modified>
</cp:coreProperties>
</file>