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5" r:id="rId5"/>
    <p:sldId id="266" r:id="rId6"/>
    <p:sldId id="260" r:id="rId7"/>
    <p:sldId id="267" r:id="rId8"/>
    <p:sldId id="261" r:id="rId9"/>
    <p:sldId id="273" r:id="rId10"/>
    <p:sldId id="268" r:id="rId11"/>
    <p:sldId id="274" r:id="rId12"/>
    <p:sldId id="275" r:id="rId13"/>
    <p:sldId id="276" r:id="rId14"/>
    <p:sldId id="277" r:id="rId15"/>
    <p:sldId id="278" r:id="rId16"/>
    <p:sldId id="269" r:id="rId17"/>
    <p:sldId id="271" r:id="rId18"/>
    <p:sldId id="270" r:id="rId19"/>
    <p:sldId id="272" r:id="rId20"/>
    <p:sldId id="279" r:id="rId21"/>
    <p:sldId id="281" r:id="rId22"/>
    <p:sldId id="280" r:id="rId23"/>
    <p:sldId id="262" r:id="rId24"/>
    <p:sldId id="282" r:id="rId25"/>
    <p:sldId id="283" r:id="rId26"/>
    <p:sldId id="284" r:id="rId27"/>
    <p:sldId id="285" r:id="rId28"/>
    <p:sldId id="286" r:id="rId29"/>
    <p:sldId id="287" r:id="rId30"/>
    <p:sldId id="288" r:id="rId31"/>
    <p:sldId id="289" r:id="rId32"/>
    <p:sldId id="290" r:id="rId33"/>
    <p:sldId id="291" r:id="rId34"/>
    <p:sldId id="257" r:id="rId35"/>
    <p:sldId id="258" r:id="rId36"/>
    <p:sldId id="259"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3" d="100"/>
          <a:sy n="73" d="100"/>
        </p:scale>
        <p:origin x="61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18036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563947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439613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2039211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3FC646-440C-4EEE-8199-0CA2246DEDC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61797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3FC646-440C-4EEE-8199-0CA2246DEDC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74344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3FC646-440C-4EEE-8199-0CA2246DEDCC}" type="datetimeFigureOut">
              <a:rPr lang="en-US" smtClean="0"/>
              <a:t>4/7/2026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51256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3FC646-440C-4EEE-8199-0CA2246DEDCC}" type="datetimeFigureOut">
              <a:rPr lang="en-US" smtClean="0"/>
              <a:t>4/7/2026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505035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3FC646-440C-4EEE-8199-0CA2246DEDCC}" type="datetimeFigureOut">
              <a:rPr lang="en-US" smtClean="0"/>
              <a:t>4/7/2026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543985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23FC646-440C-4EEE-8199-0CA2246DEDC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831114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23FC646-440C-4EEE-8199-0CA2246DEDC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872267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3FC646-440C-4EEE-8199-0CA2246DEDCC}" type="datetimeFigureOut">
              <a:rPr lang="en-US" smtClean="0"/>
              <a:t>4/7/2026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F42053-A44A-4891-BAE4-2F5076798B79}" type="slidenum">
              <a:rPr lang="en-US" smtClean="0"/>
              <a:t>‹#›</a:t>
            </a:fld>
            <a:endParaRPr lang="en-US"/>
          </a:p>
        </p:txBody>
      </p:sp>
    </p:spTree>
    <p:extLst>
      <p:ext uri="{BB962C8B-B14F-4D97-AF65-F5344CB8AC3E}">
        <p14:creationId xmlns:p14="http://schemas.microsoft.com/office/powerpoint/2010/main" val="4197242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399"/>
            <a:ext cx="12191999" cy="6898873"/>
          </a:xfrm>
          <a:prstGeom prst="rect">
            <a:avLst/>
          </a:prstGeom>
        </p:spPr>
      </p:pic>
    </p:spTree>
    <p:extLst>
      <p:ext uri="{BB962C8B-B14F-4D97-AF65-F5344CB8AC3E}">
        <p14:creationId xmlns:p14="http://schemas.microsoft.com/office/powerpoint/2010/main" val="1573608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ounded Rectangle 4"/>
          <p:cNvSpPr/>
          <p:nvPr/>
        </p:nvSpPr>
        <p:spPr>
          <a:xfrm>
            <a:off x="295565" y="277091"/>
            <a:ext cx="11480800" cy="638232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TextBox 5"/>
          <p:cNvSpPr txBox="1"/>
          <p:nvPr/>
        </p:nvSpPr>
        <p:spPr>
          <a:xfrm>
            <a:off x="529934" y="461819"/>
            <a:ext cx="11132129" cy="1815882"/>
          </a:xfrm>
          <a:prstGeom prst="rect">
            <a:avLst/>
          </a:prstGeom>
          <a:noFill/>
        </p:spPr>
        <p:txBody>
          <a:bodyPr wrap="square" rtlCol="0">
            <a:spAutoFit/>
          </a:bodyPr>
          <a:lstStyle/>
          <a:p>
            <a:r>
              <a:rPr lang="en-US" sz="2800" b="1" dirty="0">
                <a:solidFill>
                  <a:srgbClr val="0070C0"/>
                </a:solidFill>
                <a:latin typeface="Times New Roman" panose="02020603050405020304" pitchFamily="18" charset="0"/>
                <a:cs typeface="Times New Roman" panose="02020603050405020304" pitchFamily="18" charset="0"/>
              </a:rPr>
              <a:t>2. </a:t>
            </a:r>
            <a:r>
              <a:rPr lang="en-US" sz="2800" b="1" dirty="0" err="1">
                <a:solidFill>
                  <a:srgbClr val="0070C0"/>
                </a:solidFill>
                <a:latin typeface="Times New Roman" panose="02020603050405020304" pitchFamily="18" charset="0"/>
                <a:cs typeface="Times New Roman" panose="02020603050405020304" pitchFamily="18" charset="0"/>
              </a:rPr>
              <a:t>Thực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hành</a:t>
            </a:r>
            <a:r>
              <a:rPr lang="en-US" sz="2800" b="1" dirty="0">
                <a:solidFill>
                  <a:srgbClr val="0070C0"/>
                </a:solidFill>
                <a:latin typeface="Times New Roman" panose="02020603050405020304" pitchFamily="18" charset="0"/>
                <a:cs typeface="Times New Roman" panose="02020603050405020304" pitchFamily="18" charset="0"/>
              </a:rPr>
              <a:t> </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rgbClr val="0070C0"/>
                </a:solidFill>
                <a:latin typeface="Times New Roman" panose="02020603050405020304" pitchFamily="18" charset="0"/>
                <a:cs typeface="Times New Roman" panose="02020603050405020304" pitchFamily="18" charset="0"/>
              </a:rPr>
              <a:t>Bài</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tập</a:t>
            </a:r>
            <a:r>
              <a:rPr lang="en-US" sz="2800" b="1" dirty="0">
                <a:solidFill>
                  <a:srgbClr val="0070C0"/>
                </a:solidFill>
                <a:latin typeface="Times New Roman" panose="02020603050405020304" pitchFamily="18" charset="0"/>
                <a:cs typeface="Times New Roman" panose="02020603050405020304" pitchFamily="18" charset="0"/>
              </a:rPr>
              <a:t>:</a:t>
            </a:r>
            <a:r>
              <a:rPr lang="en-US" sz="2800" dirty="0">
                <a:solidFill>
                  <a:srgbClr val="0070C0"/>
                </a:solidFill>
                <a:latin typeface="Times New Roman" panose="02020603050405020304" pitchFamily="18" charset="0"/>
                <a:cs typeface="Times New Roman" panose="02020603050405020304" pitchFamily="18" charset="0"/>
              </a:rPr>
              <a:t> </a:t>
            </a:r>
          </a:p>
          <a:p>
            <a:r>
              <a:rPr lang="en-US" sz="2800" dirty="0" err="1">
                <a:solidFill>
                  <a:srgbClr val="0070C0"/>
                </a:solidFill>
                <a:latin typeface="Times New Roman" panose="02020603050405020304" pitchFamily="18" charset="0"/>
                <a:cs typeface="Times New Roman" panose="02020603050405020304" pitchFamily="18" charset="0"/>
              </a:rPr>
              <a:t>Nghe</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tóm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tắt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nội</a:t>
            </a:r>
            <a:r>
              <a:rPr lang="en-US" sz="2800" dirty="0">
                <a:solidFill>
                  <a:srgbClr val="0070C0"/>
                </a:solidFill>
                <a:latin typeface="Times New Roman" panose="02020603050405020304" pitchFamily="18" charset="0"/>
                <a:cs typeface="Times New Roman" panose="02020603050405020304" pitchFamily="18" charset="0"/>
              </a:rPr>
              <a:t> dung </a:t>
            </a:r>
            <a:r>
              <a:rPr lang="en-US" sz="2800" dirty="0" err="1">
                <a:solidFill>
                  <a:srgbClr val="0070C0"/>
                </a:solidFill>
                <a:latin typeface="Times New Roman" panose="02020603050405020304" pitchFamily="18" charset="0"/>
                <a:cs typeface="Times New Roman" panose="02020603050405020304" pitchFamily="18" charset="0"/>
              </a:rPr>
              <a:t>giới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thiệu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vê</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nhân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Bình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câu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nói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hu</a:t>
            </a:r>
            <a:r>
              <a:rPr lang="en-US" sz="2800" dirty="0">
                <a:solidFill>
                  <a:srgbClr val="0070C0"/>
                </a:solidFill>
                <a:latin typeface="Times New Roman" panose="02020603050405020304" pitchFamily="18" charset="0"/>
                <a:cs typeface="Times New Roman" panose="02020603050405020304" pitchFamily="18" charset="0"/>
              </a:rPr>
              <a:t>̉: </a:t>
            </a:r>
            <a:r>
              <a:rPr lang="en-US" sz="2800" i="1" dirty="0">
                <a:solidFill>
                  <a:srgbClr val="0070C0"/>
                </a:solidFill>
                <a:latin typeface="Times New Roman" panose="02020603050405020304" pitchFamily="18" charset="0"/>
                <a:cs typeface="Times New Roman" panose="02020603050405020304" pitchFamily="18" charset="0"/>
              </a:rPr>
              <a:t>“Ta </a:t>
            </a:r>
            <a:r>
              <a:rPr lang="en-US" sz="2800" i="1" dirty="0" err="1">
                <a:solidFill>
                  <a:srgbClr val="0070C0"/>
                </a:solidFill>
                <a:latin typeface="Times New Roman" panose="02020603050405020304" pitchFamily="18" charset="0"/>
                <a:cs typeface="Times New Roman" panose="02020603050405020304" pitchFamily="18" charset="0"/>
              </a:rPr>
              <a:t>tha</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ma </a:t>
            </a:r>
            <a:r>
              <a:rPr lang="en-US" sz="2800" i="1" dirty="0" err="1">
                <a:solidFill>
                  <a:srgbClr val="0070C0"/>
                </a:solidFill>
                <a:latin typeface="Times New Roman" panose="02020603050405020304" pitchFamily="18" charset="0"/>
                <a:cs typeface="Times New Roman" panose="02020603050405020304" pitchFamily="18" charset="0"/>
              </a:rPr>
              <a:t>nước</a:t>
            </a:r>
            <a:r>
              <a:rPr lang="en-US" sz="2800" i="1" dirty="0">
                <a:solidFill>
                  <a:srgbClr val="0070C0"/>
                </a:solidFill>
                <a:latin typeface="Times New Roman" panose="02020603050405020304" pitchFamily="18" charset="0"/>
                <a:cs typeface="Times New Roman" panose="02020603050405020304" pitchFamily="18" charset="0"/>
              </a:rPr>
              <a:t> Nam </a:t>
            </a:r>
            <a:r>
              <a:rPr lang="en-US" sz="2800" i="1" dirty="0" err="1">
                <a:solidFill>
                  <a:srgbClr val="0070C0"/>
                </a:solidFill>
                <a:latin typeface="Times New Roman" panose="02020603050405020304" pitchFamily="18" charset="0"/>
                <a:cs typeface="Times New Roman" panose="02020603050405020304" pitchFamily="18" charset="0"/>
              </a:rPr>
              <a:t>chư</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không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thèm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vương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đất</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Bắc</a:t>
            </a:r>
            <a:r>
              <a:rPr lang="en-US" sz="2800" i="1"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49561" y="2111831"/>
            <a:ext cx="11092873" cy="3539430"/>
          </a:xfrm>
          <a:prstGeom prst="rect">
            <a:avLst/>
          </a:prstGeom>
          <a:noFill/>
        </p:spPr>
        <p:txBody>
          <a:bodyPr wrap="square" rtlCol="0">
            <a:spAutoFit/>
          </a:bodyPr>
          <a:lstStyle/>
          <a:p>
            <a:r>
              <a:rPr lang="vi-VN" sz="2800" b="1" dirty="0">
                <a:solidFill>
                  <a:srgbClr val="7030A0"/>
                </a:solidFill>
                <a:latin typeface="Times New Roman" panose="02020603050405020304" pitchFamily="18" charset="0"/>
                <a:cs typeface="Times New Roman" panose="02020603050405020304" pitchFamily="18" charset="0"/>
              </a:rPr>
              <a:t> </a:t>
            </a:r>
            <a:endParaRPr lang="en-US" sz="2800" dirty="0">
              <a:solidFill>
                <a:srgbClr val="7030A0"/>
              </a:solidFill>
              <a:latin typeface="Times New Roman" panose="02020603050405020304" pitchFamily="18" charset="0"/>
              <a:cs typeface="Times New Roman" panose="02020603050405020304" pitchFamily="18" charset="0"/>
            </a:endParaRPr>
          </a:p>
          <a:p>
            <a:pPr lvl="0"/>
            <a:r>
              <a:rPr lang="en-US" sz="2800" b="1" dirty="0">
                <a:solidFill>
                  <a:srgbClr val="7030A0"/>
                </a:solidFill>
                <a:latin typeface="Times New Roman" panose="02020603050405020304" pitchFamily="18" charset="0"/>
                <a:cs typeface="Times New Roman" panose="02020603050405020304" pitchFamily="18" charset="0"/>
              </a:rPr>
              <a:t>a. </a:t>
            </a:r>
            <a:r>
              <a:rPr lang="vi-VN" sz="2800" b="1" dirty="0">
                <a:solidFill>
                  <a:srgbClr val="7030A0"/>
                </a:solidFill>
                <a:latin typeface="Times New Roman" panose="02020603050405020304" pitchFamily="18" charset="0"/>
                <a:cs typeface="Times New Roman" panose="02020603050405020304" pitchFamily="18" charset="0"/>
              </a:rPr>
              <a:t>Chuẩn bị </a:t>
            </a:r>
            <a:endParaRPr lang="en-US" sz="2800" dirty="0">
              <a:solidFill>
                <a:srgbClr val="7030A0"/>
              </a:solidFill>
              <a:latin typeface="Times New Roman" panose="02020603050405020304" pitchFamily="18" charset="0"/>
              <a:cs typeface="Times New Roman" panose="02020603050405020304" pitchFamily="18" charset="0"/>
            </a:endParaRPr>
          </a:p>
          <a:p>
            <a:r>
              <a:rPr lang="en-US" sz="2800" dirty="0" err="1">
                <a:solidFill>
                  <a:srgbClr val="7030A0"/>
                </a:solidFill>
                <a:latin typeface="Times New Roman" panose="02020603050405020304" pitchFamily="18" charset="0"/>
                <a:cs typeface="Times New Roman" panose="02020603050405020304" pitchFamily="18" charset="0"/>
              </a:rPr>
              <a:t>Xem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nội</a:t>
            </a:r>
            <a:r>
              <a:rPr lang="en-US" sz="2800" dirty="0">
                <a:solidFill>
                  <a:srgbClr val="7030A0"/>
                </a:solidFill>
                <a:latin typeface="Times New Roman" panose="02020603050405020304" pitchFamily="18" charset="0"/>
                <a:cs typeface="Times New Roman" panose="02020603050405020304" pitchFamily="18" charset="0"/>
              </a:rPr>
              <a:t> dung </a:t>
            </a:r>
            <a:r>
              <a:rPr lang="en-US" sz="2800" dirty="0" err="1">
                <a:solidFill>
                  <a:srgbClr val="7030A0"/>
                </a:solidFill>
                <a:latin typeface="Times New Roman" panose="02020603050405020304" pitchFamily="18" charset="0"/>
                <a:cs typeface="Times New Roman" panose="02020603050405020304" pitchFamily="18" charset="0"/>
              </a:rPr>
              <a:t>truyện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Bên</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bờ</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Thiên</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Mạc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Ân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liên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quan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danh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tướng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Trần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Bình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Trọng</a:t>
            </a:r>
            <a:r>
              <a:rPr lang="en-US" sz="2800" dirty="0">
                <a:solidFill>
                  <a:srgbClr val="7030A0"/>
                </a:solidFill>
                <a:latin typeface="Times New Roman" panose="02020603050405020304" pitchFamily="18" charset="0"/>
                <a:cs typeface="Times New Roman" panose="02020603050405020304" pitchFamily="18" charset="0"/>
              </a:rPr>
              <a:t>.</a:t>
            </a:r>
          </a:p>
          <a:p>
            <a:r>
              <a:rPr lang="en-US" sz="2800" dirty="0">
                <a:solidFill>
                  <a:srgbClr val="7030A0"/>
                </a:solidFill>
                <a:latin typeface="Times New Roman" panose="02020603050405020304" pitchFamily="18" charset="0"/>
                <a:cs typeface="Times New Roman" panose="02020603050405020304" pitchFamily="18" charset="0"/>
              </a:rPr>
              <a:t> </a:t>
            </a:r>
          </a:p>
          <a:p>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Xem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mục</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a:solidFill>
                  <a:srgbClr val="7030A0"/>
                </a:solidFill>
                <a:latin typeface="Times New Roman" panose="02020603050405020304" pitchFamily="18" charset="0"/>
                <a:cs typeface="Times New Roman" panose="02020603050405020304" pitchFamily="18" charset="0"/>
              </a:rPr>
              <a:t>b) </a:t>
            </a:r>
            <a:r>
              <a:rPr lang="en-US" sz="2800" i="1" dirty="0" err="1">
                <a:solidFill>
                  <a:srgbClr val="7030A0"/>
                </a:solidFill>
                <a:latin typeface="Times New Roman" panose="02020603050405020304" pitchFamily="18" charset="0"/>
                <a:cs typeface="Times New Roman" panose="02020603050405020304" pitchFamily="18" charset="0"/>
              </a:rPr>
              <a:t>Tìm</a:t>
            </a:r>
            <a:r>
              <a:rPr lang="en-US" sz="2800" i="1" dirty="0">
                <a:solidFill>
                  <a:srgbClr val="7030A0"/>
                </a:solidFill>
                <a:latin typeface="Times New Roman" panose="02020603050405020304" pitchFamily="18" charset="0"/>
                <a:cs typeface="Times New Roman" panose="02020603050405020304" pitchFamily="18" charset="0"/>
              </a:rPr>
              <a:t> ý </a:t>
            </a:r>
            <a:r>
              <a:rPr lang="en-US" sz="2800" i="1" dirty="0" err="1">
                <a:solidFill>
                  <a:srgbClr val="7030A0"/>
                </a:solidFill>
                <a:latin typeface="Times New Roman" panose="02020603050405020304" pitchFamily="18" charset="0"/>
                <a:cs typeface="Times New Roman" panose="02020603050405020304" pitchFamily="18" charset="0"/>
              </a:rPr>
              <a:t>và</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lập</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dàn</a:t>
            </a:r>
            <a:r>
              <a:rPr lang="en-US" sz="2800" i="1" dirty="0">
                <a:solidFill>
                  <a:srgbClr val="7030A0"/>
                </a:solidFill>
                <a:latin typeface="Times New Roman" panose="02020603050405020304" pitchFamily="18" charset="0"/>
                <a:cs typeface="Times New Roman" panose="02020603050405020304" pitchFamily="18" charset="0"/>
              </a:rPr>
              <a:t> ý</a:t>
            </a:r>
            <a:r>
              <a:rPr lang="en-US" sz="2800" dirty="0">
                <a:solidFill>
                  <a:srgbClr val="7030A0"/>
                </a:solidFill>
                <a:latin typeface="Times New Roman" panose="02020603050405020304" pitchFamily="18" charset="0"/>
                <a:cs typeface="Times New Roman" panose="02020603050405020304" pitchFamily="18" charset="0"/>
              </a:rPr>
              <a:t> ở </a:t>
            </a:r>
            <a:r>
              <a:rPr lang="en-US" sz="2800" dirty="0" err="1">
                <a:solidFill>
                  <a:srgbClr val="7030A0"/>
                </a:solidFill>
                <a:latin typeface="Times New Roman" panose="02020603050405020304" pitchFamily="18" charset="0"/>
                <a:cs typeface="Times New Roman" panose="02020603050405020304" pitchFamily="18" charset="0"/>
              </a:rPr>
              <a:t>phần</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Viết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thêm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bớt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nội</a:t>
            </a:r>
            <a:r>
              <a:rPr lang="en-US" sz="2800" dirty="0">
                <a:solidFill>
                  <a:srgbClr val="7030A0"/>
                </a:solidFill>
                <a:latin typeface="Times New Roman" panose="02020603050405020304" pitchFamily="18" charset="0"/>
                <a:cs typeface="Times New Roman" panose="02020603050405020304" pitchFamily="18" charset="0"/>
              </a:rPr>
              <a:t> dung </a:t>
            </a:r>
            <a:r>
              <a:rPr lang="en-US" sz="2800" dirty="0" err="1">
                <a:solidFill>
                  <a:srgbClr val="7030A0"/>
                </a:solidFill>
                <a:latin typeface="Times New Roman" panose="02020603050405020304" pitchFamily="18" charset="0"/>
                <a:cs typeface="Times New Roman" panose="02020603050405020304" pitchFamily="18" charset="0"/>
              </a:rPr>
              <a:t>cho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phù</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hợp</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với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yêu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hoạt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động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nói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nghe</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tượng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gian</a:t>
            </a:r>
            <a:r>
              <a:rPr lang="en-US" sz="2800" dirty="0">
                <a:solidFill>
                  <a:srgbClr val="7030A0"/>
                </a:solidFill>
                <a:latin typeface="Times New Roman" panose="02020603050405020304" pitchFamily="18" charset="0"/>
                <a:cs typeface="Times New Roman" panose="02020603050405020304" pitchFamily="18" charset="0"/>
              </a:rPr>
              <a:t>,...).</a:t>
            </a:r>
            <a:r>
              <a:rPr lang="en-US" sz="2800" b="1" dirty="0">
                <a:solidFill>
                  <a:srgbClr val="7030A0"/>
                </a:solidFill>
                <a:latin typeface="Times New Roman" panose="02020603050405020304" pitchFamily="18" charset="0"/>
                <a:cs typeface="Times New Roman" panose="02020603050405020304" pitchFamily="18" charset="0"/>
              </a:rPr>
              <a:t> </a:t>
            </a:r>
            <a:endParaRPr lang="en-US" sz="2800" dirty="0">
              <a:solidFill>
                <a:srgbClr val="7030A0"/>
              </a:solidFill>
              <a:latin typeface="Times New Roman" panose="02020603050405020304" pitchFamily="18" charset="0"/>
              <a:cs typeface="Times New Roman" panose="02020603050405020304" pitchFamily="18" charset="0"/>
            </a:endParaRPr>
          </a:p>
          <a:p>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7529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15305929"/>
              </p:ext>
            </p:extLst>
          </p:nvPr>
        </p:nvGraphicFramePr>
        <p:xfrm>
          <a:off x="535710" y="309982"/>
          <a:ext cx="11259128" cy="6275261"/>
        </p:xfrm>
        <a:graphic>
          <a:graphicData uri="http://schemas.openxmlformats.org/drawingml/2006/table">
            <a:tbl>
              <a:tblPr firstRow="1" firstCol="1" bandRow="1"/>
              <a:tblGrid>
                <a:gridCol w="1154545">
                  <a:extLst>
                    <a:ext uri="{9D8B030D-6E8A-4147-A177-3AD203B41FA5}">
                      <a16:colId xmlns:a16="http://schemas.microsoft.com/office/drawing/2014/main" val="15610859"/>
                    </a:ext>
                  </a:extLst>
                </a:gridCol>
                <a:gridCol w="10104583">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1" baseline="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974180">
                <a:tc>
                  <a:txBody>
                    <a:bodyPr/>
                    <a:lstStyle/>
                    <a:p>
                      <a:pPr algn="just">
                        <a:lnSpc>
                          <a:spcPct val="115000"/>
                        </a:lnSpc>
                        <a:spcAft>
                          <a:spcPts val="0"/>
                        </a:spcAft>
                      </a:pP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nhân Trần Bình Trọng?</a:t>
                      </a:r>
                      <a:endParaRPr lang="en-US" sz="240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1259,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vốn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dòng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dõi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Thọ</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Xuân-Thanh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Hóa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Cha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cận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chống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cổ</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(1258),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gọi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phò</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giúp</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1274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cử</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thụ</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Khảm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tức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ngay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thuở</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nhỏ</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cha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dạy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dỗ</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Lớn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võ</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song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sớm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trở</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danh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Ngoài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phò</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chồng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Thụy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692877797"/>
                  </a:ext>
                </a:extLst>
              </a:tr>
            </a:tbl>
          </a:graphicData>
        </a:graphic>
      </p:graphicFrame>
    </p:spTree>
    <p:extLst>
      <p:ext uri="{BB962C8B-B14F-4D97-AF65-F5344CB8AC3E}">
        <p14:creationId xmlns:p14="http://schemas.microsoft.com/office/powerpoint/2010/main" val="5513277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34123942"/>
              </p:ext>
            </p:extLst>
          </p:nvPr>
        </p:nvGraphicFramePr>
        <p:xfrm>
          <a:off x="480292" y="642491"/>
          <a:ext cx="11259128" cy="5854637"/>
        </p:xfrm>
        <a:graphic>
          <a:graphicData uri="http://schemas.openxmlformats.org/drawingml/2006/table">
            <a:tbl>
              <a:tblPr firstRow="1" firstCol="1" bandRow="1"/>
              <a:tblGrid>
                <a:gridCol w="1865745">
                  <a:extLst>
                    <a:ext uri="{9D8B030D-6E8A-4147-A177-3AD203B41FA5}">
                      <a16:colId xmlns:a16="http://schemas.microsoft.com/office/drawing/2014/main" val="15610859"/>
                    </a:ext>
                  </a:extLst>
                </a:gridCol>
                <a:gridCol w="9393383">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4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Vào năm 1285, sau khi nhà Nguyên đã thôn tính cả Trung Quốc, chúng ồ ạt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lăng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tích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cực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chuẩn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chờ</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phản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vừa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sách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vườn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trống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vừa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rút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lui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triều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huy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chức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chặn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nằm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án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ngữ</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thủy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Vùng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Châu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huyện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bãi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phù</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rộng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lớn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phía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nam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Hồng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Hồng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chảy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đây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tách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quanh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617222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32685385"/>
              </p:ext>
            </p:extLst>
          </p:nvPr>
        </p:nvGraphicFramePr>
        <p:xfrm>
          <a:off x="369455" y="203201"/>
          <a:ext cx="11453090" cy="6324312"/>
        </p:xfrm>
        <a:graphic>
          <a:graphicData uri="http://schemas.openxmlformats.org/drawingml/2006/table">
            <a:tbl>
              <a:tblPr firstRow="1" firstCol="1" bandRow="1"/>
              <a:tblGrid>
                <a:gridCol w="2217332">
                  <a:extLst>
                    <a:ext uri="{9D8B030D-6E8A-4147-A177-3AD203B41FA5}">
                      <a16:colId xmlns:a16="http://schemas.microsoft.com/office/drawing/2014/main" val="15610859"/>
                    </a:ext>
                  </a:extLst>
                </a:gridCol>
                <a:gridCol w="9235758">
                  <a:extLst>
                    <a:ext uri="{9D8B030D-6E8A-4147-A177-3AD203B41FA5}">
                      <a16:colId xmlns:a16="http://schemas.microsoft.com/office/drawing/2014/main" val="3606167990"/>
                    </a:ext>
                  </a:extLst>
                </a:gridCol>
              </a:tblGrid>
              <a:tr h="9236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4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Thăng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Long,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vườn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trống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Thoát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Hoan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vội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Ô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đem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thủy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đuổi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Thượng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Hoàng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đang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xuôi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đấu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liệt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diễn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suốt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đêm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Cuối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tăng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phòng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thủ</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đây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dũng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lỗi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sức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dỗ</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kể</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triều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mắng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thà</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qủy</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hơn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đất</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Bắc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lay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chuyển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tấm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sắt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giết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26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02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1285 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vô</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hạn</a:t>
                      </a:r>
                      <a:r>
                        <a:rPr lang="en-US"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3723330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36045640"/>
              </p:ext>
            </p:extLst>
          </p:nvPr>
        </p:nvGraphicFramePr>
        <p:xfrm>
          <a:off x="443346" y="402345"/>
          <a:ext cx="11259128" cy="5770182"/>
        </p:xfrm>
        <a:graphic>
          <a:graphicData uri="http://schemas.openxmlformats.org/drawingml/2006/table">
            <a:tbl>
              <a:tblPr firstRow="1" firstCol="1" bandRow="1"/>
              <a:tblGrid>
                <a:gridCol w="2281381">
                  <a:extLst>
                    <a:ext uri="{9D8B030D-6E8A-4147-A177-3AD203B41FA5}">
                      <a16:colId xmlns:a16="http://schemas.microsoft.com/office/drawing/2014/main" val="15610859"/>
                    </a:ext>
                  </a:extLst>
                </a:gridCol>
                <a:gridCol w="8977747">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8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8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8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thắng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lợi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truy</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phong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hầu</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xứng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hy</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oanh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liệt</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b="1" dirty="0">
                          <a:effectLst/>
                          <a:latin typeface="Times New Roman" panose="02020603050405020304" pitchFamily="18" charset="0"/>
                          <a:ea typeface="Calibri" panose="020F0502020204030204" pitchFamily="34" charset="0"/>
                          <a:cs typeface="Times New Roman" panose="02020603050405020304" pitchFamily="18" charset="0"/>
                        </a:rPr>
                        <a:t>Ý nghĩa của câu nói:</a:t>
                      </a: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Câu nói thể hiện tinh thần bất khuất, không chịu sống nô lệ, khẳng định</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tấm</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lòng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yêu</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to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lớn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vị</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Câu</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nói</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ấy</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nay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vẫn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truyền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cảm</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hứng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thanh</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niên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sống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cống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hiến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smtClean="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621397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59210957"/>
              </p:ext>
            </p:extLst>
          </p:nvPr>
        </p:nvGraphicFramePr>
        <p:xfrm>
          <a:off x="443346" y="402345"/>
          <a:ext cx="11259128" cy="6275261"/>
        </p:xfrm>
        <a:graphic>
          <a:graphicData uri="http://schemas.openxmlformats.org/drawingml/2006/table">
            <a:tbl>
              <a:tblPr firstRow="1" firstCol="1" bandRow="1"/>
              <a:tblGrid>
                <a:gridCol w="1699490">
                  <a:extLst>
                    <a:ext uri="{9D8B030D-6E8A-4147-A177-3AD203B41FA5}">
                      <a16:colId xmlns:a16="http://schemas.microsoft.com/office/drawing/2014/main" val="15610859"/>
                    </a:ext>
                  </a:extLst>
                </a:gridCol>
                <a:gridCol w="9559638">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4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4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Tại sao vậy?</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pP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Nhằm bảo vệ lực lượng kháng chiến của nhà Trần, trung thành với vua tôi đến hơi thở cuối cùng. Tạo nguồn sức mạnh tinh thần cho lực lượng kháng chiến lúc bấy giờ và góp phần đem lại thắng lợi cho cuộc kháng chiến.</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pP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Là truyền thống lịch sử vẻ vang của dân tộc ta, là cội nguồn sức mạnh dân tộc . Bao thế hệ cha ông ta đã si sinh bao xương máu mới có được nền độc lập cho Tổ quốc.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vi-VN" sz="24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nền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tảng</a:t>
                      </a: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 đạo đức, xuất phát từ lòng yêu nước, tự hào dân tộc,  để thực hiện khát vọng ngàn đời của dân tộc giữ vững nền độc lập, chủ quyền dân tộc, giúp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vững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mạnh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tinh thần bất khuất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sẽ</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cống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hiến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gn="just">
                        <a:lnSpc>
                          <a:spcPct val="115000"/>
                        </a:lnSpc>
                        <a:spcAft>
                          <a:spcPts val="0"/>
                        </a:spcAft>
                        <a:buSzPts val="1400"/>
                        <a:buFont typeface="Times New Roman" panose="02020603050405020304" pitchFamily="18" charset="0"/>
                        <a:buChar char="-"/>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636248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20086420"/>
              </p:ext>
            </p:extLst>
          </p:nvPr>
        </p:nvGraphicFramePr>
        <p:xfrm>
          <a:off x="341745" y="1175738"/>
          <a:ext cx="11443854" cy="5930710"/>
        </p:xfrm>
        <a:graphic>
          <a:graphicData uri="http://schemas.openxmlformats.org/drawingml/2006/table">
            <a:tbl>
              <a:tblPr firstRow="1" firstCol="1" bandRow="1"/>
              <a:tblGrid>
                <a:gridCol w="8848437">
                  <a:extLst>
                    <a:ext uri="{9D8B030D-6E8A-4147-A177-3AD203B41FA5}">
                      <a16:colId xmlns:a16="http://schemas.microsoft.com/office/drawing/2014/main" val="3520274291"/>
                    </a:ext>
                  </a:extLst>
                </a:gridCol>
                <a:gridCol w="2595417">
                  <a:extLst>
                    <a:ext uri="{9D8B030D-6E8A-4147-A177-3AD203B41FA5}">
                      <a16:colId xmlns:a16="http://schemas.microsoft.com/office/drawing/2014/main" val="1826988805"/>
                    </a:ext>
                  </a:extLst>
                </a:gridCol>
              </a:tblGrid>
              <a:tr h="127981">
                <a:tc>
                  <a:txBody>
                    <a:bodyPr/>
                    <a:lstStyle/>
                    <a:p>
                      <a:pPr algn="just">
                        <a:lnSpc>
                          <a:spcPct val="115000"/>
                        </a:lnSpc>
                        <a:spcAft>
                          <a:spcPts val="0"/>
                        </a:spcAft>
                      </a:pP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Người</a:t>
                      </a:r>
                      <a:r>
                        <a:rPr lang="en-US" sz="2000" b="1" dirty="0">
                          <a:solidFill>
                            <a:srgbClr val="0D0D0D"/>
                          </a:solidFill>
                          <a:effectLst/>
                          <a:latin typeface="Times New Roman" panose="02020603050405020304" pitchFamily="18" charset="0"/>
                          <a:ea typeface="MS Mincho"/>
                          <a:cs typeface="Times New Roman" panose="02020603050405020304" pitchFamily="18" charset="0"/>
                        </a:rPr>
                        <a:t> </a:t>
                      </a: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nói</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just">
                        <a:lnSpc>
                          <a:spcPct val="115000"/>
                        </a:lnSpc>
                        <a:spcAft>
                          <a:spcPts val="0"/>
                        </a:spcAft>
                      </a:pP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Người</a:t>
                      </a:r>
                      <a:r>
                        <a:rPr lang="en-US" sz="2000" b="1" dirty="0">
                          <a:solidFill>
                            <a:srgbClr val="0D0D0D"/>
                          </a:solidFill>
                          <a:effectLst/>
                          <a:latin typeface="Times New Roman" panose="02020603050405020304" pitchFamily="18" charset="0"/>
                          <a:ea typeface="MS Mincho"/>
                          <a:cs typeface="Times New Roman" panose="02020603050405020304" pitchFamily="18" charset="0"/>
                        </a:rPr>
                        <a:t> </a:t>
                      </a: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nghe</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4198170084"/>
                  </a:ext>
                </a:extLst>
              </a:tr>
              <a:tr h="4223357">
                <a:tc>
                  <a:txBody>
                    <a:bodyPr/>
                    <a:lstStyle/>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Vấn đề trình bày được nêu rõ ràng, cụ thể.</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phong phú, có trọng tâm, được trình bày lô gíc; nội dung thuyết trình làm nổi bật được vấn đề.</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giải đáp thắc mắc cụ thể, ngắn gọn, thỏa đáng.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Hình thức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Bài trình bày có bố cục rõ ràng.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 nội dung minh họa có chất lượng.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công cụ, thiết bị hỗ trợ phù hợp.</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Có sự sáng tạo, tạo được điểm nhấn cho nội dung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Tác phong, thái độ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Phong thái tự tin, tôn trọng người nghe, sử dụng ngôn ngữ cơ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phù hợp.</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Nói trôi chảy, mạch lạc,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ngắt quãng,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có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chêm xen (à,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ờ,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Tốc độ nói vừa phải, có nhấn giọng ở những nội dung quan trọng.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Bảo đảm yêu cầu về thời gian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000" dirty="0">
                          <a:solidFill>
                            <a:srgbClr val="0D0D0D"/>
                          </a:solidFill>
                          <a:effectLst/>
                          <a:latin typeface="Times New Roman" panose="02020603050405020304" pitchFamily="18" charset="0"/>
                          <a:ea typeface="MS Mincho"/>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Lắng nghe, xác định và ghi lại các thông tin chính của bài trình bày; những nội dung cần hỏi lại.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hiện thái độ chú ý lắng nghe; sử dụng các yếu tố cử chỉ, nét mặt, ánh mắt để khích lệ người nói.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Hỏi lại những điểm chưa rõ (nếu cần); có thể trao đổi thêm quan điểm cá nhân về nội dung của bài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000" dirty="0">
                          <a:solidFill>
                            <a:srgbClr val="0D0D0D"/>
                          </a:solidFill>
                          <a:effectLst/>
                          <a:latin typeface="Times New Roman" panose="02020603050405020304" pitchFamily="18" charset="0"/>
                          <a:ea typeface="MS Mincho"/>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0224637"/>
                  </a:ext>
                </a:extLst>
              </a:tr>
            </a:tbl>
          </a:graphicData>
        </a:graphic>
      </p:graphicFrame>
      <p:sp>
        <p:nvSpPr>
          <p:cNvPr id="5" name="Rectangle 4"/>
          <p:cNvSpPr/>
          <p:nvPr/>
        </p:nvSpPr>
        <p:spPr>
          <a:xfrm>
            <a:off x="341745" y="92364"/>
            <a:ext cx="11850255" cy="1083374"/>
          </a:xfrm>
          <a:prstGeom prst="rect">
            <a:avLst/>
          </a:prstGeom>
        </p:spPr>
        <p:txBody>
          <a:bodyPr wrap="square">
            <a:spAutoFit/>
          </a:bodyPr>
          <a:lstStyle/>
          <a:p>
            <a:pPr algn="just">
              <a:lnSpc>
                <a:spcPct val="115000"/>
              </a:lnSpc>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nghe</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Thực hành nghe và ghi lại các ý chính của bài thuyết trình.</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Chú</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kĩ</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nghe</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00867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646546" y="2131645"/>
            <a:ext cx="11369964" cy="3991862"/>
          </a:xfrm>
          <a:prstGeom prst="rect">
            <a:avLst/>
          </a:prstGeom>
        </p:spPr>
        <p:txBody>
          <a:bodyPr wrap="square">
            <a:spAutoFit/>
          </a:bodyPr>
          <a:lstStyle/>
          <a:p>
            <a:pPr algn="just">
              <a:lnSpc>
                <a:spcPct val="115000"/>
              </a:lnSpc>
              <a:spcAft>
                <a:spcPts val="0"/>
              </a:spcAft>
              <a:tabLst>
                <a:tab pos="1386840" algn="l"/>
              </a:tabLs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Lưu</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ý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cách</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thực</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hiện</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kĩ</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năng</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nói</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hãy</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tự</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luyện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bằng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cách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Đứng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trước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gương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trình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bày</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nói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Tự</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điều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chỉnh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giọng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điệu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ngữ</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điệu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nét</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mặt</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phù</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hợp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tạo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sức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hấp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dẫn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nói</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Em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có</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thể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rủ</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nhóm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cùng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luyện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hoặc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nhờ</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bố</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mẹ</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quay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lại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video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luyện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của</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mình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xem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lại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tự</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điều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chỉnh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hoặc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gửi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video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các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bạn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trong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nhóm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cùng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góp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ý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nhau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Luyện</a:t>
            </a:r>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nói</a:t>
            </a:r>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trước</a:t>
            </a:r>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tổ</a:t>
            </a:r>
            <a:r>
              <a:rPr lang="en-US" sz="2800" dirty="0" smtClean="0">
                <a:solidFill>
                  <a:srgbClr val="0D0D0D"/>
                </a:solidFill>
                <a:effectLst/>
                <a:latin typeface="Times New Roman" panose="02020603050405020304" pitchFamily="18" charset="0"/>
                <a:ea typeface="MS Mincho"/>
              </a:rPr>
              <a:t>.</a:t>
            </a:r>
            <a:endParaRPr lang="en-US" sz="2800" dirty="0"/>
          </a:p>
        </p:txBody>
      </p:sp>
    </p:spTree>
    <p:extLst>
      <p:ext uri="{BB962C8B-B14F-4D97-AF65-F5344CB8AC3E}">
        <p14:creationId xmlns:p14="http://schemas.microsoft.com/office/powerpoint/2010/main" val="993742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5018" y="92644"/>
            <a:ext cx="11369963" cy="2034660"/>
          </a:xfrm>
          <a:prstGeom prst="rect">
            <a:avLst/>
          </a:prstGeom>
        </p:spPr>
        <p:txBody>
          <a:bodyPr wrap="square">
            <a:spAutoFit/>
          </a:bodyPr>
          <a:lstStyle/>
          <a:p>
            <a:pPr algn="ctr">
              <a:lnSpc>
                <a:spcPct val="115000"/>
              </a:lnSpc>
              <a:spcAft>
                <a:spcPts val="0"/>
              </a:spcAft>
            </a:pP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Kiểm</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tra</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sửa</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nghe</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vấn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dàn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chuẩn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nghe</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tóm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tắt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thuyết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nghe</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Bảng</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tự</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kiểm</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tra</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kĩ</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năng</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nghe</a:t>
            </a:r>
            <a:r>
              <a:rPr lang="en-US" sz="2800" b="1" dirty="0">
                <a:solidFill>
                  <a:srgbClr val="0070C0"/>
                </a:solidFill>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110678423"/>
              </p:ext>
            </p:extLst>
          </p:nvPr>
        </p:nvGraphicFramePr>
        <p:xfrm>
          <a:off x="387927" y="2127304"/>
          <a:ext cx="11526982" cy="4626864"/>
        </p:xfrm>
        <a:graphic>
          <a:graphicData uri="http://schemas.openxmlformats.org/drawingml/2006/table">
            <a:tbl>
              <a:tblPr firstRow="1" firstCol="1" bandRow="1">
                <a:tableStyleId>{00A15C55-8517-42AA-B614-E9B94910E393}</a:tableStyleId>
              </a:tblPr>
              <a:tblGrid>
                <a:gridCol w="5593503">
                  <a:extLst>
                    <a:ext uri="{9D8B030D-6E8A-4147-A177-3AD203B41FA5}">
                      <a16:colId xmlns:a16="http://schemas.microsoft.com/office/drawing/2014/main" val="3078077163"/>
                    </a:ext>
                  </a:extLst>
                </a:gridCol>
                <a:gridCol w="5933479">
                  <a:extLst>
                    <a:ext uri="{9D8B030D-6E8A-4147-A177-3AD203B41FA5}">
                      <a16:colId xmlns:a16="http://schemas.microsoft.com/office/drawing/2014/main" val="4099533354"/>
                    </a:ext>
                  </a:extLst>
                </a:gridCol>
              </a:tblGrid>
              <a:tr h="0">
                <a:tc>
                  <a:txBody>
                    <a:bodyPr/>
                    <a:lstStyle/>
                    <a:p>
                      <a:pPr algn="just">
                        <a:lnSpc>
                          <a:spcPct val="115000"/>
                        </a:lnSpc>
                        <a:spcAft>
                          <a:spcPts val="0"/>
                        </a:spcAft>
                      </a:pPr>
                      <a:r>
                        <a:rPr lang="en-US" sz="2400">
                          <a:solidFill>
                            <a:schemeClr val="tx1"/>
                          </a:solidFill>
                          <a:effectLst/>
                          <a:latin typeface="Times New Roman" panose="02020603050405020304" pitchFamily="18" charset="0"/>
                          <a:cs typeface="Times New Roman" panose="02020603050405020304" pitchFamily="18" charset="0"/>
                        </a:rPr>
                        <a:t>Người nói</a:t>
                      </a:r>
                      <a:endParaRPr lang="en-US" sz="2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400" dirty="0" err="1">
                          <a:solidFill>
                            <a:schemeClr val="tx1"/>
                          </a:solidFill>
                          <a:effectLst/>
                          <a:latin typeface="Times New Roman" panose="02020603050405020304" pitchFamily="18" charset="0"/>
                          <a:cs typeface="Times New Roman" panose="02020603050405020304" pitchFamily="18" charset="0"/>
                        </a:rPr>
                        <a:t>Người</a:t>
                      </a:r>
                      <a:r>
                        <a:rPr lang="en-US" sz="2400" dirty="0">
                          <a:solidFill>
                            <a:schemeClr val="tx1"/>
                          </a:solidFill>
                          <a:effectLst/>
                          <a:latin typeface="Times New Roman" panose="02020603050405020304" pitchFamily="18" charset="0"/>
                          <a:cs typeface="Times New Roman" panose="02020603050405020304" pitchFamily="18" charset="0"/>
                        </a:rPr>
                        <a:t> </a:t>
                      </a:r>
                      <a:r>
                        <a:rPr lang="en-US" sz="2400" dirty="0" err="1">
                          <a:solidFill>
                            <a:schemeClr val="tx1"/>
                          </a:solidFill>
                          <a:effectLst/>
                          <a:latin typeface="Times New Roman" panose="02020603050405020304" pitchFamily="18" charset="0"/>
                          <a:cs typeface="Times New Roman" panose="02020603050405020304" pitchFamily="18" charset="0"/>
                        </a:rPr>
                        <a:t>nghe</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9732506"/>
                  </a:ext>
                </a:extLst>
              </a:tr>
              <a:tr h="0">
                <a:tc>
                  <a:txBody>
                    <a:bodyPr/>
                    <a:lstStyle/>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Lắng</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nghe</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nhận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xét</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của</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các</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bạn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và</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thầy</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cô</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bày</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Rút</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kinh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nghiệm</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việc</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lựa</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chọn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vi-VN" sz="2400" b="0" dirty="0">
                          <a:solidFill>
                            <a:schemeClr val="tx1"/>
                          </a:solidFill>
                          <a:effectLst/>
                          <a:latin typeface="Times New Roman" panose="02020603050405020304" pitchFamily="18" charset="0"/>
                          <a:cs typeface="Times New Roman" panose="02020603050405020304" pitchFamily="18" charset="0"/>
                        </a:rPr>
                        <a:t>thuyết 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quá</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chuẩn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bị</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nội</a:t>
                      </a:r>
                      <a:r>
                        <a:rPr lang="en-US" sz="2400" b="0" dirty="0">
                          <a:solidFill>
                            <a:schemeClr val="tx1"/>
                          </a:solidFill>
                          <a:effectLst/>
                          <a:latin typeface="Times New Roman" panose="02020603050405020304" pitchFamily="18" charset="0"/>
                          <a:cs typeface="Times New Roman" panose="02020603050405020304" pitchFamily="18" charset="0"/>
                        </a:rPr>
                        <a:t> dung, </a:t>
                      </a:r>
                      <a:r>
                        <a:rPr lang="en-US" sz="2400" b="0" dirty="0" err="1">
                          <a:solidFill>
                            <a:schemeClr val="tx1"/>
                          </a:solidFill>
                          <a:effectLst/>
                          <a:latin typeface="Times New Roman" panose="02020603050405020304" pitchFamily="18" charset="0"/>
                          <a:cs typeface="Times New Roman" panose="02020603050405020304" pitchFamily="18" charset="0"/>
                        </a:rPr>
                        <a:t>cách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thức</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và</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thái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độ</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bày</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Tự</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đánh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giá</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Điều</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em</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hài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lòng</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vi-VN" sz="2400" b="0" dirty="0">
                          <a:solidFill>
                            <a:schemeClr val="tx1"/>
                          </a:solidFill>
                          <a:effectLst/>
                          <a:latin typeface="Times New Roman" panose="02020603050405020304" pitchFamily="18" charset="0"/>
                          <a:cs typeface="Times New Roman" panose="02020603050405020304" pitchFamily="18" charset="0"/>
                        </a:rPr>
                        <a:t>thuyết 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của</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mình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là</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gì</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Điều</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gì</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em</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muốn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thay</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đổi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trong</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bày</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đó</a:t>
                      </a:r>
                      <a:r>
                        <a:rPr lang="en-US" sz="2400" b="0" dirty="0">
                          <a:solidFill>
                            <a:schemeClr val="tx1"/>
                          </a:solidFill>
                          <a:effectLst/>
                          <a:latin typeface="Times New Roman" panose="02020603050405020304" pitchFamily="18" charset="0"/>
                          <a:cs typeface="Times New Roman" panose="02020603050405020304" pitchFamily="18" charset="0"/>
                        </a:rPr>
                        <a:t>?</a:t>
                      </a:r>
                      <a:endParaRPr lang="en-US" sz="2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Kiểm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việc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nghe</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ghi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chép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cs typeface="Times New Roman" panose="02020603050405020304" pitchFamily="18" charset="0"/>
                        </a:rPr>
                        <a:t>thông</a:t>
                      </a:r>
                      <a:r>
                        <a:rPr lang="en-US" sz="2400" dirty="0">
                          <a:effectLst/>
                          <a:latin typeface="Times New Roman" panose="02020603050405020304" pitchFamily="18" charset="0"/>
                          <a:cs typeface="Times New Roman" panose="02020603050405020304" pitchFamily="18" charset="0"/>
                        </a:rPr>
                        <a:t> tin </a:t>
                      </a:r>
                      <a:r>
                        <a:rPr lang="en-US" sz="2400" dirty="0" err="1">
                          <a:effectLst/>
                          <a:latin typeface="Times New Roman" panose="02020603050405020304" pitchFamily="18" charset="0"/>
                          <a:cs typeface="Times New Roman" panose="02020603050405020304" pitchFamily="18" charset="0"/>
                        </a:rPr>
                        <a:t>đã</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chính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chưa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hoạch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được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những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Nêu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xét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về</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cs typeface="Times New Roman" panose="02020603050405020304" pitchFamily="18" charset="0"/>
                        </a:rPr>
                        <a:t>hình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thức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bày</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Đánh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giá</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Em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thấy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bạn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thuyết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phục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không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Vì</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sao</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Điều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em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học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được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bạn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1264861"/>
                  </a:ext>
                </a:extLst>
              </a:tr>
            </a:tbl>
          </a:graphicData>
        </a:graphic>
      </p:graphicFrame>
    </p:spTree>
    <p:extLst>
      <p:ext uri="{BB962C8B-B14F-4D97-AF65-F5344CB8AC3E}">
        <p14:creationId xmlns:p14="http://schemas.microsoft.com/office/powerpoint/2010/main" val="35542858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65801963"/>
              </p:ext>
            </p:extLst>
          </p:nvPr>
        </p:nvGraphicFramePr>
        <p:xfrm>
          <a:off x="424873" y="249384"/>
          <a:ext cx="11480800" cy="6164669"/>
        </p:xfrm>
        <a:graphic>
          <a:graphicData uri="http://schemas.openxmlformats.org/drawingml/2006/table">
            <a:tbl>
              <a:tblPr firstRow="1" firstCol="1" lastRow="1" lastCol="1" bandRow="1" bandCol="1"/>
              <a:tblGrid>
                <a:gridCol w="2447636">
                  <a:extLst>
                    <a:ext uri="{9D8B030D-6E8A-4147-A177-3AD203B41FA5}">
                      <a16:colId xmlns:a16="http://schemas.microsoft.com/office/drawing/2014/main" val="3389341461"/>
                    </a:ext>
                  </a:extLst>
                </a:gridCol>
                <a:gridCol w="3035519">
                  <a:extLst>
                    <a:ext uri="{9D8B030D-6E8A-4147-A177-3AD203B41FA5}">
                      <a16:colId xmlns:a16="http://schemas.microsoft.com/office/drawing/2014/main" val="3311718470"/>
                    </a:ext>
                  </a:extLst>
                </a:gridCol>
                <a:gridCol w="2903463">
                  <a:extLst>
                    <a:ext uri="{9D8B030D-6E8A-4147-A177-3AD203B41FA5}">
                      <a16:colId xmlns:a16="http://schemas.microsoft.com/office/drawing/2014/main" val="1012006134"/>
                    </a:ext>
                  </a:extLst>
                </a:gridCol>
                <a:gridCol w="3094182">
                  <a:extLst>
                    <a:ext uri="{9D8B030D-6E8A-4147-A177-3AD203B41FA5}">
                      <a16:colId xmlns:a16="http://schemas.microsoft.com/office/drawing/2014/main" val="180592665"/>
                    </a:ext>
                  </a:extLst>
                </a:gridCol>
              </a:tblGrid>
              <a:tr h="206013">
                <a:tc gridSpan="4">
                  <a:txBody>
                    <a:bodyPr/>
                    <a:lstStyle/>
                    <a:p>
                      <a:pPr algn="just">
                        <a:lnSpc>
                          <a:spcPct val="115000"/>
                        </a:lnSpc>
                        <a:spcAft>
                          <a:spcPts val="0"/>
                        </a:spcAft>
                        <a:tabLst>
                          <a:tab pos="1386840" algn="l"/>
                        </a:tabLst>
                      </a:pPr>
                      <a:r>
                        <a:rPr lang="en-US" sz="1800" b="1">
                          <a:solidFill>
                            <a:srgbClr val="FF0000"/>
                          </a:solidFill>
                          <a:effectLst/>
                          <a:latin typeface="Times New Roman" panose="02020603050405020304" pitchFamily="18" charset="0"/>
                          <a:ea typeface="MS Mincho"/>
                          <a:cs typeface="Times New Roman" panose="02020603050405020304" pitchFamily="18" charset="0"/>
                        </a:rPr>
                        <a:t>PHIẾU ĐÁNH GIÁ  BÀI NÓI THEO TIÊU CHÍ</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1590436"/>
                  </a:ext>
                </a:extLst>
              </a:tr>
              <a:tr h="206013">
                <a:tc gridSpan="4">
                  <a:txBody>
                    <a:bodyPr/>
                    <a:lstStyle/>
                    <a:p>
                      <a:pPr algn="just">
                        <a:lnSpc>
                          <a:spcPct val="115000"/>
                        </a:lnSpc>
                        <a:spcAft>
                          <a:spcPts val="0"/>
                        </a:spcAft>
                        <a:tabLst>
                          <a:tab pos="1386840" algn="l"/>
                        </a:tabLst>
                      </a:pPr>
                      <a:r>
                        <a:rPr lang="en-US" sz="1800" b="1">
                          <a:solidFill>
                            <a:srgbClr val="FF0000"/>
                          </a:solidFill>
                          <a:effectLst/>
                          <a:latin typeface="Times New Roman" panose="02020603050405020304" pitchFamily="18" charset="0"/>
                          <a:ea typeface="MS Mincho"/>
                          <a:cs typeface="Times New Roman" panose="02020603050405020304" pitchFamily="18" charset="0"/>
                        </a:rPr>
                        <a:t>                                         NHÓM............................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3741415"/>
                  </a:ext>
                </a:extLst>
              </a:tr>
              <a:tr h="538273">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TIÊU CHÍ</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Chưa đạt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(0 điểm)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Đạt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(1 điểm)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Tốt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(2 điểm)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1667082729"/>
                  </a:ext>
                </a:extLst>
              </a:tr>
              <a:tr h="593644">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1. Giới thiệu được vấn đề</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Chưa có vấn đề  để nói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Có giới thiệu vấn đề nhưng chưa rõ ràng quan điểm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Dẫn dắt và giới thiệu vấn đề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9037666"/>
                  </a:ext>
                </a:extLst>
              </a:tr>
              <a:tr h="989407">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2. Làm sáng tỏ vấn đề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Có ít lí lẽ, không có bằng chứng để thuyết phục người nghe</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Có lí lẽ, bằng chứng để người nghe hiểu được nội dung vấn đề nhưng chưa hấp dẫn.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Lí lẽ sâu sắc, bằng chứng cụ thể phong phú, hấp dẫn, thuyết phục.</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5099866"/>
                  </a:ext>
                </a:extLst>
              </a:tr>
              <a:tr h="989407">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3. Nói to, rõ ràng, truyền cảm, chủ động thuyết trình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Nói nhỏ, khó nghe, nói lặp lại ngập ngừng nhiều lần, phụ thuộc văn bản chuẩn bị sẵn.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Nói to, nhưng đôi chỗ lặp lại hoặc ngập ngừng một vài câu, chủ động thuyết trình.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Nói to, truyền cảm hầu như không lặp lại hay ngập ngừng; chủ động thuyết trình.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210416"/>
                  </a:ext>
                </a:extLst>
              </a:tr>
              <a:tr h="1187289">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4. Sử dụng yếu tố phi ngôn ngữ (điệu bộ, cử chỉ, nét mặt, ánh mắt,..) phù hợp</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Điệu bộ thiếu tự tin, mắt chưa nhìn vào người nghe, nét mặt chưa biểu cảm hoặc biểu cảm không phù hợp.</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Điệu bộ  tự tin, mắt chưa nhìn vào người nghe, biểu cảm phù hợp với nội dung vấn đề.</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Điệu bộ tự tin, mắt nhìn vào người nghe, nét mặt sinh động.</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342717"/>
                  </a:ext>
                </a:extLst>
              </a:tr>
              <a:tr h="791526">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5. Mở đầu và kết thúc hợp lí</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Không chào hỏi và/ hoặc không có lời kết thúc bài nói.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Chào hỏi và có lời kết thúc bài nói.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Chào hỏi có lời kết thúc bài nói ấn tượng.</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0583899"/>
                  </a:ext>
                </a:extLst>
              </a:tr>
              <a:tr h="206013">
                <a:tc gridSpan="4">
                  <a:txBody>
                    <a:bodyPr/>
                    <a:lstStyle/>
                    <a:p>
                      <a:pPr algn="just">
                        <a:lnSpc>
                          <a:spcPct val="115000"/>
                        </a:lnSpc>
                        <a:spcAft>
                          <a:spcPts val="0"/>
                        </a:spcAft>
                        <a:tabLst>
                          <a:tab pos="1386840" algn="l"/>
                        </a:tabLst>
                      </a:pPr>
                      <a:r>
                        <a:rPr lang="en-US" sz="1800" b="1" dirty="0" err="1">
                          <a:effectLst/>
                          <a:latin typeface="Times New Roman" panose="02020603050405020304" pitchFamily="18" charset="0"/>
                          <a:ea typeface="MS Mincho"/>
                          <a:cs typeface="Times New Roman" panose="02020603050405020304" pitchFamily="18" charset="0"/>
                        </a:rPr>
                        <a:t>Tổng</a:t>
                      </a:r>
                      <a:r>
                        <a:rPr lang="en-US" sz="1800" b="1" dirty="0">
                          <a:effectLst/>
                          <a:latin typeface="Times New Roman" panose="02020603050405020304" pitchFamily="18" charset="0"/>
                          <a:ea typeface="MS Mincho"/>
                          <a:cs typeface="Times New Roman" panose="02020603050405020304" pitchFamily="18" charset="0"/>
                        </a:rPr>
                        <a:t>:     ................/10 </a:t>
                      </a:r>
                      <a:r>
                        <a:rPr lang="en-US" sz="1800" b="1" dirty="0" err="1">
                          <a:effectLst/>
                          <a:latin typeface="Times New Roman" panose="02020603050405020304" pitchFamily="18" charset="0"/>
                          <a:ea typeface="MS Mincho"/>
                          <a:cs typeface="Times New Roman" panose="02020603050405020304" pitchFamily="18" charset="0"/>
                        </a:rPr>
                        <a:t>điểm</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09776923"/>
                  </a:ext>
                </a:extLst>
              </a:tr>
            </a:tbl>
          </a:graphicData>
        </a:graphic>
      </p:graphicFrame>
    </p:spTree>
    <p:extLst>
      <p:ext uri="{BB962C8B-B14F-4D97-AF65-F5344CB8AC3E}">
        <p14:creationId xmlns:p14="http://schemas.microsoft.com/office/powerpoint/2010/main" val="2710859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
            <a:ext cx="12192000" cy="6936509"/>
          </a:xfrm>
        </p:spPr>
      </p:pic>
      <p:sp>
        <p:nvSpPr>
          <p:cNvPr id="5" name="Rectangle 4"/>
          <p:cNvSpPr/>
          <p:nvPr/>
        </p:nvSpPr>
        <p:spPr>
          <a:xfrm>
            <a:off x="969819" y="1392549"/>
            <a:ext cx="9707418" cy="2923877"/>
          </a:xfrm>
          <a:prstGeom prst="rect">
            <a:avLst/>
          </a:prstGeom>
        </p:spPr>
        <p:txBody>
          <a:bodyPr wrap="square">
            <a:spAutoFit/>
          </a:bodyPr>
          <a:lstStyle/>
          <a:p>
            <a:pPr algn="ctr">
              <a:lnSpc>
                <a:spcPct val="115000"/>
              </a:lnSpc>
              <a:spcAft>
                <a:spcPts val="0"/>
              </a:spcAft>
              <a:tabLst>
                <a:tab pos="1028700" algn="l"/>
              </a:tabLst>
            </a:pPr>
            <a:r>
              <a:rPr lang="en-US" sz="40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 NÓI VÀ NGHE</a:t>
            </a:r>
            <a:endParaRPr lang="en-US" sz="40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tabLst>
                <a:tab pos="1028700" algn="l"/>
              </a:tabLst>
            </a:pPr>
            <a:r>
              <a:rPr lang="en-US" sz="4000" b="1" dirty="0" smtClean="0">
                <a:latin typeface="Times New Roman" panose="02020603050405020304" pitchFamily="18" charset="0"/>
                <a:ea typeface="Times New Roman" panose="02020603050405020304" pitchFamily="18" charset="0"/>
                <a:cs typeface="Times New Roman" panose="02020603050405020304" pitchFamily="18" charset="0"/>
              </a:rPr>
              <a:t>NGHE VÀ TÓM TẮT NỘI DUNG THUYẾT TRÌNH</a:t>
            </a:r>
            <a:r>
              <a:rPr lang="en-US" sz="4000" dirty="0">
                <a:latin typeface="Times New Roman" panose="02020603050405020304" pitchFamily="18" charset="0"/>
                <a:ea typeface="Times New Roman" panose="02020603050405020304" pitchFamily="18" charset="0"/>
              </a:rPr>
              <a:t> </a:t>
            </a:r>
            <a:r>
              <a:rPr lang="en-US" sz="4000" b="1" dirty="0" smtClean="0">
                <a:latin typeface="Times New Roman" panose="02020603050405020304" pitchFamily="18" charset="0"/>
                <a:ea typeface="Times New Roman" panose="02020603050405020304" pitchFamily="18" charset="0"/>
              </a:rPr>
              <a:t>VỀ MỘT NHÂN VẬT LỊCH SỬ HAY TÁC PHẨM VĂN HỌC</a:t>
            </a:r>
            <a:endParaRPr lang="en-US" sz="4000" dirty="0"/>
          </a:p>
        </p:txBody>
      </p:sp>
    </p:spTree>
    <p:extLst>
      <p:ext uri="{BB962C8B-B14F-4D97-AF65-F5344CB8AC3E}">
        <p14:creationId xmlns:p14="http://schemas.microsoft.com/office/powerpoint/2010/main" val="61624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3428374" y="2055813"/>
            <a:ext cx="5335252" cy="1446550"/>
          </a:xfrm>
          <a:prstGeom prst="rect">
            <a:avLst/>
          </a:prstGeom>
        </p:spPr>
        <p:txBody>
          <a:bodyPr wrap="square">
            <a:spAutoFit/>
          </a:bodyPr>
          <a:lstStyle/>
          <a:p>
            <a:pPr algn="ctr"/>
            <a:r>
              <a:rPr lang="en-US" sz="4400" b="1" dirty="0">
                <a:solidFill>
                  <a:srgbClr val="FF0000"/>
                </a:solidFill>
                <a:latin typeface="Times New Roman" panose="02020603050405020304" pitchFamily="18" charset="0"/>
                <a:ea typeface="Times New Roman" panose="02020603050405020304" pitchFamily="18" charset="0"/>
              </a:rPr>
              <a:t>HOẠT ĐỘNG </a:t>
            </a:r>
            <a:r>
              <a:rPr lang="en-US" sz="4400" b="1" dirty="0" smtClean="0">
                <a:solidFill>
                  <a:srgbClr val="FF0000"/>
                </a:solidFill>
                <a:latin typeface="Times New Roman" panose="02020603050405020304" pitchFamily="18" charset="0"/>
                <a:ea typeface="Times New Roman" panose="02020603050405020304" pitchFamily="18" charset="0"/>
              </a:rPr>
              <a:t>3:</a:t>
            </a:r>
          </a:p>
          <a:p>
            <a:pPr algn="ctr"/>
            <a:r>
              <a:rPr lang="en-US" sz="4400" b="1" dirty="0" smtClean="0">
                <a:solidFill>
                  <a:srgbClr val="FF0000"/>
                </a:solidFill>
                <a:latin typeface="Times New Roman" panose="02020603050405020304" pitchFamily="18" charset="0"/>
                <a:ea typeface="Times New Roman" panose="02020603050405020304" pitchFamily="18" charset="0"/>
              </a:rPr>
              <a:t> LUYỆN TẬP</a:t>
            </a:r>
            <a:endParaRPr lang="en-US" sz="4400" dirty="0"/>
          </a:p>
        </p:txBody>
      </p:sp>
    </p:spTree>
    <p:extLst>
      <p:ext uri="{BB962C8B-B14F-4D97-AF65-F5344CB8AC3E}">
        <p14:creationId xmlns:p14="http://schemas.microsoft.com/office/powerpoint/2010/main" val="1278165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284363" cy="6858000"/>
          </a:xfrm>
        </p:spPr>
      </p:pic>
      <p:sp>
        <p:nvSpPr>
          <p:cNvPr id="5" name="Rectangle 4"/>
          <p:cNvSpPr/>
          <p:nvPr/>
        </p:nvSpPr>
        <p:spPr>
          <a:xfrm>
            <a:off x="1203036" y="1027906"/>
            <a:ext cx="10150764" cy="4616648"/>
          </a:xfrm>
          <a:prstGeom prst="rect">
            <a:avLst/>
          </a:prstGeom>
        </p:spPr>
        <p:txBody>
          <a:bodyPr wrap="square">
            <a:spAutoFit/>
          </a:bodyPr>
          <a:lstStyle/>
          <a:p>
            <a:pPr algn="just">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Giáo viên giao bài tập cho HS</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Căn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cứ</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góp</a:t>
            </a:r>
            <a:r>
              <a:rPr lang="en-US" sz="2800" dirty="0">
                <a:solidFill>
                  <a:srgbClr val="7030A0"/>
                </a:solidFill>
                <a:latin typeface="Times New Roman" panose="02020603050405020304" pitchFamily="18" charset="0"/>
                <a:cs typeface="Times New Roman" panose="02020603050405020304" pitchFamily="18" charset="0"/>
              </a:rPr>
              <a:t> ý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phiếu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đánh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giá</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tiêu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hoàn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bài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nói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em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nếu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cần</a:t>
            </a:r>
            <a:r>
              <a:rPr lang="en-US" sz="2800" dirty="0">
                <a:solidFill>
                  <a:srgbClr val="7030A0"/>
                </a:solidFill>
                <a:latin typeface="Times New Roman" panose="02020603050405020304" pitchFamily="18" charset="0"/>
                <a:cs typeface="Times New Roman" panose="02020603050405020304" pitchFamily="18" charset="0"/>
              </a:rPr>
              <a:t>).</a:t>
            </a:r>
          </a:p>
          <a:p>
            <a:pPr algn="just">
              <a:lnSpc>
                <a:spcPct val="150000"/>
              </a:lnSpc>
            </a:pP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HS </a:t>
            </a:r>
            <a:r>
              <a:rPr lang="en-US" sz="2800" dirty="0" err="1">
                <a:solidFill>
                  <a:srgbClr val="7030A0"/>
                </a:solidFill>
                <a:latin typeface="Times New Roman" panose="02020603050405020304" pitchFamily="18" charset="0"/>
                <a:cs typeface="Times New Roman" panose="02020603050405020304" pitchFamily="18" charset="0"/>
              </a:rPr>
              <a:t>hoàn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bài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nói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mình</a:t>
            </a:r>
            <a:r>
              <a:rPr lang="en-US" sz="2800" dirty="0">
                <a:solidFill>
                  <a:srgbClr val="7030A0"/>
                </a:solidFill>
                <a:latin typeface="Times New Roman" panose="02020603050405020304" pitchFamily="18" charset="0"/>
                <a:cs typeface="Times New Roman" panose="02020603050405020304" pitchFamily="18" charset="0"/>
              </a:rPr>
              <a:t>.</a:t>
            </a:r>
          </a:p>
          <a:p>
            <a:pPr algn="just">
              <a:lnSpc>
                <a:spcPct val="150000"/>
              </a:lnSpc>
            </a:pP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GV hướng dẫn HS </a:t>
            </a:r>
            <a:r>
              <a:rPr lang="en-US" sz="2800" dirty="0" err="1">
                <a:solidFill>
                  <a:srgbClr val="7030A0"/>
                </a:solidFill>
                <a:latin typeface="Times New Roman" panose="02020603050405020304" pitchFamily="18" charset="0"/>
                <a:cs typeface="Times New Roman" panose="02020603050405020304" pitchFamily="18" charset="0"/>
              </a:rPr>
              <a:t>hoàn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nếu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vi-VN" sz="2800" dirty="0">
                <a:solidFill>
                  <a:srgbClr val="7030A0"/>
                </a:solidFill>
                <a:latin typeface="Times New Roman" panose="02020603050405020304" pitchFamily="18" charset="0"/>
                <a:cs typeface="Times New Roman" panose="02020603050405020304" pitchFamily="18" charset="0"/>
              </a:rPr>
              <a:t> yêu cầu HS trình bày sản phẩm của mình.</a:t>
            </a:r>
            <a:endParaRPr lang="en-US" sz="2800" dirty="0">
              <a:solidFill>
                <a:srgbClr val="7030A0"/>
              </a:solidFill>
              <a:latin typeface="Times New Roman" panose="02020603050405020304" pitchFamily="18" charset="0"/>
              <a:cs typeface="Times New Roman" panose="02020603050405020304" pitchFamily="18" charset="0"/>
            </a:endParaRPr>
          </a:p>
          <a:p>
            <a:pPr algn="just">
              <a:lnSpc>
                <a:spcPct val="150000"/>
              </a:lnSpc>
            </a:pPr>
            <a:r>
              <a:rPr lang="en-US" sz="2800" b="1"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HS trình bày, theo dõi, nhận xét, đánh giá và bổ sung cho bài của bạn (nếu cần).</a:t>
            </a:r>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6508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3428374" y="2055813"/>
            <a:ext cx="5335252" cy="1446550"/>
          </a:xfrm>
          <a:prstGeom prst="rect">
            <a:avLst/>
          </a:prstGeom>
        </p:spPr>
        <p:txBody>
          <a:bodyPr wrap="square">
            <a:spAutoFit/>
          </a:bodyPr>
          <a:lstStyle/>
          <a:p>
            <a:pPr algn="ctr"/>
            <a:r>
              <a:rPr lang="en-US" sz="4400" b="1" dirty="0">
                <a:solidFill>
                  <a:srgbClr val="FF0000"/>
                </a:solidFill>
                <a:latin typeface="Times New Roman" panose="02020603050405020304" pitchFamily="18" charset="0"/>
                <a:ea typeface="Times New Roman" panose="02020603050405020304" pitchFamily="18" charset="0"/>
              </a:rPr>
              <a:t>HOẠT ĐỘNG </a:t>
            </a:r>
            <a:r>
              <a:rPr lang="en-US" sz="4400" b="1" dirty="0" smtClean="0">
                <a:solidFill>
                  <a:srgbClr val="FF0000"/>
                </a:solidFill>
                <a:latin typeface="Times New Roman" panose="02020603050405020304" pitchFamily="18" charset="0"/>
                <a:ea typeface="Times New Roman" panose="02020603050405020304" pitchFamily="18" charset="0"/>
              </a:rPr>
              <a:t>4:</a:t>
            </a:r>
          </a:p>
          <a:p>
            <a:pPr algn="ctr"/>
            <a:r>
              <a:rPr lang="en-US" sz="4400" b="1" dirty="0" smtClean="0">
                <a:solidFill>
                  <a:srgbClr val="FF0000"/>
                </a:solidFill>
                <a:latin typeface="Times New Roman" panose="02020603050405020304" pitchFamily="18" charset="0"/>
                <a:ea typeface="Times New Roman" panose="02020603050405020304" pitchFamily="18" charset="0"/>
              </a:rPr>
              <a:t> VẬN DỤNG </a:t>
            </a:r>
            <a:endParaRPr lang="en-US" sz="4400" dirty="0"/>
          </a:p>
        </p:txBody>
      </p:sp>
    </p:spTree>
    <p:extLst>
      <p:ext uri="{BB962C8B-B14F-4D97-AF65-F5344CB8AC3E}">
        <p14:creationId xmlns:p14="http://schemas.microsoft.com/office/powerpoint/2010/main" val="3985041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284363" cy="6858000"/>
          </a:xfrm>
        </p:spPr>
      </p:pic>
      <p:sp>
        <p:nvSpPr>
          <p:cNvPr id="5" name="Rectangle 4"/>
          <p:cNvSpPr/>
          <p:nvPr/>
        </p:nvSpPr>
        <p:spPr>
          <a:xfrm>
            <a:off x="1203036" y="1967625"/>
            <a:ext cx="10150764" cy="2569934"/>
          </a:xfrm>
          <a:prstGeom prst="rect">
            <a:avLst/>
          </a:prstGeom>
        </p:spPr>
        <p:txBody>
          <a:bodyPr wrap="square">
            <a:spAutoFit/>
          </a:bodyPr>
          <a:lstStyle/>
          <a:p>
            <a:pPr algn="just">
              <a:lnSpc>
                <a:spcPct val="115000"/>
              </a:lnSpc>
              <a:spcBef>
                <a:spcPts val="200"/>
              </a:spcBef>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Đề bài: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Nghe</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tóm</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tắt</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nội</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giới</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thiệu</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vê</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một</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tiểu</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thuyết</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hay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đọc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Gợi ý:</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Dự kiến sản phẩm cho phần giới thiệu về cuốn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tiểu thuyết</a:t>
            </a:r>
            <a:r>
              <a:rPr lang="pt-BR"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Hoàng</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Lê</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chí</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của</a:t>
            </a:r>
            <a:r>
              <a:rPr lang="vi-VN"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Ngô gia văn phái</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10572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64953763"/>
              </p:ext>
            </p:extLst>
          </p:nvPr>
        </p:nvGraphicFramePr>
        <p:xfrm>
          <a:off x="452582" y="465972"/>
          <a:ext cx="11480800" cy="6229615"/>
        </p:xfrm>
        <a:graphic>
          <a:graphicData uri="http://schemas.openxmlformats.org/drawingml/2006/table">
            <a:tbl>
              <a:tblPr firstRow="1" firstCol="1" bandRow="1"/>
              <a:tblGrid>
                <a:gridCol w="887352">
                  <a:extLst>
                    <a:ext uri="{9D8B030D-6E8A-4147-A177-3AD203B41FA5}">
                      <a16:colId xmlns:a16="http://schemas.microsoft.com/office/drawing/2014/main" val="240022428"/>
                    </a:ext>
                  </a:extLst>
                </a:gridCol>
                <a:gridCol w="6880430">
                  <a:extLst>
                    <a:ext uri="{9D8B030D-6E8A-4147-A177-3AD203B41FA5}">
                      <a16:colId xmlns:a16="http://schemas.microsoft.com/office/drawing/2014/main" val="549713099"/>
                    </a:ext>
                  </a:extLst>
                </a:gridCol>
                <a:gridCol w="3713018">
                  <a:extLst>
                    <a:ext uri="{9D8B030D-6E8A-4147-A177-3AD203B41FA5}">
                      <a16:colId xmlns:a16="http://schemas.microsoft.com/office/drawing/2014/main" val="2130860658"/>
                    </a:ext>
                  </a:extLst>
                </a:gridCol>
              </a:tblGrid>
              <a:tr h="221016">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Số tt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Yêu cầu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5437149"/>
                  </a:ext>
                </a:extLst>
              </a:tr>
              <a:tr h="442033">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Nêu tên sách; tên tác giả; nhà xuất bản, năm xuất bản?</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828448"/>
                  </a:ext>
                </a:extLst>
              </a:tr>
              <a:tr h="442033">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Đề tài: Cuốn </a:t>
                      </a:r>
                      <a:r>
                        <a:rPr lang="vi-VN"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đề cập đến phạm vi nào của cuộc sống?</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293822"/>
                  </a:ext>
                </a:extLst>
              </a:tr>
              <a:tr h="884066">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cục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mấy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từng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3832925"/>
                  </a:ext>
                </a:extLst>
              </a:tr>
              <a:tr h="663049">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nổi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bật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2057292"/>
                  </a:ext>
                </a:extLst>
              </a:tr>
              <a:tr h="1036091">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Có những chi tiết nào quan trọng? Những câu văn, đoạn văn</a:t>
                      </a: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 chi tiết</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nào có thể gợi lên ý nghĩa, vấn đề chính của cuốn </a:t>
                      </a:r>
                      <a:r>
                        <a:rPr lang="vi-VN"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6782342"/>
                  </a:ext>
                </a:extLst>
              </a:tr>
              <a:tr h="663049">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rút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tiểu </a:t>
                      </a: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thuyết</a:t>
                      </a:r>
                      <a:r>
                        <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4024303"/>
                  </a:ext>
                </a:extLst>
              </a:tr>
            </a:tbl>
          </a:graphicData>
        </a:graphic>
      </p:graphicFrame>
    </p:spTree>
    <p:extLst>
      <p:ext uri="{BB962C8B-B14F-4D97-AF65-F5344CB8AC3E}">
        <p14:creationId xmlns:p14="http://schemas.microsoft.com/office/powerpoint/2010/main" val="1112372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476640" y="2826396"/>
            <a:ext cx="7562648" cy="678327"/>
          </a:xfrm>
          <a:prstGeom prst="rect">
            <a:avLst/>
          </a:prstGeom>
        </p:spPr>
        <p:txBody>
          <a:bodyPr wrap="none">
            <a:spAutoFit/>
          </a:bodyPr>
          <a:lstStyle/>
          <a:p>
            <a:pPr algn="ctr">
              <a:lnSpc>
                <a:spcPct val="115000"/>
              </a:lnSpc>
              <a:spcAft>
                <a:spcPts val="0"/>
              </a:spcAft>
            </a:pPr>
            <a:r>
              <a:rPr lang="vi-VN"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TỰ ĐÁNH GIÁ BÀI 8</a:t>
            </a:r>
            <a:endParaRPr lang="en-US"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1863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3065455"/>
          </a:xfrm>
          <a:prstGeom prst="rect">
            <a:avLst/>
          </a:prstGeom>
        </p:spPr>
        <p:txBody>
          <a:bodyPr wrap="square">
            <a:spAutoFit/>
          </a:bodyPr>
          <a:lstStyle/>
          <a:p>
            <a:pPr algn="just">
              <a:lnSpc>
                <a:spcPct val="115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I.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Trắc</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nghiệm</a:t>
            </a:r>
            <a:endParaRPr lang="en-US" sz="2800" dirty="0" smtClean="0">
              <a:effectLst/>
              <a:latin typeface="Times New Roman" panose="02020603050405020304" pitchFamily="18" charset="0"/>
              <a:ea typeface="Times New Roman" panose="02020603050405020304" pitchFamily="18" charset="0"/>
            </a:endParaRPr>
          </a:p>
          <a:p>
            <a:pPr indent="457200" algn="just">
              <a:lnSpc>
                <a:spcPct val="115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Đ</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ọc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Tức</a:t>
            </a: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vỡ</a:t>
            </a: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bờ</a:t>
            </a:r>
            <a:r>
              <a:rPr lang="vi-VN" sz="2800" b="1" i="1"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b="1" i="1" dirty="0">
                <a:latin typeface="Times New Roman" panose="02020603050405020304" pitchFamily="18" charset="0"/>
                <a:ea typeface="Times New Roman" panose="02020603050405020304" pitchFamily="18" charset="0"/>
                <a:cs typeface="Times New Roman" panose="02020603050405020304" pitchFamily="18" charset="0"/>
              </a:rPr>
              <a:t>Tắt đèn-</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Ngô Tất Tố</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(từ trang 76 đến trang 79 sgk Ngữ văn lớp 8 Tập 2) và thực hiện các yêu cầu bên dưới: </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Ghi vào vở chữ cái đứng trước phương án trả lời đúng cho mỗi câu hỏi (từ câu 1 đến câu 5): </a:t>
            </a:r>
            <a:endParaRPr lang="en-US" sz="2800" dirty="0" smtClean="0">
              <a:effectLst/>
              <a:latin typeface="Times New Roman" panose="02020603050405020304" pitchFamily="18" charset="0"/>
              <a:ea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088266934"/>
              </p:ext>
            </p:extLst>
          </p:nvPr>
        </p:nvGraphicFramePr>
        <p:xfrm>
          <a:off x="2272146" y="4133675"/>
          <a:ext cx="8211125" cy="902716"/>
        </p:xfrm>
        <a:graphic>
          <a:graphicData uri="http://schemas.openxmlformats.org/drawingml/2006/table">
            <a:tbl>
              <a:tblPr firstRow="1" firstCol="1" bandRow="1"/>
              <a:tblGrid>
                <a:gridCol w="1520831">
                  <a:extLst>
                    <a:ext uri="{9D8B030D-6E8A-4147-A177-3AD203B41FA5}">
                      <a16:colId xmlns:a16="http://schemas.microsoft.com/office/drawing/2014/main" val="2859156565"/>
                    </a:ext>
                  </a:extLst>
                </a:gridCol>
                <a:gridCol w="1276681">
                  <a:extLst>
                    <a:ext uri="{9D8B030D-6E8A-4147-A177-3AD203B41FA5}">
                      <a16:colId xmlns:a16="http://schemas.microsoft.com/office/drawing/2014/main" val="1781712782"/>
                    </a:ext>
                  </a:extLst>
                </a:gridCol>
                <a:gridCol w="1287591">
                  <a:extLst>
                    <a:ext uri="{9D8B030D-6E8A-4147-A177-3AD203B41FA5}">
                      <a16:colId xmlns:a16="http://schemas.microsoft.com/office/drawing/2014/main" val="2836339123"/>
                    </a:ext>
                  </a:extLst>
                </a:gridCol>
                <a:gridCol w="1704969">
                  <a:extLst>
                    <a:ext uri="{9D8B030D-6E8A-4147-A177-3AD203B41FA5}">
                      <a16:colId xmlns:a16="http://schemas.microsoft.com/office/drawing/2014/main" val="2333181616"/>
                    </a:ext>
                  </a:extLst>
                </a:gridCol>
                <a:gridCol w="1287591">
                  <a:extLst>
                    <a:ext uri="{9D8B030D-6E8A-4147-A177-3AD203B41FA5}">
                      <a16:colId xmlns:a16="http://schemas.microsoft.com/office/drawing/2014/main" val="4077466410"/>
                    </a:ext>
                  </a:extLst>
                </a:gridCol>
                <a:gridCol w="1133462">
                  <a:extLst>
                    <a:ext uri="{9D8B030D-6E8A-4147-A177-3AD203B41FA5}">
                      <a16:colId xmlns:a16="http://schemas.microsoft.com/office/drawing/2014/main" val="3939654551"/>
                    </a:ext>
                  </a:extLst>
                </a:gridCol>
              </a:tblGrid>
              <a:tr h="0">
                <a:tc>
                  <a:txBody>
                    <a:bodyPr/>
                    <a:lstStyle/>
                    <a:p>
                      <a:pPr algn="just">
                        <a:lnSpc>
                          <a:spcPct val="115000"/>
                        </a:lnSpc>
                        <a:spcAft>
                          <a:spcPts val="0"/>
                        </a:spcAft>
                      </a:pP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1489922"/>
                  </a:ext>
                </a:extLst>
              </a:tr>
              <a:tr h="41275">
                <a:tc>
                  <a:txBody>
                    <a:bodyPr/>
                    <a:lstStyle/>
                    <a:p>
                      <a:pPr algn="just">
                        <a:lnSpc>
                          <a:spcPct val="115000"/>
                        </a:lnSpc>
                        <a:spcAft>
                          <a:spcPts val="0"/>
                        </a:spcAft>
                      </a:pP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Đáp án</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7956735"/>
                  </a:ext>
                </a:extLst>
              </a:tr>
            </a:tbl>
          </a:graphicData>
        </a:graphic>
      </p:graphicFrame>
    </p:spTree>
    <p:extLst>
      <p:ext uri="{BB962C8B-B14F-4D97-AF65-F5344CB8AC3E}">
        <p14:creationId xmlns:p14="http://schemas.microsoft.com/office/powerpoint/2010/main" val="1832373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5693866"/>
          </a:xfrm>
          <a:prstGeom prst="rect">
            <a:avLst/>
          </a:prstGeom>
        </p:spPr>
        <p:txBody>
          <a:bodyPr wrap="square">
            <a:spAutoFit/>
          </a:bodyPr>
          <a:lstStyle/>
          <a:p>
            <a:pPr algn="just" fontAlgn="base"/>
            <a:r>
              <a:rPr lang="vi-VN" sz="2800" b="1" dirty="0">
                <a:latin typeface="Times New Roman" panose="02020603050405020304" pitchFamily="18" charset="0"/>
                <a:cs typeface="Times New Roman" panose="02020603050405020304" pitchFamily="18" charset="0"/>
              </a:rPr>
              <a:t>II. Tự luận: </a:t>
            </a:r>
            <a:r>
              <a:rPr lang="vi-VN" sz="2800" b="1" dirty="0" smtClean="0">
                <a:latin typeface="Times New Roman" panose="02020603050405020304" pitchFamily="18" charset="0"/>
                <a:cs typeface="Times New Roman" panose="02020603050405020304" pitchFamily="18" charset="0"/>
              </a:rPr>
              <a:t>Câu </a:t>
            </a:r>
            <a:r>
              <a:rPr lang="vi-VN" sz="2800" b="1" dirty="0">
                <a:latin typeface="Times New Roman" panose="02020603050405020304" pitchFamily="18" charset="0"/>
                <a:cs typeface="Times New Roman" panose="02020603050405020304" pitchFamily="18" charset="0"/>
              </a:rPr>
              <a:t>6: </a:t>
            </a:r>
            <a:r>
              <a:rPr lang="en-US" sz="2800" i="1" dirty="0">
                <a:latin typeface="Times New Roman" panose="02020603050405020304" pitchFamily="18" charset="0"/>
                <a:cs typeface="Times New Roman" panose="02020603050405020304" pitchFamily="18" charset="0"/>
              </a:rPr>
              <a:t>Qua </a:t>
            </a:r>
            <a:r>
              <a:rPr lang="en-US" sz="2800" i="1" dirty="0" err="1">
                <a:latin typeface="Times New Roman" panose="02020603050405020304" pitchFamily="18" charset="0"/>
                <a:cs typeface="Times New Roman" panose="02020603050405020304" pitchFamily="18" charset="0"/>
              </a:rPr>
              <a:t>đoạn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chư</a:t>
            </a:r>
            <a:r>
              <a:rPr lang="en-US" sz="2800" i="1" dirty="0">
                <a:latin typeface="Times New Roman" panose="02020603050405020304" pitchFamily="18" charset="0"/>
                <a:cs typeface="Times New Roman" panose="02020603050405020304" pitchFamily="18" charset="0"/>
              </a:rPr>
              <a:t>̃ in </a:t>
            </a:r>
            <a:r>
              <a:rPr lang="en-US" sz="2800" i="1" dirty="0" err="1">
                <a:latin typeface="Times New Roman" panose="02020603050405020304" pitchFamily="18" charset="0"/>
                <a:cs typeface="Times New Roman" panose="02020603050405020304" pitchFamily="18" charset="0"/>
              </a:rPr>
              <a:t>nho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phía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bản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vê</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cảnh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Dậu</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Dậu</a:t>
            </a:r>
            <a:r>
              <a:rPr lang="en-US" sz="2800" dirty="0">
                <a:latin typeface="Times New Roman" panose="02020603050405020304" pitchFamily="18" charset="0"/>
                <a:cs typeface="Times New Roman" panose="02020603050405020304" pitchFamily="18" charset="0"/>
              </a:rPr>
              <a:t>:</a:t>
            </a:r>
          </a:p>
          <a:p>
            <a:pPr algn="just" fontAlgn="base"/>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dù quanh năm “đầu tắt mặt tối”</a:t>
            </a:r>
            <a:r>
              <a:rPr lang="en-US" sz="2800" dirty="0">
                <a:latin typeface="Times New Roman" panose="02020603050405020304" pitchFamily="18" charset="0"/>
                <a:cs typeface="Times New Roman" panose="02020603050405020304" pitchFamily="18" charset="0"/>
              </a:rPr>
              <a:t>-&gt; </a:t>
            </a:r>
            <a:r>
              <a:rPr lang="en-US" sz="2800" dirty="0" err="1">
                <a:latin typeface="Times New Roman" panose="02020603050405020304" pitchFamily="18" charset="0"/>
                <a:cs typeface="Times New Roman" panose="02020603050405020304" pitchFamily="18" charset="0"/>
              </a:rPr>
              <a:t>rất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endParaRPr lang="en-US" sz="2800" dirty="0">
              <a:latin typeface="Times New Roman" panose="02020603050405020304" pitchFamily="18" charset="0"/>
              <a:cs typeface="Times New Roman" panose="02020603050405020304" pitchFamily="18" charset="0"/>
            </a:endParaRPr>
          </a:p>
          <a:p>
            <a:pPr algn="just" fontAlgn="base"/>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Dậu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ốm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kéo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gái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ổ </a:t>
            </a:r>
            <a:r>
              <a:rPr lang="en-US" sz="2800" dirty="0" err="1">
                <a:latin typeface="Times New Roman" panose="02020603050405020304" pitchFamily="18" charset="0"/>
                <a:cs typeface="Times New Roman" panose="02020603050405020304" pitchFamily="18" charset="0"/>
              </a:rPr>
              <a:t>chó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chồng</a:t>
            </a:r>
            <a:r>
              <a:rPr lang="en-US" sz="2800" dirty="0">
                <a:latin typeface="Times New Roman" panose="02020603050405020304" pitchFamily="18" charset="0"/>
                <a:cs typeface="Times New Roman" panose="02020603050405020304" pitchFamily="18" charset="0"/>
              </a:rPr>
              <a:t>.</a:t>
            </a:r>
          </a:p>
          <a:p>
            <a:pPr algn="just" fontAlgn="base"/>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nặng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Dậu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mất</a:t>
            </a:r>
            <a:r>
              <a:rPr lang="en-US" sz="2800" dirty="0">
                <a:latin typeface="Times New Roman" panose="02020603050405020304" pitchFamily="18" charset="0"/>
                <a:cs typeface="Times New Roman" panose="02020603050405020304" pitchFamily="18" charset="0"/>
              </a:rPr>
              <a:t>.</a:t>
            </a:r>
          </a:p>
          <a:p>
            <a:pPr algn="just" fontAlgn="base"/>
            <a:r>
              <a:rPr lang="en-US" sz="2800" b="1" dirty="0">
                <a:solidFill>
                  <a:srgbClr val="FF0000"/>
                </a:solidFill>
                <a:latin typeface="Times New Roman" panose="02020603050405020304" pitchFamily="18" charset="0"/>
                <a:cs typeface="Times New Roman" panose="02020603050405020304" pitchFamily="18" charset="0"/>
              </a:rPr>
              <a:t>=&gt; </a:t>
            </a:r>
            <a:r>
              <a:rPr lang="en-US" sz="2800" b="1" dirty="0" err="1">
                <a:solidFill>
                  <a:srgbClr val="FF0000"/>
                </a:solidFill>
                <a:latin typeface="Times New Roman" panose="02020603050405020304" pitchFamily="18" charset="0"/>
                <a:cs typeface="Times New Roman" panose="02020603050405020304" pitchFamily="18" charset="0"/>
              </a:rPr>
              <a:t>Hoàn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cảnh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khăn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bần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hàn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đến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tận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cùng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vì</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bị</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giai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cấp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thống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trị</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áp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bức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bóc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lột</a:t>
            </a:r>
            <a:r>
              <a:rPr lang="en-US" sz="2800" b="1"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615991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barn(inVertical)">
                                      <p:cBhvr>
                                        <p:cTn id="4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5047536"/>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lnSpc>
                <a:spcPct val="150000"/>
              </a:lnSpc>
            </a:pPr>
            <a:r>
              <a:rPr lang="vi-VN" sz="2800" b="1" dirty="0" smtClean="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7</a:t>
            </a:r>
            <a:r>
              <a:rPr lang="vi-VN" sz="2800" b="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nhận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xét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gì</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tính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cách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cai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lệ</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hạng</a:t>
            </a:r>
            <a:r>
              <a:rPr lang="vi-VN" sz="2800" dirty="0">
                <a:latin typeface="Times New Roman" panose="02020603050405020304" pitchFamily="18" charset="0"/>
                <a:cs typeface="Times New Roman" panose="02020603050405020304" pitchFamily="18" charset="0"/>
              </a:rPr>
              <a:t>, tiêu biểu cho hạng tay sai, công cụ đắc lực cho cái trật tự xã hội thực dân phong kiến vừa tàn bạo, độc ác, vừa hống hách, hung hãn, không nhân tính, cậy quyền để ức hiếp những người dân lành yếu đuối.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7240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4955203"/>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r>
              <a:rPr lang="en-US" sz="2400" b="1" dirty="0" err="1">
                <a:latin typeface="Times New Roman" panose="02020603050405020304" pitchFamily="18" charset="0"/>
                <a:cs typeface="Times New Roman" panose="02020603050405020304" pitchFamily="18" charset="0"/>
              </a:rPr>
              <a:t>Câu</a:t>
            </a:r>
            <a:r>
              <a:rPr lang="en-US" sz="2400" b="1" dirty="0">
                <a:latin typeface="Times New Roman" panose="02020603050405020304" pitchFamily="18" charset="0"/>
                <a:cs typeface="Times New Roman" panose="02020603050405020304" pitchFamily="18" charset="0"/>
              </a:rPr>
              <a:t> 8</a:t>
            </a:r>
            <a:r>
              <a:rPr lang="vi-VN"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Theo </a:t>
            </a:r>
            <a:r>
              <a:rPr lang="en-US" sz="2400" i="1" dirty="0" err="1">
                <a:latin typeface="Times New Roman" panose="02020603050405020304" pitchFamily="18" charset="0"/>
                <a:cs typeface="Times New Roman" panose="02020603050405020304" pitchFamily="18" charset="0"/>
              </a:rPr>
              <a:t>em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huống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nào</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khiến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chị</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vùng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chống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quyết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liệt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với</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bọn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tay</a:t>
            </a:r>
            <a:r>
              <a:rPr lang="en-US" sz="2400" i="1" dirty="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sai</a:t>
            </a:r>
            <a:r>
              <a:rPr lang="en-US" sz="2400" i="1" dirty="0" smtClean="0">
                <a:latin typeface="Times New Roman" panose="02020603050405020304" pitchFamily="18" charset="0"/>
                <a:cs typeface="Times New Roman" panose="02020603050405020304" pitchFamily="18" charset="0"/>
              </a:rPr>
              <a:t>? </a:t>
            </a:r>
          </a:p>
          <a:p>
            <a:pPr algn="just"/>
            <a:r>
              <a:rPr lang="vi-VN" sz="2400" b="1" dirty="0" smtClean="0">
                <a:latin typeface="Times New Roman" panose="02020603050405020304" pitchFamily="18" charset="0"/>
                <a:cs typeface="Times New Roman" panose="02020603050405020304" pitchFamily="18" charset="0"/>
              </a:rPr>
              <a:t>Trả </a:t>
            </a:r>
            <a:r>
              <a:rPr lang="en-US" sz="2400" b="1" dirty="0" err="1">
                <a:latin typeface="Times New Roman" panose="02020603050405020304" pitchFamily="18" charset="0"/>
                <a:cs typeface="Times New Roman" panose="02020603050405020304" pitchFamily="18" charset="0"/>
              </a:rPr>
              <a:t>lời</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Chị Dậu đã hạ mình nhẫn nhục để bảo vệ tính mạng của chồng. Những cai lệ và người nhà lí trưởng đã bỏ ngoài tai tất cả những lời van xin, khẩn cầu của chị. Tên cai lệ hung hăng xông tới, giật phắt cái dây thừng, đùng đùng sầm sập tiến đến chỗ anh Dậu. </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Trước sự ức hiếp tàn bạo của chúng, chị Dậu không còn nhẫn nhục được nữa, nên chị đã chủ động đấu tranh, chống chả quyết liệt với bọn tay sai.</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Sự vùng dậy của chị thể hiện sức mạnh phản kháng to lớn, chống lại bọn quan lại thối nát và không có nhân tính trong xã hội thực dân nửa phong kiến bấy giờ.</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5214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3670203" y="1110733"/>
            <a:ext cx="4281365" cy="1446550"/>
          </a:xfrm>
          <a:prstGeom prst="rect">
            <a:avLst/>
          </a:prstGeom>
        </p:spPr>
        <p:txBody>
          <a:bodyPr wrap="none">
            <a:spAutoFit/>
          </a:bodyPr>
          <a:lstStyle/>
          <a:p>
            <a:pPr algn="ctr"/>
            <a:r>
              <a:rPr lang="en-US" sz="4400" b="1" dirty="0">
                <a:solidFill>
                  <a:srgbClr val="FF0000"/>
                </a:solidFill>
                <a:latin typeface="Times New Roman" panose="02020603050405020304" pitchFamily="18" charset="0"/>
                <a:ea typeface="Times New Roman" panose="02020603050405020304" pitchFamily="18" charset="0"/>
              </a:rPr>
              <a:t>HOẠT ĐỘNG 1</a:t>
            </a:r>
            <a:r>
              <a:rPr lang="en-US" sz="4400" b="1" dirty="0" smtClean="0">
                <a:solidFill>
                  <a:srgbClr val="FF0000"/>
                </a:solidFill>
                <a:latin typeface="Times New Roman" panose="02020603050405020304" pitchFamily="18" charset="0"/>
                <a:ea typeface="Times New Roman" panose="02020603050405020304" pitchFamily="18" charset="0"/>
              </a:rPr>
              <a:t>:</a:t>
            </a:r>
          </a:p>
          <a:p>
            <a:pPr algn="ctr"/>
            <a:r>
              <a:rPr lang="en-US" sz="4400" b="1" dirty="0" smtClean="0">
                <a:solidFill>
                  <a:srgbClr val="FF0000"/>
                </a:solidFill>
                <a:latin typeface="Times New Roman" panose="02020603050405020304" pitchFamily="18" charset="0"/>
                <a:ea typeface="Times New Roman" panose="02020603050405020304" pitchFamily="18" charset="0"/>
              </a:rPr>
              <a:t> </a:t>
            </a:r>
            <a:r>
              <a:rPr lang="en-US" sz="4400" b="1" dirty="0">
                <a:solidFill>
                  <a:srgbClr val="FF0000"/>
                </a:solidFill>
                <a:latin typeface="Times New Roman" panose="02020603050405020304" pitchFamily="18" charset="0"/>
                <a:ea typeface="Times New Roman" panose="02020603050405020304" pitchFamily="18" charset="0"/>
              </a:rPr>
              <a:t>KHỞI ĐỘNG</a:t>
            </a:r>
            <a:endParaRPr lang="en-US" sz="4400" dirty="0"/>
          </a:p>
        </p:txBody>
      </p:sp>
      <p:sp>
        <p:nvSpPr>
          <p:cNvPr id="6" name="Rectangle 5"/>
          <p:cNvSpPr/>
          <p:nvPr/>
        </p:nvSpPr>
        <p:spPr>
          <a:xfrm>
            <a:off x="2595418" y="2745736"/>
            <a:ext cx="6908800" cy="2569934"/>
          </a:xfrm>
          <a:prstGeom prst="rect">
            <a:avLst/>
          </a:prstGeom>
        </p:spPr>
        <p:txBody>
          <a:bodyPr wrap="square">
            <a:spAutoFit/>
          </a:bodyPr>
          <a:lstStyle/>
          <a:p>
            <a:pPr algn="just">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HS chia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sẻ</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giới</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thiệu</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8,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solidFill>
                <a:srgbClr val="0070C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HS2: Hãy tóm tắt phần trình bày của bạn một cách ngắn gọn nội dung bạn vừa giới thiệu về nhân vật lích sử.</a:t>
            </a:r>
            <a:endParaRPr lang="en-US" sz="2800"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24452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57012" y="946824"/>
            <a:ext cx="9319491" cy="4585871"/>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r>
              <a:rPr lang="en-US" sz="2400" b="1" dirty="0" err="1">
                <a:latin typeface="Times New Roman" panose="02020603050405020304" pitchFamily="18" charset="0"/>
                <a:cs typeface="Times New Roman" panose="02020603050405020304" pitchFamily="18" charset="0"/>
              </a:rPr>
              <a:t>Câu</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9:</a:t>
            </a:r>
            <a:r>
              <a:rPr lang="vi-VN" sz="2400"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Diễn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tâm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lí</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và</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hành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động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bảo</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vệ</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chồng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của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chị</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được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tác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giả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miêu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như</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thế</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nào</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thông</a:t>
            </a:r>
            <a:r>
              <a:rPr lang="en-US" sz="2400" i="1" dirty="0">
                <a:latin typeface="Times New Roman" panose="02020603050405020304" pitchFamily="18" charset="0"/>
                <a:cs typeface="Times New Roman" panose="02020603050405020304" pitchFamily="18" charset="0"/>
              </a:rPr>
              <a:t> qua </a:t>
            </a:r>
            <a:r>
              <a:rPr lang="en-US" sz="2400" i="1" dirty="0" err="1">
                <a:latin typeface="Times New Roman" panose="02020603050405020304" pitchFamily="18" charset="0"/>
                <a:cs typeface="Times New Roman" panose="02020603050405020304" pitchFamily="18" charset="0"/>
              </a:rPr>
              <a:t>các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từ</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xưng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hô</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trong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văn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bản</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en-US" sz="2400" dirty="0" err="1">
                <a:latin typeface="Times New Roman" panose="02020603050405020304" pitchFamily="18" charset="0"/>
                <a:cs typeface="Times New Roman" panose="02020603050405020304" pitchFamily="18" charset="0"/>
              </a:rPr>
              <a:t>Trả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Diễn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Dậu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qua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cháu</a:t>
            </a:r>
            <a:r>
              <a:rPr lang="en-US" sz="2400" i="1" dirty="0">
                <a:latin typeface="Times New Roman" panose="02020603050405020304" pitchFamily="18" charset="0"/>
                <a:cs typeface="Times New Roman" panose="02020603050405020304" pitchFamily="18" charset="0"/>
              </a:rPr>
              <a:t> – </a:t>
            </a:r>
            <a:r>
              <a:rPr lang="en-US" sz="2400" i="1" dirty="0" err="1">
                <a:latin typeface="Times New Roman" panose="02020603050405020304" pitchFamily="18" charset="0"/>
                <a:cs typeface="Times New Roman" panose="02020603050405020304" pitchFamily="18" charset="0"/>
              </a:rPr>
              <a:t>ông</a:t>
            </a:r>
            <a:r>
              <a:rPr lang="vi-VN" sz="2400" i="1"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đến </a:t>
            </a:r>
            <a:r>
              <a:rPr lang="vi-VN" sz="2400" i="1"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tôi</a:t>
            </a:r>
            <a:r>
              <a:rPr lang="en-US" sz="2400" i="1" dirty="0">
                <a:latin typeface="Times New Roman" panose="02020603050405020304" pitchFamily="18" charset="0"/>
                <a:cs typeface="Times New Roman" panose="02020603050405020304" pitchFamily="18" charset="0"/>
              </a:rPr>
              <a:t> – </a:t>
            </a:r>
            <a:r>
              <a:rPr lang="en-US" sz="2400" i="1" dirty="0" err="1">
                <a:latin typeface="Times New Roman" panose="02020603050405020304" pitchFamily="18" charset="0"/>
                <a:cs typeface="Times New Roman" panose="02020603050405020304" pitchFamily="18" charset="0"/>
              </a:rPr>
              <a:t>ông</a:t>
            </a:r>
            <a:r>
              <a:rPr lang="vi-VN" sz="2400" i="1"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và đỉnh điểm là </a:t>
            </a:r>
            <a:r>
              <a:rPr lang="vi-VN" sz="2400" i="1"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bà</a:t>
            </a:r>
            <a:r>
              <a:rPr lang="en-US" sz="2400" i="1" dirty="0">
                <a:latin typeface="Times New Roman" panose="02020603050405020304" pitchFamily="18" charset="0"/>
                <a:cs typeface="Times New Roman" panose="02020603050405020304" pitchFamily="18" charset="0"/>
              </a:rPr>
              <a:t> – </a:t>
            </a:r>
            <a:r>
              <a:rPr lang="en-US" sz="2400" i="1" dirty="0" err="1">
                <a:latin typeface="Times New Roman" panose="02020603050405020304" pitchFamily="18" charset="0"/>
                <a:cs typeface="Times New Roman" panose="02020603050405020304" pitchFamily="18" charset="0"/>
              </a:rPr>
              <a:t>mày</a:t>
            </a:r>
            <a:r>
              <a:rPr lang="vi-V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p>
          <a:p>
            <a:pPr algn="just"/>
            <a:r>
              <a:rPr lang="vi-VN" sz="2400" dirty="0">
                <a:latin typeface="Times New Roman" panose="02020603050405020304" pitchFamily="18" charset="0"/>
                <a:cs typeface="Times New Roman" panose="02020603050405020304" pitchFamily="18" charset="0"/>
              </a:rPr>
              <a:t>- Cách xưng hô này của chị Dậu đã thể hiện từ khiêm tốn, nhường nhịn đi tới bản lĩnh và cương quyết; phù hợp với diễn biến tâm lý và hành động quyết liệt để bảo vệ chồng của chị Dậu.</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-&gt; Qua đó, tác giả cho thấy những chịu đựng và tâm trạng phẫn uất của chị Dậu đã bị dồn nén lên đến đỉnh điểm “tức nước vỡ bờ”.</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4024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57012" y="946824"/>
            <a:ext cx="9319491" cy="5262979"/>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10:</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Hãy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viết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đoạn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khoảng</a:t>
            </a:r>
            <a:r>
              <a:rPr lang="en-US" sz="2800" i="1" dirty="0">
                <a:latin typeface="Times New Roman" panose="02020603050405020304" pitchFamily="18" charset="0"/>
                <a:cs typeface="Times New Roman" panose="02020603050405020304" pitchFamily="18" charset="0"/>
              </a:rPr>
              <a:t> 8 – 10 </a:t>
            </a:r>
            <a:r>
              <a:rPr lang="en-US" sz="2800" i="1" dirty="0" err="1">
                <a:latin typeface="Times New Roman" panose="02020603050405020304" pitchFamily="18" charset="0"/>
                <a:cs typeface="Times New Roman" panose="02020603050405020304" pitchFamily="18" charset="0"/>
              </a:rPr>
              <a:t>dòng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trình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bày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ngắn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gọn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suy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Dậu</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lượng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khoảng</a:t>
            </a:r>
            <a:r>
              <a:rPr lang="en-US" sz="2800" dirty="0">
                <a:latin typeface="Times New Roman" panose="02020603050405020304" pitchFamily="18" charset="0"/>
                <a:cs typeface="Times New Roman" panose="02020603050405020304" pitchFamily="18" charset="0"/>
              </a:rPr>
              <a:t> 8 – 10 </a:t>
            </a:r>
            <a:r>
              <a:rPr lang="en-US" sz="2800" dirty="0" err="1">
                <a:latin typeface="Times New Roman" panose="02020603050405020304" pitchFamily="18" charset="0"/>
                <a:cs typeface="Times New Roman" panose="02020603050405020304" pitchFamily="18" charset="0"/>
              </a:rPr>
              <a:t>dòng</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S</a:t>
            </a:r>
            <a:r>
              <a:rPr lang="en-US" sz="2800" i="1" dirty="0" err="1">
                <a:latin typeface="Times New Roman" panose="02020603050405020304" pitchFamily="18" charset="0"/>
                <a:cs typeface="Times New Roman" panose="02020603050405020304" pitchFamily="18" charset="0"/>
              </a:rPr>
              <a:t>uy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Dậu</a:t>
            </a:r>
            <a:endParaRPr lang="en-US" sz="2800" dirty="0">
              <a:latin typeface="Times New Roman" panose="02020603050405020304" pitchFamily="18" charset="0"/>
              <a:cs typeface="Times New Roman" panose="02020603050405020304" pitchFamily="18" charset="0"/>
            </a:endParaRPr>
          </a:p>
          <a:p>
            <a:pPr marL="285750" indent="-285750" algn="just">
              <a:buFontTx/>
              <a:buChar char="-"/>
            </a:pPr>
            <a:r>
              <a:rPr lang="en-US" sz="2800" dirty="0" err="1" smtClean="0">
                <a:latin typeface="Times New Roman" panose="02020603050405020304" pitchFamily="18" charset="0"/>
                <a:cs typeface="Times New Roman" panose="02020603050405020304" pitchFamily="18" charset="0"/>
              </a:rPr>
              <a:t>Triển</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Dưới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khai</a:t>
            </a:r>
            <a:r>
              <a:rPr lang="en-US" sz="2800" dirty="0">
                <a:latin typeface="Times New Roman" panose="02020603050405020304" pitchFamily="18" charset="0"/>
                <a:cs typeface="Times New Roman" panose="02020603050405020304" pitchFamily="18" charset="0"/>
              </a:rPr>
              <a:t>:</a:t>
            </a:r>
          </a:p>
          <a:p>
            <a:pPr marL="285750" indent="-285750" algn="just">
              <a:buFontTx/>
              <a:buChar char="-"/>
            </a:pPr>
            <a:endParaRPr lang="vi-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700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314162" y="794424"/>
            <a:ext cx="9319491" cy="4524315"/>
          </a:xfrm>
          <a:prstGeom prst="rect">
            <a:avLst/>
          </a:prstGeom>
        </p:spPr>
        <p:txBody>
          <a:bodyPr wrap="square">
            <a:spAutoFit/>
          </a:bodyPr>
          <a:lstStyle/>
          <a:p>
            <a:pPr algn="just"/>
            <a:r>
              <a:rPr lang="vi-VN" sz="2400" b="1" dirty="0">
                <a:solidFill>
                  <a:srgbClr val="FF0000"/>
                </a:solidFill>
                <a:latin typeface="Times New Roman" panose="02020603050405020304" pitchFamily="18" charset="0"/>
                <a:cs typeface="Times New Roman" panose="02020603050405020304" pitchFamily="18" charset="0"/>
              </a:rPr>
              <a:t>II. Tự luận</a:t>
            </a:r>
            <a:r>
              <a:rPr lang="vi-VN" sz="2400" b="1" dirty="0" smtClean="0">
                <a:solidFill>
                  <a:srgbClr val="FF0000"/>
                </a:solidFill>
                <a:latin typeface="Times New Roman" panose="02020603050405020304" pitchFamily="18" charset="0"/>
                <a:cs typeface="Times New Roman" panose="02020603050405020304" pitchFamily="18" charset="0"/>
              </a:rPr>
              <a:t>:</a:t>
            </a:r>
            <a:endParaRPr lang="en-US" sz="2400" b="1" dirty="0" smtClean="0">
              <a:solidFill>
                <a:srgbClr val="FF0000"/>
              </a:solidFill>
              <a:latin typeface="Times New Roman" panose="02020603050405020304" pitchFamily="18" charset="0"/>
              <a:cs typeface="Times New Roman" panose="02020603050405020304" pitchFamily="18" charset="0"/>
            </a:endParaRPr>
          </a:p>
          <a:p>
            <a:pPr algn="just"/>
            <a:r>
              <a:rPr lang="en-US" sz="2400" b="1" dirty="0" err="1">
                <a:latin typeface="Times New Roman" panose="02020603050405020304" pitchFamily="18" charset="0"/>
                <a:cs typeface="Times New Roman" panose="02020603050405020304" pitchFamily="18" charset="0"/>
              </a:rPr>
              <a:t>Câu</a:t>
            </a:r>
            <a:r>
              <a:rPr lang="en-US" sz="2400" b="1" dirty="0">
                <a:latin typeface="Times New Roman" panose="02020603050405020304" pitchFamily="18" charset="0"/>
                <a:cs typeface="Times New Roman" panose="02020603050405020304" pitchFamily="18" charset="0"/>
              </a:rPr>
              <a:t> 10:</a:t>
            </a:r>
            <a:r>
              <a:rPr lang="en-US" sz="2400"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Hãy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viết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một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đoạn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văn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khoảng</a:t>
            </a:r>
            <a:r>
              <a:rPr lang="en-US" sz="2400" i="1" dirty="0">
                <a:latin typeface="Times New Roman" panose="02020603050405020304" pitchFamily="18" charset="0"/>
                <a:cs typeface="Times New Roman" panose="02020603050405020304" pitchFamily="18" charset="0"/>
              </a:rPr>
              <a:t> 8 – 10 </a:t>
            </a:r>
            <a:r>
              <a:rPr lang="en-US" sz="2400" i="1" dirty="0" err="1">
                <a:latin typeface="Times New Roman" panose="02020603050405020304" pitchFamily="18" charset="0"/>
                <a:cs typeface="Times New Roman" panose="02020603050405020304" pitchFamily="18" charset="0"/>
              </a:rPr>
              <a:t>dòng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bày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ngắn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gọn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suy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nghĩ</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của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em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về</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nhân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vật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chị</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Dậu</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vi-VN" sz="2400" dirty="0" smtClean="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Phản ánh số phận của</a:t>
            </a:r>
            <a:r>
              <a:rPr lang="vi-VN"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người nông dân</a:t>
            </a:r>
            <a:r>
              <a:rPr lang="vi-VN" sz="2400" dirty="0">
                <a:latin typeface="Times New Roman" panose="02020603050405020304" pitchFamily="18" charset="0"/>
                <a:cs typeface="Times New Roman" panose="02020603050405020304" pitchFamily="18" charset="0"/>
              </a:rPr>
              <a:t> qua nhân vật chị Dậu: số phận đau thương, bị trà đạp, bị bóc lột đến tận xương tủy. Điển hình nhất là chính sách sưu thuế nặng nề, chính sưu thuế đã đẩy gia đình chị Dậu vào tình cảnh cùng đường. Xây dựng thành công nhân vật chị Dậu, Ngô Tất Tố đã tố cáo xã hội phong kiến nửa thực dân tàn bạo, bất công.</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Ca ngợi phẩm chất tốt đẹp của người nông dân</a:t>
            </a:r>
            <a:r>
              <a:rPr lang="vi-VN" sz="2400" dirty="0">
                <a:latin typeface="Times New Roman" panose="02020603050405020304" pitchFamily="18" charset="0"/>
                <a:cs typeface="Times New Roman" panose="02020603050405020304" pitchFamily="18" charset="0"/>
              </a:rPr>
              <a:t> qua nhân vật chị Dậu. Từ người phụ nữ hiền lành, nhân hậu, đảm đang, chị Dậu trong đoạn trích “Tức ước vỡ bờ” còn là người phụ nữa mạnh mẽ, tiềm tàng tinh thần phản kháng. Chị đã dũng cảm đương đầu với bọn tay sai để bảo vệ chồng...</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7169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020550" cy="7429501"/>
          </a:xfrm>
          <a:prstGeom prst="rect">
            <a:avLst/>
          </a:prstGeom>
        </p:spPr>
      </p:pic>
      <p:sp>
        <p:nvSpPr>
          <p:cNvPr id="3" name="Rectangle 2"/>
          <p:cNvSpPr/>
          <p:nvPr/>
        </p:nvSpPr>
        <p:spPr>
          <a:xfrm>
            <a:off x="561975" y="140692"/>
            <a:ext cx="11458575" cy="5047536"/>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TỰ HỌC BÀI 8</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Sưu tầm một số thông tin, bài viết, hình ảnh về các tác giả Ngô gia văn phái, Hà Ân, </a:t>
            </a:r>
            <a:r>
              <a:rPr lang="vi-VN"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Xéc-van-tét</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Ngô Tất Tố và tác phẩm đã đọc trong bài 8</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Đọc một số hồi/ chương của tác phẩm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Hoàng Lê nhất thống chí”, “|Đôn-ki-hô-tê”, “Bên bờ Thiên Mạc”, “Tắt đèn”</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Sưu tầm một số bài văn nghị luận về một vấn đề tư tưởng, đạo lí và giới thiệu về các nhân vật lịch sử và tóm tắt một số tác phẩm văn học.</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bài học mới: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 hiểu tri thức ngữ văn cho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 </a:t>
            </a:r>
            <a:r>
              <a:rPr lang="vi-VN"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 luận văn học</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câu hỏi đọc hiểu văn bản </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Vẻ đẹp của bài thơ cảnh khuya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 Trí Viễn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08879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77066"/>
            <a:ext cx="12192000" cy="6935066"/>
          </a:xfrm>
        </p:spPr>
      </p:pic>
    </p:spTree>
    <p:extLst>
      <p:ext uri="{BB962C8B-B14F-4D97-AF65-F5344CB8AC3E}">
        <p14:creationId xmlns:p14="http://schemas.microsoft.com/office/powerpoint/2010/main" val="3539731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5746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592822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3428374" y="2055813"/>
            <a:ext cx="5335252" cy="2123658"/>
          </a:xfrm>
          <a:prstGeom prst="rect">
            <a:avLst/>
          </a:prstGeom>
        </p:spPr>
        <p:txBody>
          <a:bodyPr wrap="square">
            <a:spAutoFit/>
          </a:bodyPr>
          <a:lstStyle/>
          <a:p>
            <a:pPr algn="ctr"/>
            <a:r>
              <a:rPr lang="en-US" sz="4400" b="1" dirty="0">
                <a:solidFill>
                  <a:srgbClr val="FF0000"/>
                </a:solidFill>
                <a:latin typeface="Times New Roman" panose="02020603050405020304" pitchFamily="18" charset="0"/>
                <a:ea typeface="Times New Roman" panose="02020603050405020304" pitchFamily="18" charset="0"/>
              </a:rPr>
              <a:t>HOẠT ĐỘNG </a:t>
            </a:r>
            <a:r>
              <a:rPr lang="en-US" sz="4400" b="1" dirty="0" smtClean="0">
                <a:solidFill>
                  <a:srgbClr val="FF0000"/>
                </a:solidFill>
                <a:latin typeface="Times New Roman" panose="02020603050405020304" pitchFamily="18" charset="0"/>
                <a:ea typeface="Times New Roman" panose="02020603050405020304" pitchFamily="18" charset="0"/>
              </a:rPr>
              <a:t>2:</a:t>
            </a:r>
          </a:p>
          <a:p>
            <a:pPr algn="ctr"/>
            <a:r>
              <a:rPr lang="en-US" sz="4400" b="1" dirty="0" smtClean="0">
                <a:solidFill>
                  <a:srgbClr val="FF0000"/>
                </a:solidFill>
                <a:latin typeface="Times New Roman" panose="02020603050405020304" pitchFamily="18" charset="0"/>
                <a:ea typeface="Times New Roman" panose="02020603050405020304" pitchFamily="18" charset="0"/>
              </a:rPr>
              <a:t> HÌNH THÀNH</a:t>
            </a:r>
          </a:p>
          <a:p>
            <a:pPr algn="ctr"/>
            <a:r>
              <a:rPr lang="en-US" sz="4400" b="1" dirty="0" smtClean="0">
                <a:solidFill>
                  <a:srgbClr val="FF0000"/>
                </a:solidFill>
                <a:latin typeface="Times New Roman" panose="02020603050405020304" pitchFamily="18" charset="0"/>
              </a:rPr>
              <a:t>KIẾN THỨC</a:t>
            </a:r>
            <a:endParaRPr lang="en-US" sz="4400" dirty="0"/>
          </a:p>
        </p:txBody>
      </p:sp>
    </p:spTree>
    <p:extLst>
      <p:ext uri="{BB962C8B-B14F-4D97-AF65-F5344CB8AC3E}">
        <p14:creationId xmlns:p14="http://schemas.microsoft.com/office/powerpoint/2010/main" val="4204039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18109" cy="6858000"/>
          </a:xfrm>
        </p:spPr>
      </p:pic>
      <p:sp>
        <p:nvSpPr>
          <p:cNvPr id="5" name="Rounded Rectangle 4"/>
          <p:cNvSpPr/>
          <p:nvPr/>
        </p:nvSpPr>
        <p:spPr>
          <a:xfrm>
            <a:off x="230909" y="157018"/>
            <a:ext cx="11508509" cy="643774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TextBox 5"/>
          <p:cNvSpPr txBox="1"/>
          <p:nvPr/>
        </p:nvSpPr>
        <p:spPr>
          <a:xfrm>
            <a:off x="503382" y="1680074"/>
            <a:ext cx="11111344" cy="5077800"/>
          </a:xfrm>
          <a:prstGeom prst="rect">
            <a:avLst/>
          </a:prstGeom>
          <a:noFill/>
        </p:spPr>
        <p:txBody>
          <a:bodyPr wrap="square" rtlCol="0">
            <a:spAutoFit/>
          </a:bodyPr>
          <a:lstStyle/>
          <a:p>
            <a:pPr algn="just">
              <a:lnSpc>
                <a:spcPct val="130000"/>
              </a:lnSpc>
            </a:pPr>
            <a:r>
              <a:rPr lang="en-US" sz="2800"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Trước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nói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hỏi</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sau</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en-US" sz="2800" dirty="0" err="1">
                <a:latin typeface="Times New Roman" panose="02020603050405020304" pitchFamily="18" charset="0"/>
                <a:cs typeface="Times New Roman" panose="02020603050405020304" pitchFamily="18" charset="0"/>
              </a:rPr>
              <a:t>Dựa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cs typeface="Times New Roman" panose="02020603050405020304" pitchFamily="18" charset="0"/>
              </a:rPr>
              <a:t> SGK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a:t>
            </a:r>
          </a:p>
          <a:p>
            <a:pPr algn="just">
              <a:lnSpc>
                <a:spcPct val="130000"/>
              </a:lnSpc>
            </a:pPr>
            <a:r>
              <a:rPr lang="vi-VN" sz="2800" dirty="0">
                <a:latin typeface="Times New Roman" panose="02020603050405020304" pitchFamily="18" charset="0"/>
                <a:cs typeface="Times New Roman" panose="02020603050405020304" pitchFamily="18" charset="0"/>
              </a:rPr>
              <a:t>- Hãy cho biết em đã được học kĩ năng nghe và tóm tắt nội dung người khác thuyết trình ở bài nào? Đó là những nội dung gì? Nhắc lại các yêu cầu đã nêu ở các bài đã học.</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dirty="0">
                <a:latin typeface="Times New Roman" panose="02020603050405020304" pitchFamily="18" charset="0"/>
                <a:cs typeface="Times New Roman" panose="02020603050405020304" pitchFamily="18" charset="0"/>
              </a:rPr>
              <a:t>- Phạm vi nội dung nói và nghe ở bài 8 có gì mới?</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dirty="0">
                <a:latin typeface="Times New Roman" panose="02020603050405020304" pitchFamily="18" charset="0"/>
                <a:cs typeface="Times New Roman" panose="02020603050405020304" pitchFamily="18" charset="0"/>
              </a:rPr>
              <a:t>- Để t</a:t>
            </a:r>
            <a:r>
              <a:rPr lang="en-US" sz="2800" dirty="0" err="1">
                <a:latin typeface="Times New Roman" panose="02020603050405020304" pitchFamily="18" charset="0"/>
                <a:cs typeface="Times New Roman" panose="02020603050405020304" pitchFamily="18" charset="0"/>
              </a:rPr>
              <a:t>óm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vi-VN" sz="2800" dirty="0">
                <a:latin typeface="Times New Roman" panose="02020603050405020304" pitchFamily="18" charset="0"/>
                <a:cs typeface="Times New Roman" panose="02020603050405020304" pitchFamily="18" charset="0"/>
              </a:rPr>
              <a:t>, ngoài những yêu cầu đã học, em cần chú ý thêm điều gì?</a:t>
            </a:r>
            <a:endParaRPr lang="en-US" sz="2800" dirty="0">
              <a:latin typeface="Times New Roman" panose="02020603050405020304" pitchFamily="18" charset="0"/>
              <a:cs typeface="Times New Roman" panose="02020603050405020304" pitchFamily="18" charset="0"/>
            </a:endParaRPr>
          </a:p>
          <a:p>
            <a:pPr algn="just">
              <a:lnSpc>
                <a:spcPct val="130000"/>
              </a:lnSpc>
            </a:pPr>
            <a:endParaRPr lang="en-US" sz="28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8084" y="263234"/>
            <a:ext cx="6864703" cy="990651"/>
          </a:xfrm>
          <a:prstGeom prst="rect">
            <a:avLst/>
          </a:prstGeom>
        </p:spPr>
      </p:pic>
    </p:spTree>
    <p:extLst>
      <p:ext uri="{BB962C8B-B14F-4D97-AF65-F5344CB8AC3E}">
        <p14:creationId xmlns:p14="http://schemas.microsoft.com/office/powerpoint/2010/main" val="1457178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arn(in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18109" cy="6858000"/>
          </a:xfrm>
        </p:spPr>
      </p:pic>
      <p:sp>
        <p:nvSpPr>
          <p:cNvPr id="5" name="Rounded Rectangle 4"/>
          <p:cNvSpPr/>
          <p:nvPr/>
        </p:nvSpPr>
        <p:spPr>
          <a:xfrm>
            <a:off x="230909" y="157018"/>
            <a:ext cx="11508509" cy="643774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TextBox 5"/>
          <p:cNvSpPr txBox="1"/>
          <p:nvPr/>
        </p:nvSpPr>
        <p:spPr>
          <a:xfrm>
            <a:off x="540328" y="744400"/>
            <a:ext cx="11111344" cy="6210931"/>
          </a:xfrm>
          <a:prstGeom prst="rect">
            <a:avLst/>
          </a:prstGeom>
          <a:noFill/>
        </p:spPr>
        <p:txBody>
          <a:bodyPr wrap="square" rtlCol="0">
            <a:spAutoFit/>
          </a:bodyPr>
          <a:lstStyle/>
          <a:p>
            <a:pPr algn="just">
              <a:lnSpc>
                <a:spcPct val="120000"/>
              </a:lnSpc>
            </a:pPr>
            <a:r>
              <a:rPr lang="vi-VN" sz="2800" b="1" dirty="0">
                <a:solidFill>
                  <a:srgbClr val="0070C0"/>
                </a:solidFill>
                <a:latin typeface="Times New Roman" panose="02020603050405020304" pitchFamily="18" charset="0"/>
                <a:cs typeface="Times New Roman" panose="02020603050405020304" pitchFamily="18" charset="0"/>
              </a:rPr>
              <a:t>1. Định hướng</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20000"/>
              </a:lnSpc>
            </a:pPr>
            <a:r>
              <a:rPr lang="vi-VN" sz="2800" b="1" dirty="0">
                <a:latin typeface="Times New Roman" panose="02020603050405020304" pitchFamily="18" charset="0"/>
                <a:cs typeface="Times New Roman" panose="02020603050405020304" pitchFamily="18" charset="0"/>
              </a:rPr>
              <a:t>1.1. Phạm vi nội dung nói và nghe ở bài 8:</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Tóm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b="1" dirty="0">
                <a:latin typeface="Times New Roman" panose="02020603050405020304" pitchFamily="18" charset="0"/>
                <a:cs typeface="Times New Roman" panose="02020603050405020304" pitchFamily="18" charset="0"/>
              </a:rPr>
              <a:t>1.2. Để t</a:t>
            </a:r>
            <a:r>
              <a:rPr lang="en-US" sz="2800" b="1" dirty="0" err="1">
                <a:latin typeface="Times New Roman" panose="02020603050405020304" pitchFamily="18" charset="0"/>
                <a:cs typeface="Times New Roman" panose="02020603050405020304" pitchFamily="18" charset="0"/>
              </a:rPr>
              <a:t>óm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tắt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nội</a:t>
            </a:r>
            <a:r>
              <a:rPr lang="en-US" sz="2800" b="1" dirty="0">
                <a:latin typeface="Times New Roman" panose="02020603050405020304" pitchFamily="18" charset="0"/>
                <a:cs typeface="Times New Roman" panose="02020603050405020304" pitchFamily="18" charset="0"/>
              </a:rPr>
              <a:t> dung </a:t>
            </a:r>
            <a:r>
              <a:rPr lang="en-US" sz="2800" b="1" dirty="0" err="1">
                <a:latin typeface="Times New Roman" panose="02020603050405020304" pitchFamily="18" charset="0"/>
                <a:cs typeface="Times New Roman" panose="02020603050405020304" pitchFamily="18" charset="0"/>
              </a:rPr>
              <a:t>thuyết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trình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nhân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vật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lịch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sử</a:t>
            </a:r>
            <a:r>
              <a:rPr lang="en-US" sz="2800" b="1" dirty="0">
                <a:latin typeface="Times New Roman" panose="02020603050405020304" pitchFamily="18" charset="0"/>
                <a:cs typeface="Times New Roman" panose="02020603050405020304" pitchFamily="18" charset="0"/>
              </a:rPr>
              <a:t> hay </a:t>
            </a:r>
            <a:r>
              <a:rPr lang="en-US" sz="2800" b="1" dirty="0" err="1">
                <a:latin typeface="Times New Roman" panose="02020603050405020304" pitchFamily="18" charset="0"/>
                <a:cs typeface="Times New Roman" panose="02020603050405020304" pitchFamily="18" charset="0"/>
              </a:rPr>
              <a:t>tác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phẩm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học</a:t>
            </a:r>
            <a:r>
              <a:rPr lang="vi-VN" sz="2800" b="1" dirty="0">
                <a:latin typeface="Times New Roman" panose="02020603050405020304" pitchFamily="18" charset="0"/>
                <a:cs typeface="Times New Roman" panose="02020603050405020304" pitchFamily="18" charset="0"/>
              </a:rPr>
              <a:t>, ngoài những yêu cầu đã học, em cần chú ý thêm</a:t>
            </a:r>
            <a:r>
              <a:rPr lang="vi-VN"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a:t>
            </a:r>
          </a:p>
          <a:p>
            <a:pPr algn="just">
              <a:lnSpc>
                <a:spcPct val="12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nhỏ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minh </a:t>
            </a:r>
            <a:r>
              <a:rPr lang="en-US" sz="2800" dirty="0" err="1">
                <a:latin typeface="Times New Roman" panose="02020603050405020304" pitchFamily="18" charset="0"/>
                <a:cs typeface="Times New Roman" panose="02020603050405020304" pitchFamily="18" charset="0"/>
              </a:rPr>
              <a:t>hoạ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a:t>
            </a:r>
          </a:p>
          <a:p>
            <a:pPr algn="just">
              <a:lnSpc>
                <a:spcPct val="12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tắt</a:t>
            </a:r>
            <a:r>
              <a:rPr lang="en-US" sz="2800" dirty="0">
                <a:latin typeface="Times New Roman" panose="02020603050405020304" pitchFamily="18" charset="0"/>
                <a:cs typeface="Times New Roman" panose="02020603050405020304" pitchFamily="18" charset="0"/>
              </a:rPr>
              <a:t> ý </a:t>
            </a:r>
            <a:r>
              <a:rPr lang="en-US" sz="2800" dirty="0" err="1">
                <a:latin typeface="Times New Roman" panose="02020603050405020304" pitchFamily="18" charset="0"/>
                <a:cs typeface="Times New Roman" panose="02020603050405020304" pitchFamily="18" charset="0"/>
              </a:rPr>
              <a:t>chính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mức</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a:t>
            </a:r>
            <a:endParaRPr lang="en-US" sz="2800" dirty="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1137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barn(inVertical)">
                                      <p:cBhvr>
                                        <p:cTn id="20" dur="500"/>
                                        <p:tgtEl>
                                          <p:spTgt spid="6">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barn(inVertical)">
                                      <p:cBhvr>
                                        <p:cTn id="25" dur="500"/>
                                        <p:tgtEl>
                                          <p:spTgt spid="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Effect transition="in" filter="barn(inVertical)">
                                      <p:cBhvr>
                                        <p:cTn id="30" dur="500"/>
                                        <p:tgtEl>
                                          <p:spTgt spid="6">
                                            <p:txEl>
                                              <p:pRg st="5" end="5"/>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Effect transition="in" filter="barn(inVertical)">
                                      <p:cBhvr>
                                        <p:cTn id="33" dur="500"/>
                                        <p:tgtEl>
                                          <p:spTgt spid="6">
                                            <p:txEl>
                                              <p:pRg st="6" end="6"/>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6">
                                            <p:txEl>
                                              <p:pRg st="7" end="7"/>
                                            </p:txEl>
                                          </p:spTgt>
                                        </p:tgtEl>
                                        <p:attrNameLst>
                                          <p:attrName>style.visibility</p:attrName>
                                        </p:attrNameLst>
                                      </p:cBhvr>
                                      <p:to>
                                        <p:strVal val="visible"/>
                                      </p:to>
                                    </p:set>
                                    <p:animEffect transition="in" filter="barn(inVertical)">
                                      <p:cBhvr>
                                        <p:cTn id="36"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18109" cy="6858000"/>
          </a:xfrm>
        </p:spPr>
      </p:pic>
      <p:sp>
        <p:nvSpPr>
          <p:cNvPr id="5" name="Rounded Rectangle 4"/>
          <p:cNvSpPr/>
          <p:nvPr/>
        </p:nvSpPr>
        <p:spPr>
          <a:xfrm>
            <a:off x="230909" y="157018"/>
            <a:ext cx="11508509" cy="643774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42982822"/>
              </p:ext>
            </p:extLst>
          </p:nvPr>
        </p:nvGraphicFramePr>
        <p:xfrm>
          <a:off x="1016000" y="1491718"/>
          <a:ext cx="9227127" cy="3768344"/>
        </p:xfrm>
        <a:graphic>
          <a:graphicData uri="http://schemas.openxmlformats.org/drawingml/2006/table">
            <a:tbl>
              <a:tblPr firstRow="1" firstCol="1" bandRow="1"/>
              <a:tblGrid>
                <a:gridCol w="2342169">
                  <a:extLst>
                    <a:ext uri="{9D8B030D-6E8A-4147-A177-3AD203B41FA5}">
                      <a16:colId xmlns:a16="http://schemas.microsoft.com/office/drawing/2014/main" val="4203953700"/>
                    </a:ext>
                  </a:extLst>
                </a:gridCol>
                <a:gridCol w="6884958">
                  <a:extLst>
                    <a:ext uri="{9D8B030D-6E8A-4147-A177-3AD203B41FA5}">
                      <a16:colId xmlns:a16="http://schemas.microsoft.com/office/drawing/2014/main" val="2496879571"/>
                    </a:ext>
                  </a:extLst>
                </a:gridCol>
              </a:tblGrid>
              <a:tr h="0">
                <a:tc gridSpan="2">
                  <a:txBody>
                    <a:bodyPr/>
                    <a:lstStyle/>
                    <a:p>
                      <a:pPr algn="just">
                        <a:lnSpc>
                          <a:spcPct val="115000"/>
                        </a:lnSpc>
                        <a:spcAft>
                          <a:spcPts val="0"/>
                        </a:spcAft>
                      </a:pPr>
                      <a:r>
                        <a:rPr lang="vi-VN" sz="2800" b="1">
                          <a:solidFill>
                            <a:srgbClr val="0D0D0D"/>
                          </a:solidFill>
                          <a:effectLst/>
                          <a:latin typeface="Times New Roman" panose="02020603050405020304" pitchFamily="18" charset="0"/>
                          <a:ea typeface="MS Mincho"/>
                          <a:cs typeface="Times New Roman" panose="02020603050405020304" pitchFamily="18" charset="0"/>
                        </a:rPr>
                        <a:t>Các nội dung rèn kĩ năng nghe và tóm tắt nội dung thuyết trình của người khác đã học là</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133229885"/>
                  </a:ext>
                </a:extLst>
              </a:tr>
              <a:tr h="0">
                <a:tc>
                  <a:txBody>
                    <a:bodyPr/>
                    <a:lstStyle/>
                    <a:p>
                      <a:pPr algn="just">
                        <a:lnSpc>
                          <a:spcPct val="115000"/>
                        </a:lnSpc>
                        <a:spcAft>
                          <a:spcPts val="0"/>
                        </a:spcAft>
                      </a:pPr>
                      <a:r>
                        <a:rPr lang="vi-VN" sz="2800" b="1">
                          <a:solidFill>
                            <a:srgbClr val="0D0D0D"/>
                          </a:solidFill>
                          <a:effectLst/>
                          <a:latin typeface="Times New Roman" panose="02020603050405020304" pitchFamily="18" charset="0"/>
                          <a:ea typeface="MS Mincho"/>
                          <a:cs typeface="Times New Roman" panose="02020603050405020304" pitchFamily="18" charset="0"/>
                        </a:rPr>
                        <a:t>Bài 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Tóm tắt nội dung thuyết minh giải thích một hiện tượng tự nhiên.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9481578"/>
                  </a:ext>
                </a:extLst>
              </a:tr>
              <a:tr h="0">
                <a:tc>
                  <a:txBody>
                    <a:bodyPr/>
                    <a:lstStyle/>
                    <a:p>
                      <a:pPr algn="just">
                        <a:lnSpc>
                          <a:spcPct val="115000"/>
                        </a:lnSpc>
                        <a:spcAft>
                          <a:spcPts val="0"/>
                        </a:spcAft>
                      </a:pPr>
                      <a:r>
                        <a:rPr lang="vi-VN" sz="2800" b="1">
                          <a:solidFill>
                            <a:srgbClr val="0D0D0D"/>
                          </a:solidFill>
                          <a:effectLst/>
                          <a:latin typeface="Times New Roman" panose="02020603050405020304" pitchFamily="18" charset="0"/>
                          <a:ea typeface="MS Mincho"/>
                          <a:cs typeface="Times New Roman" panose="02020603050405020304" pitchFamily="18" charset="0"/>
                        </a:rPr>
                        <a:t>Bài 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Nghe và tóm tắt nội dung thuyết trình về một vấn đề xã hội đặt ra trong tác phẩm văn học.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8761669"/>
                  </a:ext>
                </a:extLst>
              </a:tr>
              <a:tr h="0">
                <a:tc>
                  <a:txBody>
                    <a:bodyPr/>
                    <a:lstStyle/>
                    <a:p>
                      <a:pPr algn="just">
                        <a:lnSpc>
                          <a:spcPct val="115000"/>
                        </a:lnSpc>
                        <a:spcAft>
                          <a:spcPts val="0"/>
                        </a:spcAft>
                      </a:pPr>
                      <a:r>
                        <a:rPr lang="vi-VN" sz="2800" b="1" dirty="0">
                          <a:solidFill>
                            <a:srgbClr val="0D0D0D"/>
                          </a:solidFill>
                          <a:effectLst/>
                          <a:latin typeface="Times New Roman" panose="02020603050405020304" pitchFamily="18" charset="0"/>
                          <a:ea typeface="MS Mincho"/>
                          <a:cs typeface="Times New Roman" panose="02020603050405020304" pitchFamily="18" charset="0"/>
                        </a:rPr>
                        <a:t>Bài 7</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Tóm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tắt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nội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dung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thuyết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phẩm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thơ</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8815530"/>
                  </a:ext>
                </a:extLst>
              </a:tr>
            </a:tbl>
          </a:graphicData>
        </a:graphic>
      </p:graphicFrame>
      <p:sp>
        <p:nvSpPr>
          <p:cNvPr id="7" name="TextBox 6"/>
          <p:cNvSpPr txBox="1"/>
          <p:nvPr/>
        </p:nvSpPr>
        <p:spPr>
          <a:xfrm>
            <a:off x="3796145" y="550852"/>
            <a:ext cx="4599709" cy="954107"/>
          </a:xfrm>
          <a:prstGeom prst="rect">
            <a:avLst/>
          </a:prstGeom>
          <a:noFill/>
        </p:spPr>
        <p:txBody>
          <a:bodyPr wrap="square" rtlCol="0">
            <a:spAutoFit/>
          </a:bodyPr>
          <a:lstStyle/>
          <a:p>
            <a:r>
              <a:rPr lang="vi-VN" sz="2800" b="1" dirty="0">
                <a:solidFill>
                  <a:srgbClr val="0070C0"/>
                </a:solidFill>
                <a:latin typeface="Times New Roman" panose="02020603050405020304" pitchFamily="18" charset="0"/>
                <a:cs typeface="Times New Roman" panose="02020603050405020304" pitchFamily="18" charset="0"/>
              </a:rPr>
              <a:t>1. Định hướng</a:t>
            </a:r>
            <a:endParaRPr lang="en-US" sz="2800" dirty="0">
              <a:solidFill>
                <a:srgbClr val="0070C0"/>
              </a:solidFill>
              <a:latin typeface="Times New Roman" panose="02020603050405020304" pitchFamily="18" charset="0"/>
              <a:cs typeface="Times New Roman" panose="02020603050405020304" pitchFamily="18" charset="0"/>
            </a:endParaRPr>
          </a:p>
          <a:p>
            <a:endParaRPr lang="en-US" sz="2800" dirty="0"/>
          </a:p>
        </p:txBody>
      </p:sp>
    </p:spTree>
    <p:extLst>
      <p:ext uri="{BB962C8B-B14F-4D97-AF65-F5344CB8AC3E}">
        <p14:creationId xmlns:p14="http://schemas.microsoft.com/office/powerpoint/2010/main" val="732028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ounded Rectangle 4"/>
          <p:cNvSpPr/>
          <p:nvPr/>
        </p:nvSpPr>
        <p:spPr>
          <a:xfrm>
            <a:off x="295565" y="277091"/>
            <a:ext cx="11480800" cy="638232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TextBox 5"/>
          <p:cNvSpPr txBox="1"/>
          <p:nvPr/>
        </p:nvSpPr>
        <p:spPr>
          <a:xfrm>
            <a:off x="529934" y="461819"/>
            <a:ext cx="11132129" cy="1815882"/>
          </a:xfrm>
          <a:prstGeom prst="rect">
            <a:avLst/>
          </a:prstGeom>
          <a:noFill/>
        </p:spPr>
        <p:txBody>
          <a:bodyPr wrap="square" rtlCol="0">
            <a:spAutoFit/>
          </a:bodyPr>
          <a:lstStyle/>
          <a:p>
            <a:r>
              <a:rPr lang="en-US" sz="2800" b="1" dirty="0">
                <a:solidFill>
                  <a:srgbClr val="0070C0"/>
                </a:solidFill>
                <a:latin typeface="Times New Roman" panose="02020603050405020304" pitchFamily="18" charset="0"/>
                <a:cs typeface="Times New Roman" panose="02020603050405020304" pitchFamily="18" charset="0"/>
              </a:rPr>
              <a:t>2. </a:t>
            </a:r>
            <a:r>
              <a:rPr lang="en-US" sz="2800" b="1" dirty="0" err="1">
                <a:solidFill>
                  <a:srgbClr val="0070C0"/>
                </a:solidFill>
                <a:latin typeface="Times New Roman" panose="02020603050405020304" pitchFamily="18" charset="0"/>
                <a:cs typeface="Times New Roman" panose="02020603050405020304" pitchFamily="18" charset="0"/>
              </a:rPr>
              <a:t>Thực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hành</a:t>
            </a:r>
            <a:r>
              <a:rPr lang="en-US" sz="2800" b="1" dirty="0">
                <a:solidFill>
                  <a:srgbClr val="0070C0"/>
                </a:solidFill>
                <a:latin typeface="Times New Roman" panose="02020603050405020304" pitchFamily="18" charset="0"/>
                <a:cs typeface="Times New Roman" panose="02020603050405020304" pitchFamily="18" charset="0"/>
              </a:rPr>
              <a:t> </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rgbClr val="0070C0"/>
                </a:solidFill>
                <a:latin typeface="Times New Roman" panose="02020603050405020304" pitchFamily="18" charset="0"/>
                <a:cs typeface="Times New Roman" panose="02020603050405020304" pitchFamily="18" charset="0"/>
              </a:rPr>
              <a:t>Bài</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tập</a:t>
            </a:r>
            <a:r>
              <a:rPr lang="en-US" sz="2800" b="1" dirty="0">
                <a:solidFill>
                  <a:srgbClr val="0070C0"/>
                </a:solidFill>
                <a:latin typeface="Times New Roman" panose="02020603050405020304" pitchFamily="18" charset="0"/>
                <a:cs typeface="Times New Roman" panose="02020603050405020304" pitchFamily="18" charset="0"/>
              </a:rPr>
              <a:t>:</a:t>
            </a:r>
            <a:r>
              <a:rPr lang="en-US" sz="2800" dirty="0">
                <a:solidFill>
                  <a:srgbClr val="0070C0"/>
                </a:solidFill>
                <a:latin typeface="Times New Roman" panose="02020603050405020304" pitchFamily="18" charset="0"/>
                <a:cs typeface="Times New Roman" panose="02020603050405020304" pitchFamily="18" charset="0"/>
              </a:rPr>
              <a:t> </a:t>
            </a:r>
          </a:p>
          <a:p>
            <a:r>
              <a:rPr lang="en-US" sz="2800" dirty="0" err="1">
                <a:solidFill>
                  <a:srgbClr val="0070C0"/>
                </a:solidFill>
                <a:latin typeface="Times New Roman" panose="02020603050405020304" pitchFamily="18" charset="0"/>
                <a:cs typeface="Times New Roman" panose="02020603050405020304" pitchFamily="18" charset="0"/>
              </a:rPr>
              <a:t>Nghe</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tóm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tắt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nội</a:t>
            </a:r>
            <a:r>
              <a:rPr lang="en-US" sz="2800" dirty="0">
                <a:solidFill>
                  <a:srgbClr val="0070C0"/>
                </a:solidFill>
                <a:latin typeface="Times New Roman" panose="02020603050405020304" pitchFamily="18" charset="0"/>
                <a:cs typeface="Times New Roman" panose="02020603050405020304" pitchFamily="18" charset="0"/>
              </a:rPr>
              <a:t> dung </a:t>
            </a:r>
            <a:r>
              <a:rPr lang="en-US" sz="2800" dirty="0" err="1">
                <a:solidFill>
                  <a:srgbClr val="0070C0"/>
                </a:solidFill>
                <a:latin typeface="Times New Roman" panose="02020603050405020304" pitchFamily="18" charset="0"/>
                <a:cs typeface="Times New Roman" panose="02020603050405020304" pitchFamily="18" charset="0"/>
              </a:rPr>
              <a:t>giới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thiệu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vê</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nhân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Bình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câu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nói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hu</a:t>
            </a:r>
            <a:r>
              <a:rPr lang="en-US" sz="2800" dirty="0">
                <a:solidFill>
                  <a:srgbClr val="0070C0"/>
                </a:solidFill>
                <a:latin typeface="Times New Roman" panose="02020603050405020304" pitchFamily="18" charset="0"/>
                <a:cs typeface="Times New Roman" panose="02020603050405020304" pitchFamily="18" charset="0"/>
              </a:rPr>
              <a:t>̉: </a:t>
            </a:r>
            <a:r>
              <a:rPr lang="en-US" sz="2800" i="1" dirty="0">
                <a:solidFill>
                  <a:srgbClr val="0070C0"/>
                </a:solidFill>
                <a:latin typeface="Times New Roman" panose="02020603050405020304" pitchFamily="18" charset="0"/>
                <a:cs typeface="Times New Roman" panose="02020603050405020304" pitchFamily="18" charset="0"/>
              </a:rPr>
              <a:t>“Ta </a:t>
            </a:r>
            <a:r>
              <a:rPr lang="en-US" sz="2800" i="1" dirty="0" err="1">
                <a:solidFill>
                  <a:srgbClr val="0070C0"/>
                </a:solidFill>
                <a:latin typeface="Times New Roman" panose="02020603050405020304" pitchFamily="18" charset="0"/>
                <a:cs typeface="Times New Roman" panose="02020603050405020304" pitchFamily="18" charset="0"/>
              </a:rPr>
              <a:t>tha</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ma </a:t>
            </a:r>
            <a:r>
              <a:rPr lang="en-US" sz="2800" i="1" dirty="0" err="1">
                <a:solidFill>
                  <a:srgbClr val="0070C0"/>
                </a:solidFill>
                <a:latin typeface="Times New Roman" panose="02020603050405020304" pitchFamily="18" charset="0"/>
                <a:cs typeface="Times New Roman" panose="02020603050405020304" pitchFamily="18" charset="0"/>
              </a:rPr>
              <a:t>nước</a:t>
            </a:r>
            <a:r>
              <a:rPr lang="en-US" sz="2800" i="1" dirty="0">
                <a:solidFill>
                  <a:srgbClr val="0070C0"/>
                </a:solidFill>
                <a:latin typeface="Times New Roman" panose="02020603050405020304" pitchFamily="18" charset="0"/>
                <a:cs typeface="Times New Roman" panose="02020603050405020304" pitchFamily="18" charset="0"/>
              </a:rPr>
              <a:t> Nam </a:t>
            </a:r>
            <a:r>
              <a:rPr lang="en-US" sz="2800" i="1" dirty="0" err="1">
                <a:solidFill>
                  <a:srgbClr val="0070C0"/>
                </a:solidFill>
                <a:latin typeface="Times New Roman" panose="02020603050405020304" pitchFamily="18" charset="0"/>
                <a:cs typeface="Times New Roman" panose="02020603050405020304" pitchFamily="18" charset="0"/>
              </a:rPr>
              <a:t>chư</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không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thèm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vương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đất</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Bắc</a:t>
            </a:r>
            <a:r>
              <a:rPr lang="en-US" sz="2800" i="1"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49561" y="1787382"/>
            <a:ext cx="11092873" cy="5262979"/>
          </a:xfrm>
          <a:prstGeom prst="rect">
            <a:avLst/>
          </a:prstGeom>
          <a:noFill/>
        </p:spPr>
        <p:txBody>
          <a:bodyPr wrap="square" rtlCol="0">
            <a:spAutoFit/>
          </a:bodyPr>
          <a:lstStyle/>
          <a:p>
            <a:r>
              <a:rPr lang="en-US" sz="2800" dirty="0"/>
              <a:t> </a:t>
            </a:r>
            <a:r>
              <a:rPr lang="en-US" sz="2800" b="1" dirty="0" err="1" smtClean="0">
                <a:solidFill>
                  <a:srgbClr val="FF0000"/>
                </a:solidFill>
                <a:latin typeface="Times New Roman" panose="02020603050405020304" pitchFamily="18" charset="0"/>
                <a:cs typeface="Times New Roman" panose="02020603050405020304" pitchFamily="18" charset="0"/>
              </a:rPr>
              <a:t>Bước</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Chuẩn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bị</a:t>
            </a:r>
            <a:r>
              <a:rPr lang="en-US" sz="2800" b="1" dirty="0">
                <a:solidFill>
                  <a:srgbClr val="FF0000"/>
                </a:solidFill>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a:t>
            </a:r>
            <a:r>
              <a:rPr lang="en-US" sz="2800" dirty="0" err="1">
                <a:solidFill>
                  <a:srgbClr val="FF0000"/>
                </a:solidFill>
                <a:latin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thức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Trước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nói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hãy</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trả</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lời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các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hỏi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sau</a:t>
            </a:r>
            <a:r>
              <a:rPr lang="en-US" sz="2800" dirty="0">
                <a:solidFill>
                  <a:srgbClr val="FF0000"/>
                </a:solidFill>
                <a:latin typeface="Times New Roman" panose="02020603050405020304" pitchFamily="18" charset="0"/>
                <a:cs typeface="Times New Roman" panose="02020603050405020304" pitchFamily="18" charset="0"/>
              </a:rPr>
              <a:t>:</a:t>
            </a:r>
          </a:p>
          <a:p>
            <a:r>
              <a:rPr lang="en-US" sz="2800" dirty="0" err="1">
                <a:solidFill>
                  <a:srgbClr val="FF0000"/>
                </a:solidFill>
                <a:latin typeface="Times New Roman" panose="02020603050405020304" pitchFamily="18" charset="0"/>
                <a:cs typeface="Times New Roman" panose="02020603050405020304" pitchFamily="18" charset="0"/>
              </a:rPr>
              <a:t>Với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nội</a:t>
            </a:r>
            <a:r>
              <a:rPr lang="en-US" sz="2800" dirty="0">
                <a:solidFill>
                  <a:srgbClr val="FF0000"/>
                </a:solidFill>
                <a:latin typeface="Times New Roman" panose="02020603050405020304" pitchFamily="18" charset="0"/>
                <a:cs typeface="Times New Roman" panose="02020603050405020304" pitchFamily="18" charset="0"/>
              </a:rPr>
              <a:t> dung </a:t>
            </a:r>
            <a:r>
              <a:rPr lang="en-US" sz="2800" dirty="0" err="1">
                <a:solidFill>
                  <a:srgbClr val="FF0000"/>
                </a:solidFill>
                <a:latin typeface="Times New Roman" panose="02020603050405020304" pitchFamily="18" charset="0"/>
                <a:cs typeface="Times New Roman" panose="02020603050405020304" pitchFamily="18" charset="0"/>
              </a:rPr>
              <a:t>cần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trao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đổi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cần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chuẩn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bị</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gì</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mình</a:t>
            </a:r>
            <a:r>
              <a:rPr lang="en-US" sz="2800" dirty="0">
                <a:solidFill>
                  <a:srgbClr val="FF0000"/>
                </a:solidFill>
                <a:latin typeface="Times New Roman" panose="02020603050405020304" pitchFamily="18" charset="0"/>
                <a:cs typeface="Times New Roman" panose="02020603050405020304" pitchFamily="18" charset="0"/>
              </a:rPr>
              <a:t>?</a:t>
            </a:r>
          </a:p>
          <a:p>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2: </a:t>
            </a:r>
            <a:r>
              <a:rPr lang="en-US" sz="2800" b="1" dirty="0">
                <a:solidFill>
                  <a:srgbClr val="FF0000"/>
                </a:solidFill>
                <a:latin typeface="Times New Roman" panose="02020603050405020304" pitchFamily="18" charset="0"/>
                <a:cs typeface="Times New Roman" panose="02020603050405020304" pitchFamily="18" charset="0"/>
              </a:rPr>
              <a:t>(</a:t>
            </a:r>
            <a:r>
              <a:rPr lang="en-US" sz="2800" b="1" dirty="0" err="1">
                <a:solidFill>
                  <a:srgbClr val="FF0000"/>
                </a:solidFill>
                <a:latin typeface="Times New Roman" panose="02020603050405020304" pitchFamily="18" charset="0"/>
                <a:cs typeface="Times New Roman" panose="02020603050405020304" pitchFamily="18" charset="0"/>
              </a:rPr>
              <a:t>Thảo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luận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a:p>
            <a:r>
              <a:rPr lang="vi-VN" sz="2800" b="1" dirty="0">
                <a:solidFill>
                  <a:srgbClr val="FF0000"/>
                </a:solidFill>
                <a:latin typeface="Times New Roman" panose="02020603050405020304" pitchFamily="18" charset="0"/>
                <a:cs typeface="Times New Roman" panose="02020603050405020304" pitchFamily="18" charset="0"/>
              </a:rPr>
              <a:t>Tìm ý bằng cách trả lời các câu hỏi:</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Hãy</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tìm</a:t>
            </a:r>
            <a:r>
              <a:rPr lang="en-US" sz="2800" b="1" dirty="0">
                <a:solidFill>
                  <a:srgbClr val="FF0000"/>
                </a:solidFill>
                <a:latin typeface="Times New Roman" panose="02020603050405020304" pitchFamily="18" charset="0"/>
                <a:cs typeface="Times New Roman" panose="02020603050405020304" pitchFamily="18" charset="0"/>
              </a:rPr>
              <a:t> ý,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 </a:t>
            </a:r>
            <a:r>
              <a:rPr lang="en-US" sz="2800" b="1" dirty="0" err="1">
                <a:solidFill>
                  <a:srgbClr val="FF0000"/>
                </a:solidFill>
                <a:latin typeface="Times New Roman" panose="02020603050405020304" pitchFamily="18" charset="0"/>
                <a:cs typeface="Times New Roman" panose="02020603050405020304" pitchFamily="18" charset="0"/>
              </a:rPr>
              <a:t>cho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nói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mình</a:t>
            </a:r>
            <a:r>
              <a:rPr lang="en-US" sz="2800" b="1" dirty="0">
                <a:solidFill>
                  <a:srgbClr val="FF0000"/>
                </a:solidFill>
                <a:latin typeface="Times New Roman" panose="02020603050405020304" pitchFamily="18" charset="0"/>
                <a:cs typeface="Times New Roman" panose="02020603050405020304" pitchFamily="18" charset="0"/>
              </a:rPr>
              <a:t>? </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dirty="0">
                <a:solidFill>
                  <a:srgbClr val="FF0000"/>
                </a:solidFill>
                <a:latin typeface="Times New Roman" panose="02020603050405020304" pitchFamily="18" charset="0"/>
                <a:cs typeface="Times New Roman" panose="02020603050405020304" pitchFamily="18" charset="0"/>
              </a:rPr>
              <a:t> - </a:t>
            </a:r>
            <a:r>
              <a:rPr lang="en-US" sz="2800" dirty="0" err="1">
                <a:solidFill>
                  <a:srgbClr val="FF0000"/>
                </a:solidFill>
                <a:latin typeface="Times New Roman" panose="02020603050405020304" pitchFamily="18" charset="0"/>
                <a:cs typeface="Times New Roman" panose="02020603050405020304" pitchFamily="18" charset="0"/>
              </a:rPr>
              <a:t>Dựa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dàn</a:t>
            </a:r>
            <a:r>
              <a:rPr lang="en-US" sz="2800" dirty="0">
                <a:solidFill>
                  <a:srgbClr val="FF0000"/>
                </a:solidFill>
                <a:latin typeface="Times New Roman" panose="02020603050405020304" pitchFamily="18" charset="0"/>
                <a:cs typeface="Times New Roman" panose="02020603050405020304" pitchFamily="18" charset="0"/>
              </a:rPr>
              <a:t> ý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viết</a:t>
            </a:r>
            <a:r>
              <a:rPr lang="en-US" sz="2800" dirty="0">
                <a:solidFill>
                  <a:srgbClr val="FF0000"/>
                </a:solidFill>
                <a:latin typeface="Times New Roman" panose="02020603050405020304" pitchFamily="18" charset="0"/>
                <a:cs typeface="Times New Roman" panose="02020603050405020304" pitchFamily="18" charset="0"/>
              </a:rPr>
              <a:t>, HS </a:t>
            </a:r>
            <a:r>
              <a:rPr lang="vi-VN" sz="2800" dirty="0">
                <a:solidFill>
                  <a:srgbClr val="FF0000"/>
                </a:solidFill>
                <a:latin typeface="Times New Roman" panose="02020603050405020304" pitchFamily="18" charset="0"/>
                <a:cs typeface="Times New Roman" panose="02020603050405020304" pitchFamily="18" charset="0"/>
              </a:rPr>
              <a:t>bổ sung, chỉnh sửa dàn ý cho bài nói </a:t>
            </a:r>
            <a:endParaRPr lang="en-US" sz="2800" dirty="0" smtClean="0">
              <a:solidFill>
                <a:srgbClr val="FF0000"/>
              </a:solidFill>
              <a:latin typeface="Times New Roman" panose="02020603050405020304" pitchFamily="18" charset="0"/>
              <a:cs typeface="Times New Roman" panose="02020603050405020304" pitchFamily="18" charset="0"/>
            </a:endParaRPr>
          </a:p>
          <a:p>
            <a:r>
              <a:rPr lang="vi-VN" sz="2800" dirty="0" smtClean="0">
                <a:solidFill>
                  <a:srgbClr val="FF0000"/>
                </a:solidFill>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L</a:t>
            </a:r>
            <a:r>
              <a:rPr lang="vi-VN" sz="2800" dirty="0">
                <a:solidFill>
                  <a:srgbClr val="FF0000"/>
                </a:solidFill>
                <a:latin typeface="Times New Roman" panose="02020603050405020304" pitchFamily="18" charset="0"/>
                <a:cs typeface="Times New Roman" panose="02020603050405020304" pitchFamily="18" charset="0"/>
              </a:rPr>
              <a:t>ập dàn ý cho bài nói.</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dụng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thêm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ảnh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cụ</a:t>
            </a:r>
            <a:r>
              <a:rPr lang="en-US" sz="2800" dirty="0">
                <a:solidFill>
                  <a:srgbClr val="FF0000"/>
                </a:solidFill>
                <a:latin typeface="Times New Roman" panose="02020603050405020304" pitchFamily="18" charset="0"/>
                <a:cs typeface="Times New Roman" panose="02020603050405020304" pitchFamily="18" charset="0"/>
              </a:rPr>
              <a:t>…</a:t>
            </a:r>
            <a:r>
              <a:rPr lang="en-US" sz="2800" dirty="0" err="1">
                <a:solidFill>
                  <a:srgbClr val="FF0000"/>
                </a:solidFill>
                <a:latin typeface="Times New Roman" panose="02020603050405020304" pitchFamily="18" charset="0"/>
                <a:cs typeface="Times New Roman" panose="02020603050405020304" pitchFamily="18" charset="0"/>
              </a:rPr>
              <a:t>để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thêm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động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hấp</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dẫn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hơn</a:t>
            </a:r>
            <a:r>
              <a:rPr lang="en-US" sz="2800" dirty="0">
                <a:solidFill>
                  <a:srgbClr val="FF0000"/>
                </a:solidFill>
                <a:latin typeface="Times New Roman" panose="02020603050405020304" pitchFamily="18" charset="0"/>
                <a:cs typeface="Times New Roman" panose="02020603050405020304" pitchFamily="18" charset="0"/>
              </a:rPr>
              <a:t>.</a:t>
            </a:r>
          </a:p>
          <a:p>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8759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28936853"/>
              </p:ext>
            </p:extLst>
          </p:nvPr>
        </p:nvGraphicFramePr>
        <p:xfrm>
          <a:off x="434109" y="286326"/>
          <a:ext cx="11526982" cy="6527676"/>
        </p:xfrm>
        <a:graphic>
          <a:graphicData uri="http://schemas.openxmlformats.org/drawingml/2006/table">
            <a:tbl>
              <a:tblPr firstRow="1" firstCol="1" bandRow="1"/>
              <a:tblGrid>
                <a:gridCol w="8209426">
                  <a:extLst>
                    <a:ext uri="{9D8B030D-6E8A-4147-A177-3AD203B41FA5}">
                      <a16:colId xmlns:a16="http://schemas.microsoft.com/office/drawing/2014/main" val="3645099272"/>
                    </a:ext>
                  </a:extLst>
                </a:gridCol>
                <a:gridCol w="3317556">
                  <a:extLst>
                    <a:ext uri="{9D8B030D-6E8A-4147-A177-3AD203B41FA5}">
                      <a16:colId xmlns:a16="http://schemas.microsoft.com/office/drawing/2014/main" val="3392578614"/>
                    </a:ext>
                  </a:extLst>
                </a:gridCol>
              </a:tblGrid>
              <a:tr h="1088999">
                <a:tc gridSpan="2">
                  <a:txBody>
                    <a:bodyPr/>
                    <a:lstStyle/>
                    <a:p>
                      <a:pPr algn="just">
                        <a:lnSpc>
                          <a:spcPct val="115000"/>
                        </a:lnSpc>
                        <a:spcAft>
                          <a:spcPts val="0"/>
                        </a:spcAft>
                      </a:pPr>
                      <a:r>
                        <a:rPr lang="pt-BR" sz="2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chuẩn bị bài nói: </a:t>
                      </a:r>
                      <a:r>
                        <a:rPr lang="en-US" sz="2400" b="1" i="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Nghe và tóm tắt nội dung giới thiệu về nhân vật Trần Bình Trọng với câu nói bất hủ: “Ta thà làm ma nước Nam chứ không thèm làm vương đất Bắc”.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(HS chuẩn bị ở nhà)</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021112888"/>
                  </a:ext>
                </a:extLst>
              </a:tr>
              <a:tr h="363000">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1. Mục đích của bài nói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6480753"/>
                  </a:ext>
                </a:extLst>
              </a:tr>
              <a:tr h="363000">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2. Đối tượng người nghe</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419301"/>
                  </a:ext>
                </a:extLst>
              </a:tr>
              <a:tr h="725999">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3. </a:t>
                      </a:r>
                      <a:r>
                        <a:rPr lang="en-US"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Phạm vi trình bày</a:t>
                      </a:r>
                      <a:r>
                        <a:rPr lang="en-US" sz="2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r>
                        <a:rPr lang="en-US" sz="2400" i="1">
                          <a:effectLst/>
                          <a:latin typeface="Times New Roman" panose="02020603050405020304" pitchFamily="18" charset="0"/>
                          <a:ea typeface="Calibri" panose="020F0502020204030204" pitchFamily="34" charset="0"/>
                          <a:cs typeface="Times New Roman" panose="02020603050405020304" pitchFamily="18" charset="0"/>
                        </a:rPr>
                        <a:t>về nhân vật Trần Bình Trọng với câu nói bất hủ: “Ta thà làm ma nước Nam chứ không thèm làm vương đất Bắc”)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7060396"/>
                  </a:ext>
                </a:extLst>
              </a:tr>
              <a:tr h="1088999">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4. Tìm ý cho bài nói: </a:t>
                      </a:r>
                      <a:r>
                        <a:rPr lang="pt-BR" sz="2400">
                          <a:effectLst/>
                          <a:latin typeface="Times New Roman" panose="02020603050405020304" pitchFamily="18" charset="0"/>
                          <a:ea typeface="Calibri" panose="020F0502020204030204" pitchFamily="34" charset="0"/>
                          <a:cs typeface="Times New Roman" panose="02020603050405020304" pitchFamily="18" charset="0"/>
                        </a:rPr>
                        <a:t>Trả lời các câu hỏi sau: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 thiệu về nhân vật Trần Bình Trọng</a:t>
                      </a:r>
                      <a:r>
                        <a:rPr lang="vi-VN" sz="2400" i="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i="1">
                          <a:effectLst/>
                          <a:latin typeface="Times New Roman" panose="02020603050405020304" pitchFamily="18" charset="0"/>
                          <a:ea typeface="Calibri" panose="020F0502020204030204" pitchFamily="34" charset="0"/>
                          <a:cs typeface="Times New Roman" panose="02020603050405020304" pitchFamily="18" charset="0"/>
                        </a:rPr>
                        <a:t>- </a:t>
                      </a:r>
                      <a:r>
                        <a:rPr lang="vi-VN" sz="2400">
                          <a:effectLst/>
                          <a:latin typeface="Times New Roman" panose="02020603050405020304" pitchFamily="18" charset="0"/>
                          <a:ea typeface="Calibri" panose="020F0502020204030204" pitchFamily="34" charset="0"/>
                          <a:cs typeface="Times New Roman" panose="02020603050405020304" pitchFamily="18" charset="0"/>
                        </a:rPr>
                        <a:t>Giới thiệu về câu nói bất hủ</a:t>
                      </a:r>
                      <a:r>
                        <a:rPr lang="vi-VN" sz="2400" b="1" i="1">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 của ông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3561591"/>
                  </a:ext>
                </a:extLst>
              </a:tr>
              <a:tr h="1451999">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5. Dàn ý bài nói: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2400">
                          <a:effectLst/>
                          <a:latin typeface="Times New Roman" panose="02020603050405020304" pitchFamily="18" charset="0"/>
                          <a:ea typeface="Calibri" panose="020F0502020204030204" pitchFamily="34" charset="0"/>
                          <a:cs typeface="Times New Roman" panose="02020603050405020304" pitchFamily="18" charset="0"/>
                        </a:rPr>
                        <a:t>Mở đầu:.......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2400">
                          <a:effectLst/>
                          <a:latin typeface="Times New Roman" panose="02020603050405020304" pitchFamily="18" charset="0"/>
                          <a:ea typeface="Calibri" panose="020F0502020204030204" pitchFamily="34" charset="0"/>
                          <a:cs typeface="Times New Roman" panose="02020603050405020304" pitchFamily="18" charset="0"/>
                        </a:rPr>
                        <a:t>Triển khai:......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2400">
                          <a:effectLst/>
                          <a:latin typeface="Times New Roman" panose="02020603050405020304" pitchFamily="18" charset="0"/>
                          <a:ea typeface="Calibri" panose="020F0502020204030204" pitchFamily="34" charset="0"/>
                          <a:cs typeface="Times New Roman" panose="02020603050405020304" pitchFamily="18" charset="0"/>
                        </a:rPr>
                        <a:t>Kết luận:.........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5322640"/>
                  </a:ext>
                </a:extLst>
              </a:tr>
            </a:tbl>
          </a:graphicData>
        </a:graphic>
      </p:graphicFrame>
    </p:spTree>
    <p:extLst>
      <p:ext uri="{BB962C8B-B14F-4D97-AF65-F5344CB8AC3E}">
        <p14:creationId xmlns:p14="http://schemas.microsoft.com/office/powerpoint/2010/main" val="2515583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3238</Words>
  <Application>Microsoft Office PowerPoint</Application>
  <PresentationFormat>Widescreen</PresentationFormat>
  <Paragraphs>269</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Calibri Light</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11</cp:revision>
  <dcterms:created xsi:type="dcterms:W3CDTF">2023-11-26T04:00:08Z</dcterms:created>
  <dcterms:modified xsi:type="dcterms:W3CDTF">2026-04-07T08:02:16Z</dcterms:modified>
</cp:coreProperties>
</file>