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1"/>
  </p:notesMasterIdLst>
  <p:sldIdLst>
    <p:sldId id="317" r:id="rId2"/>
    <p:sldId id="318" r:id="rId3"/>
    <p:sldId id="475" r:id="rId4"/>
    <p:sldId id="294" r:id="rId5"/>
    <p:sldId id="338" r:id="rId6"/>
    <p:sldId id="500" r:id="rId7"/>
    <p:sldId id="420" r:id="rId8"/>
    <p:sldId id="421" r:id="rId9"/>
    <p:sldId id="375" r:id="rId10"/>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0000FF"/>
    <a:srgbClr val="CC00CC"/>
    <a:srgbClr val="FFF1B3"/>
    <a:srgbClr val="EDF6F7"/>
    <a:srgbClr val="C8FFFF"/>
    <a:srgbClr val="FF7043"/>
    <a:srgbClr val="FF00FF"/>
    <a:srgbClr val="FF99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356" autoAdjust="0"/>
  </p:normalViewPr>
  <p:slideViewPr>
    <p:cSldViewPr>
      <p:cViewPr varScale="1">
        <p:scale>
          <a:sx n="83" d="100"/>
          <a:sy n="83" d="100"/>
        </p:scale>
        <p:origin x="686" y="77"/>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4/2/2026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extLst>
      <p:ext uri="{BB962C8B-B14F-4D97-AF65-F5344CB8AC3E}">
        <p14:creationId xmlns:p14="http://schemas.microsoft.com/office/powerpoint/2010/main" val="2617490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Giáo</a:t>
            </a: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viên:Trịnh</a:t>
            </a: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Thị</a:t>
            </a: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 Thu </a:t>
            </a: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Hương</a:t>
            </a:r>
            <a:b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Tr</a:t>
            </a:r>
            <a:r>
              <a:rPr lang="vi-VN" sz="2800" b="1" dirty="0">
                <a:solidFill>
                  <a:srgbClr val="0070C0"/>
                </a:solidFill>
                <a:effectLst>
                  <a:outerShdw blurRad="38100" dist="38100" dir="2700000" algn="tl">
                    <a:srgbClr val="000000">
                      <a:alpha val="43137"/>
                    </a:srgbClr>
                  </a:outerShdw>
                </a:effectLst>
                <a:cs typeface="Times New Roman" panose="02020603050405020304" pitchFamily="18" charset="0"/>
              </a:rPr>
              <a:t>ường</a:t>
            </a: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 THCS </a:t>
            </a: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Mỹ</a:t>
            </a: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Đức</a:t>
            </a:r>
            <a:endPar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228599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7</a:t>
            </a:r>
          </a:p>
        </p:txBody>
      </p:sp>
    </p:spTree>
    <p:extLst>
      <p:ext uri="{BB962C8B-B14F-4D97-AF65-F5344CB8AC3E}">
        <p14:creationId xmlns:p14="http://schemas.microsoft.com/office/powerpoint/2010/main" val="31821485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447800" y="2548991"/>
            <a:ext cx="9982200" cy="2327809"/>
          </a:xfrm>
        </p:spPr>
        <p:txBody>
          <a:bodyPr/>
          <a:lstStyle/>
          <a:p>
            <a:r>
              <a:rPr lang="en-US" sz="4000" b="1" u="sng" dirty="0" err="1">
                <a:solidFill>
                  <a:srgbClr val="0000FF"/>
                </a:solidFill>
                <a:latin typeface="+mj-lt"/>
                <a:cs typeface="Times New Roman" panose="02020603050405020304" pitchFamily="18" charset="0"/>
              </a:rPr>
              <a:t>Tiết</a:t>
            </a:r>
            <a:r>
              <a:rPr lang="en-US" sz="4000" b="1" u="sng" dirty="0">
                <a:solidFill>
                  <a:srgbClr val="0000FF"/>
                </a:solidFill>
                <a:latin typeface="+mj-lt"/>
                <a:cs typeface="Times New Roman" panose="02020603050405020304" pitchFamily="18" charset="0"/>
              </a:rPr>
              <a:t> 28</a:t>
            </a:r>
          </a:p>
          <a:p>
            <a:pPr algn="just"/>
            <a:r>
              <a:rPr lang="en-US" sz="2800" b="1" i="1" dirty="0">
                <a:solidFill>
                  <a:srgbClr val="C00000"/>
                </a:solidFill>
                <a:latin typeface="+mj-lt"/>
                <a:cs typeface="Times New Roman" panose="02020603050405020304" pitchFamily="18" charset="0"/>
              </a:rPr>
              <a:t>     – </a:t>
            </a:r>
            <a:r>
              <a:rPr lang="en-US" sz="4000" b="1" dirty="0" err="1">
                <a:solidFill>
                  <a:srgbClr val="C00000"/>
                </a:solidFill>
                <a:latin typeface="+mj-lt"/>
                <a:cs typeface="Times New Roman" panose="02020603050405020304" pitchFamily="18" charset="0"/>
              </a:rPr>
              <a:t>Hát</a:t>
            </a:r>
            <a:r>
              <a:rPr lang="en-US" sz="4000" b="1" dirty="0">
                <a:solidFill>
                  <a:srgbClr val="C00000"/>
                </a:solidFill>
                <a:latin typeface="+mj-lt"/>
                <a:cs typeface="Times New Roman" panose="02020603050405020304" pitchFamily="18" charset="0"/>
              </a:rPr>
              <a:t> </a:t>
            </a:r>
            <a:r>
              <a:rPr lang="en-US" sz="4000" b="1" dirty="0" err="1">
                <a:solidFill>
                  <a:srgbClr val="C00000"/>
                </a:solidFill>
                <a:latin typeface="+mj-lt"/>
                <a:cs typeface="Times New Roman" panose="02020603050405020304" pitchFamily="18" charset="0"/>
              </a:rPr>
              <a:t>bài</a:t>
            </a:r>
            <a:r>
              <a:rPr lang="en-US" sz="4000" b="1" dirty="0">
                <a:solidFill>
                  <a:srgbClr val="C00000"/>
                </a:solidFill>
                <a:latin typeface="+mj-lt"/>
                <a:cs typeface="Times New Roman" panose="02020603050405020304" pitchFamily="18" charset="0"/>
              </a:rPr>
              <a:t> </a:t>
            </a:r>
            <a:r>
              <a:rPr lang="vi-VN" sz="4000" b="1" i="1" dirty="0">
                <a:solidFill>
                  <a:srgbClr val="C00000"/>
                </a:solidFill>
                <a:latin typeface="+mj-lt"/>
                <a:cs typeface="Times New Roman" panose="02020603050405020304" pitchFamily="18" charset="0"/>
              </a:rPr>
              <a:t>Nổi trống lên các bạn ơi!</a:t>
            </a:r>
            <a:endParaRPr lang="en-US" sz="4000" b="1" i="1" dirty="0">
              <a:solidFill>
                <a:srgbClr val="C00000"/>
              </a:solidFill>
              <a:latin typeface="+mj-lt"/>
              <a:cs typeface="Times New Roman" panose="02020603050405020304" pitchFamily="18" charset="0"/>
            </a:endParaRPr>
          </a:p>
          <a:p>
            <a:pPr algn="just"/>
            <a:r>
              <a:rPr lang="en-US" sz="4000" b="1" dirty="0">
                <a:solidFill>
                  <a:srgbClr val="C00000"/>
                </a:solidFill>
                <a:latin typeface="+mj-lt"/>
                <a:cs typeface="Times New Roman" panose="02020603050405020304" pitchFamily="18" charset="0"/>
              </a:rPr>
              <a:t>      – </a:t>
            </a:r>
            <a:r>
              <a:rPr lang="vi-VN" sz="4000" b="1" dirty="0">
                <a:solidFill>
                  <a:srgbClr val="C00000"/>
                </a:solidFill>
                <a:latin typeface="+mj-lt"/>
                <a:cs typeface="Times New Roman" panose="02020603050405020304" pitchFamily="18" charset="0"/>
              </a:rPr>
              <a:t>Nghe tác phẩm </a:t>
            </a:r>
            <a:r>
              <a:rPr lang="vi-VN" sz="4000" b="1" i="1" dirty="0">
                <a:solidFill>
                  <a:srgbClr val="C00000"/>
                </a:solidFill>
                <a:latin typeface="+mj-lt"/>
                <a:cs typeface="Times New Roman" panose="02020603050405020304" pitchFamily="18" charset="0"/>
              </a:rPr>
              <a:t>Đất nước lời ru</a:t>
            </a:r>
            <a:endParaRPr lang="en-US" sz="4000" i="1"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
        <p:nvSpPr>
          <p:cNvPr id="6" name="Title 3">
            <a:extLst>
              <a:ext uri="{FF2B5EF4-FFF2-40B4-BE49-F238E27FC236}">
                <a16:creationId xmlns:a16="http://schemas.microsoft.com/office/drawing/2014/main" id="{E67D5CF7-D9B2-8191-3D00-AC0F8CD00E02}"/>
              </a:ext>
            </a:extLst>
          </p:cNvPr>
          <p:cNvSpPr>
            <a:spLocks noGrp="1"/>
          </p:cNvSpPr>
          <p:nvPr>
            <p:ph type="ctrTitle"/>
          </p:nvPr>
        </p:nvSpPr>
        <p:spPr>
          <a:xfrm>
            <a:off x="2209800" y="248616"/>
            <a:ext cx="7772400" cy="1470025"/>
          </a:xfrm>
        </p:spPr>
        <p:txBody>
          <a:bodyPr/>
          <a:lstStyle/>
          <a:p>
            <a:r>
              <a:rPr lang="en-US" sz="4000" b="1">
                <a:solidFill>
                  <a:srgbClr val="0000FF"/>
                </a:solidFill>
                <a:effectLst>
                  <a:outerShdw blurRad="38100" dist="38100" dir="2700000" algn="tl">
                    <a:srgbClr val="000000">
                      <a:alpha val="43137"/>
                    </a:srgbClr>
                  </a:outerShdw>
                </a:effectLst>
              </a:rPr>
              <a:t>Chủ đề 7</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CỘI NGUỒN</a:t>
            </a:r>
            <a:endParaRPr lang="en-US"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61451045"/>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8000765-67C1-16EA-E783-3F97722786E2}"/>
              </a:ext>
            </a:extLst>
          </p:cNvPr>
          <p:cNvPicPr>
            <a:picLocks noChangeAspect="1"/>
          </p:cNvPicPr>
          <p:nvPr/>
        </p:nvPicPr>
        <p:blipFill rotWithShape="1">
          <a:blip r:embed="rId2"/>
          <a:srcRect l="5625" t="11111" r="43125" b="12223"/>
          <a:stretch/>
        </p:blipFill>
        <p:spPr>
          <a:xfrm>
            <a:off x="533400" y="498087"/>
            <a:ext cx="11430000" cy="6283713"/>
          </a:xfrm>
          <a:prstGeom prst="rect">
            <a:avLst/>
          </a:prstGeom>
        </p:spPr>
      </p:pic>
      <p:sp>
        <p:nvSpPr>
          <p:cNvPr id="2" name="Title 1"/>
          <p:cNvSpPr>
            <a:spLocks noGrp="1"/>
          </p:cNvSpPr>
          <p:nvPr>
            <p:ph type="title"/>
          </p:nvPr>
        </p:nvSpPr>
        <p:spPr>
          <a:xfrm>
            <a:off x="0" y="0"/>
            <a:ext cx="12192000" cy="563562"/>
          </a:xfrm>
        </p:spPr>
        <p:txBody>
          <a:bodyPr/>
          <a:lstStyle/>
          <a:p>
            <a:r>
              <a:rPr lang="en-US" sz="3200" b="1">
                <a:solidFill>
                  <a:srgbClr val="C00000"/>
                </a:solidFill>
                <a:latin typeface="+mn-lt"/>
                <a:cs typeface="Times New Roman" panose="02020603050405020304" pitchFamily="18" charset="0"/>
              </a:rPr>
              <a:t>I.</a:t>
            </a:r>
            <a:r>
              <a:rPr lang="vi-VN" sz="3200" b="1">
                <a:solidFill>
                  <a:srgbClr val="C00000"/>
                </a:solidFill>
                <a:latin typeface="+mn-lt"/>
                <a:cs typeface="Times New Roman" panose="02020603050405020304" pitchFamily="18" charset="0"/>
              </a:rPr>
              <a:t> H</a:t>
            </a:r>
            <a:r>
              <a:rPr lang="en-US" sz="3200" b="1">
                <a:solidFill>
                  <a:srgbClr val="C00000"/>
                </a:solidFill>
                <a:latin typeface="+mn-lt"/>
                <a:cs typeface="Times New Roman" panose="02020603050405020304" pitchFamily="18" charset="0"/>
              </a:rPr>
              <a:t>át bài</a:t>
            </a:r>
            <a:endParaRPr lang="en-US" sz="3200" b="1" i="1" dirty="0">
              <a:solidFill>
                <a:srgbClr val="C00000"/>
              </a:solidFill>
              <a:latin typeface="+mn-lt"/>
              <a:cs typeface="Times New Roman" panose="02020603050405020304" pitchFamily="18" charset="0"/>
            </a:endParaRPr>
          </a:p>
        </p:txBody>
      </p:sp>
    </p:spTree>
    <p:extLst>
      <p:ext uri="{BB962C8B-B14F-4D97-AF65-F5344CB8AC3E}">
        <p14:creationId xmlns:p14="http://schemas.microsoft.com/office/powerpoint/2010/main" val="4124462508"/>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03238"/>
            <a:ext cx="7848600" cy="715962"/>
          </a:xfrm>
        </p:spPr>
        <p:txBody>
          <a:bodyPr/>
          <a:lstStyle/>
          <a:p>
            <a:r>
              <a:rPr lang="en-US" sz="2800" b="1">
                <a:solidFill>
                  <a:srgbClr val="0000FF"/>
                </a:solidFill>
                <a:cs typeface="Times New Roman" panose="02020603050405020304" pitchFamily="18" charset="0"/>
              </a:rPr>
              <a:t>Giới thiệu </a:t>
            </a:r>
            <a:r>
              <a:rPr lang="vi-VN" sz="2800" b="1">
                <a:solidFill>
                  <a:srgbClr val="0000FF"/>
                </a:solidFill>
                <a:cs typeface="Times New Roman" panose="02020603050405020304" pitchFamily="18" charset="0"/>
              </a:rPr>
              <a:t>bài </a:t>
            </a:r>
            <a:r>
              <a:rPr lang="vi-VN" sz="2800" b="1" dirty="0">
                <a:solidFill>
                  <a:srgbClr val="0000FF"/>
                </a:solidFill>
                <a:cs typeface="Times New Roman" panose="02020603050405020304" pitchFamily="18" charset="0"/>
              </a:rPr>
              <a:t>hát</a:t>
            </a:r>
            <a:endParaRPr lang="en-US" sz="2800" b="1" dirty="0">
              <a:solidFill>
                <a:srgbClr val="0000FF"/>
              </a:solidFill>
              <a:cs typeface="Times New Roman" panose="02020603050405020304" pitchFamily="18" charset="0"/>
            </a:endParaRPr>
          </a:p>
        </p:txBody>
      </p:sp>
      <p:sp>
        <p:nvSpPr>
          <p:cNvPr id="3" name="Content Placeholder 2"/>
          <p:cNvSpPr>
            <a:spLocks noGrp="1"/>
          </p:cNvSpPr>
          <p:nvPr>
            <p:ph idx="1"/>
          </p:nvPr>
        </p:nvSpPr>
        <p:spPr>
          <a:xfrm>
            <a:off x="381000" y="1371600"/>
            <a:ext cx="5562600" cy="4876800"/>
          </a:xfrm>
        </p:spPr>
        <p:txBody>
          <a:bodyPr/>
          <a:lstStyle/>
          <a:p>
            <a:pPr marL="0" indent="274320" algn="just">
              <a:lnSpc>
                <a:spcPct val="115000"/>
              </a:lnSpc>
              <a:spcBef>
                <a:spcPts val="300"/>
              </a:spcBef>
              <a:spcAft>
                <a:spcPts val="300"/>
              </a:spcAft>
              <a:buNone/>
            </a:pPr>
            <a:r>
              <a:rPr lang="vi-VN" sz="2000">
                <a:solidFill>
                  <a:srgbClr val="0000FF"/>
                </a:solidFill>
                <a:effectLst/>
                <a:latin typeface="+mj-lt"/>
                <a:ea typeface="Calibri" panose="020F0502020204030204" pitchFamily="34" charset="0"/>
                <a:cs typeface="Times New Roman" panose="02020603050405020304" pitchFamily="18" charset="0"/>
              </a:rPr>
              <a:t>Từ truyền thuyết về mẹ Âu Cơ đẻ ra trăm trứng, tất cả các dân tộc Việt Nam đều cùng chung một cội nguồn, bài hát </a:t>
            </a:r>
            <a:r>
              <a:rPr lang="vi-VN" sz="2000" i="1">
                <a:solidFill>
                  <a:srgbClr val="C00000"/>
                </a:solidFill>
                <a:effectLst/>
                <a:latin typeface="+mj-lt"/>
                <a:ea typeface="Calibri" panose="020F0502020204030204" pitchFamily="34" charset="0"/>
                <a:cs typeface="Times New Roman" panose="02020603050405020304" pitchFamily="18" charset="0"/>
              </a:rPr>
              <a:t>Nổi trống lên các bạn ơi!</a:t>
            </a:r>
            <a:r>
              <a:rPr lang="vi-VN" sz="2000">
                <a:solidFill>
                  <a:srgbClr val="0000FF"/>
                </a:solidFill>
                <a:effectLst/>
                <a:latin typeface="+mj-lt"/>
                <a:ea typeface="Calibri" panose="020F0502020204030204" pitchFamily="34" charset="0"/>
                <a:cs typeface="Times New Roman" panose="02020603050405020304" pitchFamily="18" charset="0"/>
              </a:rPr>
              <a:t> nêu cao tình đoàn kết trong đại gia đình các dân tộc Việt Nam, tất cả cùng chung sức chung lòng bảo vệ và xây dựng đất nước ngày càng giàu đẹp, văn minh. </a:t>
            </a:r>
            <a:endParaRPr lang="en-US" sz="2000">
              <a:solidFill>
                <a:srgbClr val="0000FF"/>
              </a:solidFill>
              <a:effectLst/>
              <a:latin typeface="+mj-lt"/>
              <a:ea typeface="Calibri" panose="020F0502020204030204" pitchFamily="34" charset="0"/>
              <a:cs typeface="Times New Roman" panose="02020603050405020304" pitchFamily="18" charset="0"/>
            </a:endParaRPr>
          </a:p>
          <a:p>
            <a:pPr marL="0" indent="274320" algn="just">
              <a:lnSpc>
                <a:spcPct val="115000"/>
              </a:lnSpc>
              <a:spcBef>
                <a:spcPts val="300"/>
              </a:spcBef>
              <a:spcAft>
                <a:spcPts val="300"/>
              </a:spcAft>
              <a:buNone/>
            </a:pPr>
            <a:r>
              <a:rPr lang="vi-VN" sz="2000">
                <a:solidFill>
                  <a:srgbClr val="0000FF"/>
                </a:solidFill>
                <a:effectLst/>
                <a:latin typeface="+mj-lt"/>
                <a:ea typeface="Calibri" panose="020F0502020204030204" pitchFamily="34" charset="0"/>
                <a:cs typeface="Times New Roman" panose="02020603050405020304" pitchFamily="18" charset="0"/>
              </a:rPr>
              <a:t>Tác giả bài hát là nhạc sĩ </a:t>
            </a:r>
            <a:r>
              <a:rPr lang="en-US" sz="2000">
                <a:solidFill>
                  <a:srgbClr val="0000FF"/>
                </a:solidFill>
                <a:latin typeface="+mj-lt"/>
                <a:ea typeface="Calibri" panose="020F0502020204030204" pitchFamily="34" charset="0"/>
                <a:cs typeface="Times New Roman" panose="02020603050405020304" pitchFamily="18" charset="0"/>
              </a:rPr>
              <a:t>Phạm Tuyên</a:t>
            </a:r>
            <a:r>
              <a:rPr lang="en-US" sz="2000">
                <a:solidFill>
                  <a:srgbClr val="0000FF"/>
                </a:solidFill>
                <a:effectLst/>
                <a:latin typeface="+mj-lt"/>
                <a:ea typeface="Calibri" panose="020F0502020204030204" pitchFamily="34" charset="0"/>
                <a:cs typeface="Times New Roman" panose="02020603050405020304" pitchFamily="18" charset="0"/>
              </a:rPr>
              <a:t>, ông đã sáng tác nhiều bài hát </a:t>
            </a:r>
            <a:r>
              <a:rPr lang="vi-VN" sz="2000">
                <a:solidFill>
                  <a:srgbClr val="0000FF"/>
                </a:solidFill>
                <a:effectLst/>
                <a:latin typeface="+mj-lt"/>
                <a:ea typeface="Calibri" panose="020F0502020204030204" pitchFamily="34" charset="0"/>
                <a:cs typeface="Times New Roman" panose="02020603050405020304" pitchFamily="18" charset="0"/>
              </a:rPr>
              <a:t>được phổ biến rộng rãi như:</a:t>
            </a:r>
            <a:r>
              <a:rPr lang="en-US" sz="2000">
                <a:solidFill>
                  <a:srgbClr val="0000FF"/>
                </a:solidFill>
                <a:effectLst/>
                <a:latin typeface="+mj-lt"/>
                <a:ea typeface="Calibri" panose="020F0502020204030204" pitchFamily="34" charset="0"/>
                <a:cs typeface="Times New Roman" panose="02020603050405020304" pitchFamily="18" charset="0"/>
              </a:rPr>
              <a:t> </a:t>
            </a:r>
            <a:r>
              <a:rPr lang="vi-VN" sz="2000" i="1">
                <a:solidFill>
                  <a:srgbClr val="009900"/>
                </a:solidFill>
                <a:effectLst/>
                <a:latin typeface="+mj-lt"/>
                <a:ea typeface="Calibri" panose="020F0502020204030204" pitchFamily="34" charset="0"/>
                <a:cs typeface="Times New Roman" panose="02020603050405020304" pitchFamily="18" charset="0"/>
              </a:rPr>
              <a:t>Hành khúc Đội thiếu niên Tiền phong Hồ Chí Minh,</a:t>
            </a:r>
            <a:r>
              <a:rPr lang="en-US" sz="2000" i="1">
                <a:solidFill>
                  <a:srgbClr val="009900"/>
                </a:solidFill>
                <a:effectLst/>
                <a:latin typeface="+mj-lt"/>
                <a:ea typeface="Calibri" panose="020F0502020204030204" pitchFamily="34" charset="0"/>
                <a:cs typeface="Times New Roman" panose="02020603050405020304" pitchFamily="18" charset="0"/>
              </a:rPr>
              <a:t> </a:t>
            </a:r>
            <a:r>
              <a:rPr lang="vi-VN" sz="2000" i="1">
                <a:solidFill>
                  <a:srgbClr val="009900"/>
                </a:solidFill>
                <a:effectLst/>
                <a:latin typeface="+mj-lt"/>
                <a:ea typeface="Calibri" panose="020F0502020204030204" pitchFamily="34" charset="0"/>
                <a:cs typeface="Times New Roman" panose="02020603050405020304" pitchFamily="18" charset="0"/>
              </a:rPr>
              <a:t>Như có Bác trong ngày đại thắng, Gặp nhau dưới trời thu Hà Nội,</a:t>
            </a:r>
            <a:r>
              <a:rPr lang="en-US" sz="2000" i="1">
                <a:solidFill>
                  <a:srgbClr val="009900"/>
                </a:solidFill>
                <a:effectLst/>
                <a:latin typeface="+mj-lt"/>
                <a:ea typeface="Calibri" panose="020F0502020204030204" pitchFamily="34" charset="0"/>
                <a:cs typeface="Times New Roman" panose="02020603050405020304" pitchFamily="18" charset="0"/>
              </a:rPr>
              <a:t> </a:t>
            </a:r>
            <a:r>
              <a:rPr lang="vi-VN" sz="2000" i="1">
                <a:solidFill>
                  <a:srgbClr val="009900"/>
                </a:solidFill>
                <a:effectLst/>
                <a:latin typeface="+mj-lt"/>
                <a:ea typeface="Calibri" panose="020F0502020204030204" pitchFamily="34" charset="0"/>
                <a:cs typeface="Times New Roman" panose="02020603050405020304" pitchFamily="18" charset="0"/>
              </a:rPr>
              <a:t>Tiến lên đoàn viên, Cánh én tuổi thơ,... </a:t>
            </a:r>
          </a:p>
        </p:txBody>
      </p:sp>
      <p:pic>
        <p:nvPicPr>
          <p:cNvPr id="5" name="Picture 4">
            <a:extLst>
              <a:ext uri="{FF2B5EF4-FFF2-40B4-BE49-F238E27FC236}">
                <a16:creationId xmlns:a16="http://schemas.microsoft.com/office/drawing/2014/main" id="{D7DB13B5-3668-C367-F8C6-F31E216CA6CC}"/>
              </a:ext>
            </a:extLst>
          </p:cNvPr>
          <p:cNvPicPr>
            <a:picLocks noChangeAspect="1"/>
          </p:cNvPicPr>
          <p:nvPr/>
        </p:nvPicPr>
        <p:blipFill rotWithShape="1">
          <a:blip r:embed="rId2"/>
          <a:srcRect l="18237" t="2401" r="14425" b="13938"/>
          <a:stretch/>
        </p:blipFill>
        <p:spPr>
          <a:xfrm>
            <a:off x="5999950" y="1577781"/>
            <a:ext cx="5811050" cy="4061019"/>
          </a:xfrm>
          <a:prstGeom prst="rect">
            <a:avLst/>
          </a:prstGeom>
        </p:spPr>
      </p:pic>
    </p:spTree>
    <p:extLst>
      <p:ext uri="{BB962C8B-B14F-4D97-AF65-F5344CB8AC3E}">
        <p14:creationId xmlns:p14="http://schemas.microsoft.com/office/powerpoint/2010/main" val="2534632256"/>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hoi dong bai hat giong thu">
            <a:hlinkClick r:id="" action="ppaction://media"/>
            <a:extLst>
              <a:ext uri="{FF2B5EF4-FFF2-40B4-BE49-F238E27FC236}">
                <a16:creationId xmlns:a16="http://schemas.microsoft.com/office/drawing/2014/main" id="{6CE96518-5E6D-4826-A357-A53D7D5618D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0" y="678381"/>
            <a:ext cx="9284138" cy="4064000"/>
          </a:xfrm>
          <a:prstGeom prst="rect">
            <a:avLst/>
          </a:prstGeom>
        </p:spPr>
      </p:pic>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4400" y="4589981"/>
            <a:ext cx="2967227" cy="2191819"/>
          </a:xfrm>
          <a:prstGeom prst="rect">
            <a:avLst/>
          </a:prstGeom>
        </p:spPr>
      </p:pic>
    </p:spTree>
    <p:extLst>
      <p:ext uri="{BB962C8B-B14F-4D97-AF65-F5344CB8AC3E}">
        <p14:creationId xmlns:p14="http://schemas.microsoft.com/office/powerpoint/2010/main" val="1021311736"/>
      </p:ext>
    </p:extLst>
  </p:cSld>
  <p:clrMapOvr>
    <a:masterClrMapping/>
  </p:clrMapOvr>
  <p:transition spd="slow">
    <p:fade/>
  </p:transition>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E69E3C0-8323-4AED-AB4E-1A4866065112}"/>
              </a:ext>
            </a:extLst>
          </p:cNvPr>
          <p:cNvSpPr txBox="1">
            <a:spLocks/>
          </p:cNvSpPr>
          <p:nvPr/>
        </p:nvSpPr>
        <p:spPr bwMode="auto">
          <a:xfrm>
            <a:off x="76200" y="152400"/>
            <a:ext cx="12039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200" b="1" kern="0">
                <a:solidFill>
                  <a:srgbClr val="C00000"/>
                </a:solidFill>
                <a:cs typeface="Times New Roman" panose="02020603050405020304" pitchFamily="18" charset="0"/>
              </a:rPr>
              <a:t>II. Nghe </a:t>
            </a:r>
            <a:r>
              <a:rPr lang="vi-VN" sz="3200" b="1" kern="0">
                <a:solidFill>
                  <a:srgbClr val="C00000"/>
                </a:solidFill>
                <a:cs typeface="Times New Roman" panose="02020603050405020304" pitchFamily="18" charset="0"/>
              </a:rPr>
              <a:t>tác phẩm </a:t>
            </a:r>
            <a:r>
              <a:rPr lang="en-US" sz="3200" b="1" i="1" kern="0">
                <a:solidFill>
                  <a:srgbClr val="C00000"/>
                </a:solidFill>
                <a:cs typeface="Times New Roman" panose="02020603050405020304" pitchFamily="18" charset="0"/>
              </a:rPr>
              <a:t>Đất nước lời ru</a:t>
            </a:r>
            <a:endParaRPr lang="en-US" sz="3200" b="1" kern="0">
              <a:solidFill>
                <a:srgbClr val="C00000"/>
              </a:solidFill>
              <a:cs typeface="Times New Roman" panose="02020603050405020304" pitchFamily="18" charset="0"/>
            </a:endParaRPr>
          </a:p>
        </p:txBody>
      </p:sp>
      <p:sp>
        <p:nvSpPr>
          <p:cNvPr id="10" name="AutoShape 2">
            <a:extLst>
              <a:ext uri="{FF2B5EF4-FFF2-40B4-BE49-F238E27FC236}">
                <a16:creationId xmlns:a16="http://schemas.microsoft.com/office/drawing/2014/main" id="{B43A6762-C6DF-BD73-D490-1E9B10ECBD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9BE2E6E9-53D4-7198-E9B2-A7604453FB9A}"/>
              </a:ext>
            </a:extLst>
          </p:cNvPr>
          <p:cNvSpPr txBox="1">
            <a:spLocks/>
          </p:cNvSpPr>
          <p:nvPr/>
        </p:nvSpPr>
        <p:spPr bwMode="auto">
          <a:xfrm>
            <a:off x="76200" y="762000"/>
            <a:ext cx="120396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2800" kern="0">
                <a:solidFill>
                  <a:srgbClr val="0000FF"/>
                </a:solidFill>
                <a:cs typeface="Times New Roman" panose="02020603050405020304" pitchFamily="18" charset="0"/>
              </a:rPr>
              <a:t>(Nghe tác phẩm lần 1)</a:t>
            </a:r>
          </a:p>
        </p:txBody>
      </p:sp>
    </p:spTree>
    <p:extLst>
      <p:ext uri="{BB962C8B-B14F-4D97-AF65-F5344CB8AC3E}">
        <p14:creationId xmlns:p14="http://schemas.microsoft.com/office/powerpoint/2010/main" val="198083185"/>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3962400" cy="457200"/>
          </a:xfrm>
        </p:spPr>
        <p:txBody>
          <a:bodyPr/>
          <a:lstStyle/>
          <a:p>
            <a:r>
              <a:rPr lang="en-US" sz="3200" b="1">
                <a:solidFill>
                  <a:srgbClr val="00B050"/>
                </a:solidFill>
                <a:cs typeface="Times New Roman" panose="02020603050405020304" pitchFamily="18" charset="0"/>
              </a:rPr>
              <a:t>Thảo luận nhóm</a:t>
            </a:r>
          </a:p>
        </p:txBody>
      </p:sp>
      <p:sp>
        <p:nvSpPr>
          <p:cNvPr id="7" name="Rectangle 2"/>
          <p:cNvSpPr>
            <a:spLocks noChangeArrowheads="1"/>
          </p:cNvSpPr>
          <p:nvPr/>
        </p:nvSpPr>
        <p:spPr bwMode="auto">
          <a:xfrm>
            <a:off x="228600" y="965944"/>
            <a:ext cx="5334000" cy="4291856"/>
          </a:xfrm>
          <a:prstGeom prst="rect">
            <a:avLst/>
          </a:prstGeom>
          <a:ln>
            <a:noFill/>
          </a:ln>
        </p:spPr>
        <p:style>
          <a:lnRef idx="2">
            <a:schemeClr val="accent5"/>
          </a:lnRef>
          <a:fillRef idx="1">
            <a:schemeClr val="lt1"/>
          </a:fillRef>
          <a:effectRef idx="0">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Nội dung bài hát nói về điều gì?</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Những câu hát nào thể hiện đại gia đình các dân tộc Việt Nam có chung một cội nguồn? </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Những câu hát nào thể hiện những người con đất Việt tiếp nối từ thế hệ này sang thế hệ khác quyết tâm bảo vệ đất nước?</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Giai điệu của bài hát có tính chất âm nhạc như thế nào?</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Em thích nhất câu hát nào, vì sao?</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Nêu cảm nhận của em về tác phẩm.</a:t>
            </a:r>
            <a:endParaRPr kumimoji="0" lang="en-US" altLang="vi-VN" sz="2000" b="0" u="none" strike="noStrike" cap="none" normalizeH="0" baseline="0">
              <a:ln>
                <a:noFill/>
              </a:ln>
              <a:solidFill>
                <a:srgbClr val="0000FF"/>
              </a:solidFill>
              <a:effectLst/>
              <a:latin typeface="+mj-lt"/>
            </a:endParaRP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5326356"/>
            <a:ext cx="1981200" cy="14775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6FF0364-EC1C-B9AC-3216-5D256C06B9B6}"/>
              </a:ext>
            </a:extLst>
          </p:cNvPr>
          <p:cNvPicPr>
            <a:picLocks noChangeAspect="1"/>
          </p:cNvPicPr>
          <p:nvPr/>
        </p:nvPicPr>
        <p:blipFill>
          <a:blip r:embed="rId3"/>
          <a:stretch>
            <a:fillRect/>
          </a:stretch>
        </p:blipFill>
        <p:spPr>
          <a:xfrm>
            <a:off x="5715000" y="228600"/>
            <a:ext cx="6333825" cy="5675393"/>
          </a:xfrm>
          <a:prstGeom prst="rect">
            <a:avLst/>
          </a:prstGeom>
        </p:spPr>
      </p:pic>
    </p:spTree>
    <p:extLst>
      <p:ext uri="{BB962C8B-B14F-4D97-AF65-F5344CB8AC3E}">
        <p14:creationId xmlns:p14="http://schemas.microsoft.com/office/powerpoint/2010/main" val="496703621"/>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410E930-0B0F-D189-9506-4ABAEC074AFC}"/>
              </a:ext>
            </a:extLst>
          </p:cNvPr>
          <p:cNvPicPr>
            <a:picLocks noChangeAspect="1"/>
          </p:cNvPicPr>
          <p:nvPr/>
        </p:nvPicPr>
        <p:blipFill>
          <a:blip r:embed="rId2"/>
          <a:stretch>
            <a:fillRect/>
          </a:stretch>
        </p:blipFill>
        <p:spPr>
          <a:xfrm flipH="1">
            <a:off x="228600" y="2362200"/>
            <a:ext cx="1791060" cy="3426170"/>
          </a:xfrm>
          <a:prstGeom prst="rect">
            <a:avLst/>
          </a:prstGeom>
        </p:spPr>
      </p:pic>
      <p:sp>
        <p:nvSpPr>
          <p:cNvPr id="4" name="Rectangle 1"/>
          <p:cNvSpPr>
            <a:spLocks noChangeArrowheads="1"/>
          </p:cNvSpPr>
          <p:nvPr/>
        </p:nvSpPr>
        <p:spPr bwMode="auto">
          <a:xfrm>
            <a:off x="2819400" y="684838"/>
            <a:ext cx="7848600" cy="5487362"/>
          </a:xfrm>
          <a:prstGeom prst="wedgeRoundRectCallout">
            <a:avLst>
              <a:gd name="adj1" fmla="val -60585"/>
              <a:gd name="adj2" fmla="val -1508"/>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0" marR="0" lvl="0" indent="269875" algn="just" defTabSz="914400" rtl="0" eaLnBrk="0" fontAlgn="base" latinLnBrk="0" hangingPunct="0">
              <a:lnSpc>
                <a:spcPct val="114000"/>
              </a:lnSpc>
              <a:spcBef>
                <a:spcPct val="0"/>
              </a:spcBef>
              <a:spcAft>
                <a:spcPct val="0"/>
              </a:spcAft>
              <a:buClrTx/>
              <a:buSzTx/>
              <a:buFontTx/>
              <a:buNone/>
              <a:tabLst/>
            </a:pPr>
            <a:r>
              <a:rPr lang="vi-VN" sz="2000">
                <a:solidFill>
                  <a:srgbClr val="0000FF"/>
                </a:solidFill>
                <a:effectLst/>
                <a:latin typeface="+mj-lt"/>
                <a:ea typeface="Calibri" panose="020F0502020204030204" pitchFamily="34" charset="0"/>
              </a:rPr>
              <a:t>Với nhịp điệu chậm, âm điệu sâu lắng, đậm đà âm hưởng dân ca, lời ca giàu cảm xúc, bài hát </a:t>
            </a:r>
            <a:r>
              <a:rPr lang="vi-VN" sz="2000" i="1">
                <a:solidFill>
                  <a:srgbClr val="C00000"/>
                </a:solidFill>
                <a:effectLst/>
                <a:latin typeface="+mj-lt"/>
                <a:ea typeface="Calibri" panose="020F0502020204030204" pitchFamily="34" charset="0"/>
              </a:rPr>
              <a:t>Đất nước lời ru </a:t>
            </a:r>
            <a:r>
              <a:rPr lang="vi-VN" sz="2000">
                <a:solidFill>
                  <a:srgbClr val="0000FF"/>
                </a:solidFill>
                <a:effectLst/>
                <a:latin typeface="+mj-lt"/>
                <a:ea typeface="Calibri" panose="020F0502020204030204" pitchFamily="34" charset="0"/>
              </a:rPr>
              <a:t>không chỉ ca ngợi tình mẫu tử thuần tuý mà lớn lao hơn thế còn hướng đến biểu tượng của Tổ quốc thiêng liêng là Người mẹ dân tộc, Người mẹ cội nguồn, Người mẹ đất nước. Mỗi người dân Việt Nam không thể rời bỏ đất mẹ của mình, như những đứa con không thể thiếu mẹ. Đất nước là cội nguồn, là máu thịt, là những gì thiêng liêng nhất đối với mỗi người con Việt Nam. Với những câu hát như: “</a:t>
            </a:r>
            <a:r>
              <a:rPr lang="vi-VN" sz="2000" i="1">
                <a:solidFill>
                  <a:srgbClr val="0000FF"/>
                </a:solidFill>
                <a:effectLst/>
                <a:latin typeface="+mj-lt"/>
                <a:ea typeface="Calibri" panose="020F0502020204030204" pitchFamily="34" charset="0"/>
              </a:rPr>
              <a:t>Mẹ Âu Cơ từ xa xưa đi khai thiên lập địa. Lạc Long Quân cùng bao con đi ra nơi biển cả</a:t>
            </a:r>
            <a:r>
              <a:rPr lang="vi-VN" sz="2000">
                <a:solidFill>
                  <a:srgbClr val="0000FF"/>
                </a:solidFill>
                <a:effectLst/>
                <a:latin typeface="+mj-lt"/>
                <a:ea typeface="Calibri" panose="020F0502020204030204" pitchFamily="34" charset="0"/>
              </a:rPr>
              <a:t>”, “</a:t>
            </a:r>
            <a:r>
              <a:rPr lang="vi-VN" sz="2000" i="1">
                <a:solidFill>
                  <a:srgbClr val="0000FF"/>
                </a:solidFill>
                <a:effectLst/>
                <a:latin typeface="+mj-lt"/>
                <a:ea typeface="Calibri" panose="020F0502020204030204" pitchFamily="34" charset="0"/>
              </a:rPr>
              <a:t>Nên bao năm cha hành quân xa. Nay thêm bao con cùng đi xa</a:t>
            </a:r>
            <a:r>
              <a:rPr lang="vi-VN" sz="2000">
                <a:solidFill>
                  <a:srgbClr val="0000FF"/>
                </a:solidFill>
                <a:effectLst/>
                <a:latin typeface="+mj-lt"/>
                <a:ea typeface="Calibri" panose="020F0502020204030204" pitchFamily="34" charset="0"/>
              </a:rPr>
              <a:t>”,... bài hát đã thể hiện đại gia đình các dân tộc Việt Nam đều có chung một cội nguồn, tinh thần quyết tâm bảo vệ đất nước của người dân đất Việt luôn được tiếp nối từ thế hệ này sang thế hệ khác,... </a:t>
            </a:r>
            <a:endParaRPr kumimoji="0" lang="en-US" altLang="vi-VN" sz="2800" u="none" strike="noStrike" cap="none" normalizeH="0" baseline="0">
              <a:ln>
                <a:noFill/>
              </a:ln>
              <a:solidFill>
                <a:srgbClr val="0000FF"/>
              </a:solidFill>
              <a:effectLst/>
              <a:latin typeface="+mj-lt"/>
            </a:endParaRPr>
          </a:p>
        </p:txBody>
      </p:sp>
    </p:spTree>
    <p:extLst>
      <p:ext uri="{BB962C8B-B14F-4D97-AF65-F5344CB8AC3E}">
        <p14:creationId xmlns:p14="http://schemas.microsoft.com/office/powerpoint/2010/main" val="1928466513"/>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4555" y="0"/>
            <a:ext cx="12192000" cy="6858000"/>
            <a:chOff x="-14555" y="0"/>
            <a:chExt cx="12192000" cy="685800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899"/>
            <a:stretch/>
          </p:blipFill>
          <p:spPr>
            <a:xfrm>
              <a:off x="-14555"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2484" y="3574293"/>
              <a:ext cx="2519671" cy="2909814"/>
            </a:xfrm>
            <a:prstGeom prst="rect">
              <a:avLst/>
            </a:prstGeom>
          </p:spPr>
        </p:pic>
      </p:grpSp>
      <p:sp>
        <p:nvSpPr>
          <p:cNvPr id="2" name="Title 1"/>
          <p:cNvSpPr>
            <a:spLocks noGrp="1"/>
          </p:cNvSpPr>
          <p:nvPr>
            <p:ph type="title"/>
          </p:nvPr>
        </p:nvSpPr>
        <p:spPr>
          <a:xfrm>
            <a:off x="1981200" y="854076"/>
            <a:ext cx="8229600" cy="873587"/>
          </a:xfrm>
        </p:spPr>
        <p:txBody>
          <a:bodyPr/>
          <a:lstStyle/>
          <a:p>
            <a:r>
              <a:rPr lang="en-US" sz="3200" b="1" dirty="0" err="1">
                <a:solidFill>
                  <a:srgbClr val="0000FF"/>
                </a:solidFill>
              </a:rPr>
              <a:t>Dặn</a:t>
            </a:r>
            <a:r>
              <a:rPr lang="en-US" sz="3200" b="1" dirty="0">
                <a:solidFill>
                  <a:srgbClr val="0000FF"/>
                </a:solidFill>
              </a:rPr>
              <a:t> </a:t>
            </a:r>
            <a:r>
              <a:rPr lang="en-US" sz="3200" b="1" dirty="0" err="1">
                <a:solidFill>
                  <a:srgbClr val="0000FF"/>
                </a:solidFill>
              </a:rPr>
              <a:t>dò</a:t>
            </a:r>
            <a:r>
              <a:rPr lang="en-US" sz="3200" b="1" dirty="0">
                <a:solidFill>
                  <a:srgbClr val="0000FF"/>
                </a:solidFill>
              </a:rPr>
              <a:t> </a:t>
            </a:r>
            <a:r>
              <a:rPr lang="en-US" sz="3200" b="1" dirty="0" err="1">
                <a:solidFill>
                  <a:srgbClr val="0000FF"/>
                </a:solidFill>
              </a:rPr>
              <a:t>về</a:t>
            </a:r>
            <a:r>
              <a:rPr lang="en-US" sz="3200" b="1" dirty="0">
                <a:solidFill>
                  <a:srgbClr val="0000FF"/>
                </a:solidFill>
              </a:rPr>
              <a:t> </a:t>
            </a:r>
            <a:r>
              <a:rPr lang="en-US" sz="3200" b="1" dirty="0" err="1">
                <a:solidFill>
                  <a:srgbClr val="0000FF"/>
                </a:solidFill>
              </a:rPr>
              <a:t>nhà</a:t>
            </a:r>
            <a:endParaRPr lang="en-US" sz="3200" b="1" dirty="0">
              <a:solidFill>
                <a:srgbClr val="0000FF"/>
              </a:solidFill>
            </a:endParaRPr>
          </a:p>
        </p:txBody>
      </p:sp>
      <p:sp>
        <p:nvSpPr>
          <p:cNvPr id="3" name="Content Placeholder 2"/>
          <p:cNvSpPr>
            <a:spLocks noGrp="1"/>
          </p:cNvSpPr>
          <p:nvPr>
            <p:ph idx="1"/>
          </p:nvPr>
        </p:nvSpPr>
        <p:spPr>
          <a:xfrm>
            <a:off x="1600200" y="2179639"/>
            <a:ext cx="8839200" cy="1020762"/>
          </a:xfrm>
        </p:spPr>
        <p:txBody>
          <a:bodyPr/>
          <a:lstStyle/>
          <a:p>
            <a:pPr>
              <a:buFont typeface="Arial" panose="020B0604020202020204" pitchFamily="34" charset="0"/>
              <a:buChar char="•"/>
            </a:pPr>
            <a:r>
              <a:rPr lang="en-US" sz="2800">
                <a:solidFill>
                  <a:srgbClr val="0000FF"/>
                </a:solidFill>
              </a:rPr>
              <a:t>Tập hát bài </a:t>
            </a:r>
            <a:r>
              <a:rPr lang="en-US" sz="2800" i="1">
                <a:solidFill>
                  <a:srgbClr val="C00000"/>
                </a:solidFill>
              </a:rPr>
              <a:t>Nổi trống lên các bạn ơi!</a:t>
            </a:r>
            <a:r>
              <a:rPr lang="en-US" sz="2800" i="1">
                <a:solidFill>
                  <a:srgbClr val="0000FF"/>
                </a:solidFill>
              </a:rPr>
              <a:t>; </a:t>
            </a:r>
            <a:r>
              <a:rPr lang="en-US" sz="2800">
                <a:solidFill>
                  <a:srgbClr val="0000FF"/>
                </a:solidFill>
              </a:rPr>
              <a:t>thuộc lời ca.</a:t>
            </a:r>
          </a:p>
          <a:p>
            <a:pPr marL="0" indent="0">
              <a:buNone/>
            </a:pPr>
            <a:endParaRPr lang="en-US" dirty="0"/>
          </a:p>
        </p:txBody>
      </p:sp>
    </p:spTree>
    <p:extLst>
      <p:ext uri="{BB962C8B-B14F-4D97-AF65-F5344CB8AC3E}">
        <p14:creationId xmlns:p14="http://schemas.microsoft.com/office/powerpoint/2010/main" val="587116320"/>
      </p:ext>
    </p:extLst>
  </p:cSld>
  <p:clrMapOvr>
    <a:masterClrMapping/>
  </p:clrMapOvr>
  <p:transition spd="slow">
    <p:fade/>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9323</TotalTime>
  <Words>524</Words>
  <Application>Microsoft Office PowerPoint</Application>
  <PresentationFormat>Màn hình rộng</PresentationFormat>
  <Paragraphs>22</Paragraphs>
  <Slides>9</Slides>
  <Notes>0</Notes>
  <HiddenSlides>0</HiddenSlides>
  <MMClips>1</MMClips>
  <ScaleCrop>false</ScaleCrop>
  <HeadingPairs>
    <vt:vector size="6" baseType="variant">
      <vt:variant>
        <vt:lpstr>Phông được Dùng</vt:lpstr>
      </vt:variant>
      <vt:variant>
        <vt:i4>4</vt:i4>
      </vt:variant>
      <vt:variant>
        <vt:lpstr>Chủ đề</vt:lpstr>
      </vt:variant>
      <vt:variant>
        <vt:i4>1</vt:i4>
      </vt:variant>
      <vt:variant>
        <vt:lpstr>Tiêu đề Bản chiếu</vt:lpstr>
      </vt:variant>
      <vt:variant>
        <vt:i4>9</vt:i4>
      </vt:variant>
    </vt:vector>
  </HeadingPairs>
  <TitlesOfParts>
    <vt:vector size="14" baseType="lpstr">
      <vt:lpstr>Arial</vt:lpstr>
      <vt:lpstr>Calibri</vt:lpstr>
      <vt:lpstr>Times New Roman</vt:lpstr>
      <vt:lpstr>Wingdings</vt:lpstr>
      <vt:lpstr>Default Design</vt:lpstr>
      <vt:lpstr>Giáo viên:Trịnh Thị Thu Hương Trường: THCS Mỹ Đức</vt:lpstr>
      <vt:lpstr>Chủ đề 7 CỘI NGUỒN</vt:lpstr>
      <vt:lpstr>I. Hát bài</vt:lpstr>
      <vt:lpstr>Giới thiệu bài hát</vt:lpstr>
      <vt:lpstr>Bản trình bày PowerPoint</vt:lpstr>
      <vt:lpstr>Bản trình bày PowerPoint</vt:lpstr>
      <vt:lpstr>Thảo luận nhóm</vt:lpstr>
      <vt:lpstr>Bản trình bày PowerPoint</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Huong</cp:lastModifiedBy>
  <cp:revision>328</cp:revision>
  <dcterms:created xsi:type="dcterms:W3CDTF">2006-11-06T13:45:38Z</dcterms:created>
  <dcterms:modified xsi:type="dcterms:W3CDTF">2026-04-02T08:13:26Z</dcterms:modified>
</cp:coreProperties>
</file>