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3"/>
  </p:notesMasterIdLst>
  <p:sldIdLst>
    <p:sldId id="292" r:id="rId2"/>
    <p:sldId id="318" r:id="rId3"/>
    <p:sldId id="475" r:id="rId4"/>
    <p:sldId id="294" r:id="rId5"/>
    <p:sldId id="338" r:id="rId6"/>
    <p:sldId id="503" r:id="rId7"/>
    <p:sldId id="369" r:id="rId8"/>
    <p:sldId id="354" r:id="rId9"/>
    <p:sldId id="504" r:id="rId10"/>
    <p:sldId id="485" r:id="rId11"/>
    <p:sldId id="375" r:id="rId12"/>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FF9900"/>
    <a:srgbClr val="FF7043"/>
    <a:srgbClr val="FFF1B3"/>
    <a:srgbClr val="9900CC"/>
    <a:srgbClr val="CC00CC"/>
    <a:srgbClr val="EDF6F7"/>
    <a:srgbClr val="C8FFFF"/>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356" autoAdjust="0"/>
  </p:normalViewPr>
  <p:slideViewPr>
    <p:cSldViewPr>
      <p:cViewPr varScale="1">
        <p:scale>
          <a:sx n="83" d="100"/>
          <a:sy n="83" d="100"/>
        </p:scale>
        <p:origin x="686" y="77"/>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467A44-B9E3-4839-A5C6-5F8A911FFAFC}" type="datetimeFigureOut">
              <a:rPr lang="en-US" smtClean="0"/>
              <a:pPr/>
              <a:t>4/1/2026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F8F5B-8E1F-4947-81C1-D51EE90A8652}" type="slidenum">
              <a:rPr lang="en-US" smtClean="0"/>
              <a:pPr/>
              <a:t>‹#›</a:t>
            </a:fld>
            <a:endParaRPr lang="en-US"/>
          </a:p>
        </p:txBody>
      </p:sp>
    </p:spTree>
    <p:extLst>
      <p:ext uri="{BB962C8B-B14F-4D97-AF65-F5344CB8AC3E}">
        <p14:creationId xmlns:p14="http://schemas.microsoft.com/office/powerpoint/2010/main" val="1165629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8C4A0E-AE95-454F-A2E2-71B23AF28C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DEE483-DD1C-4192-AD40-C8F21048B1C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E4362E-EEC3-4576-BDFE-7739F93EDDF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600201"/>
            <a:ext cx="5384800" cy="4525963"/>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ACDB6DB-3D4F-49D8-8FDB-612300820E8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B6A0F44-ECC0-4664-BB81-4589E688E0B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7BB2E09-7A25-4679-9E62-65DB48CA281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0C62B-41F5-48A8-B539-C8361A2645A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7130BA-9B41-4D5B-8CD7-263DBE816A0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63D9F9-6FA6-4913-AC9C-E88B45A2737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FEDE19-A640-4E92-93C1-021EA31184C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C395E3F-7D6A-4CA7-B93E-E99E08BA59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B3C4FF-FCF3-423C-AF0D-CC2F270ACB4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54EED5-014E-4B21-AF20-0FAAD83CEF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49440E-59E1-47FA-B69F-0F304E9996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0BE4AC-A57C-4D7A-8622-A771FD9AD32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580"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p>
        </p:txBody>
      </p:sp>
      <p:sp>
        <p:nvSpPr>
          <p:cNvPr id="24581"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p>
        </p:txBody>
      </p:sp>
      <p:sp>
        <p:nvSpPr>
          <p:cNvPr id="24582"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35C7E76-F3A5-4018-853D-E449C62038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5000" b="-65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209800" y="228600"/>
            <a:ext cx="7772400" cy="1470025"/>
          </a:xfrm>
        </p:spPr>
        <p:txBody>
          <a:bodyPr/>
          <a:lstStyle/>
          <a:p>
            <a:r>
              <a:rPr lang="en-US" sz="4000" b="1" dirty="0" err="1">
                <a:solidFill>
                  <a:srgbClr val="0000FF"/>
                </a:solidFill>
                <a:effectLst>
                  <a:outerShdw blurRad="38100" dist="38100" dir="2700000" algn="tl">
                    <a:srgbClr val="000000">
                      <a:alpha val="43137"/>
                    </a:srgbClr>
                  </a:outerShdw>
                </a:effectLst>
              </a:rPr>
              <a:t>Chủ</a:t>
            </a:r>
            <a:r>
              <a:rPr lang="en-US" sz="4000" b="1" dirty="0">
                <a:solidFill>
                  <a:srgbClr val="0000FF"/>
                </a:solidFill>
                <a:effectLst>
                  <a:outerShdw blurRad="38100" dist="38100" dir="2700000" algn="tl">
                    <a:srgbClr val="000000">
                      <a:alpha val="43137"/>
                    </a:srgbClr>
                  </a:outerShdw>
                </a:effectLst>
              </a:rPr>
              <a:t> </a:t>
            </a:r>
            <a:r>
              <a:rPr lang="en-US" sz="4000" b="1" err="1">
                <a:solidFill>
                  <a:srgbClr val="0000FF"/>
                </a:solidFill>
                <a:effectLst>
                  <a:outerShdw blurRad="38100" dist="38100" dir="2700000" algn="tl">
                    <a:srgbClr val="000000">
                      <a:alpha val="43137"/>
                    </a:srgbClr>
                  </a:outerShdw>
                </a:effectLst>
              </a:rPr>
              <a:t>đề</a:t>
            </a:r>
            <a:r>
              <a:rPr lang="en-US" sz="4000" b="1">
                <a:solidFill>
                  <a:srgbClr val="0000FF"/>
                </a:solidFill>
                <a:effectLst>
                  <a:outerShdw blurRad="38100" dist="38100" dir="2700000" algn="tl">
                    <a:srgbClr val="000000">
                      <a:alpha val="43137"/>
                    </a:srgbClr>
                  </a:outerShdw>
                </a:effectLst>
              </a:rPr>
              <a:t> 7</a:t>
            </a:r>
            <a:br>
              <a:rPr lang="en-US" sz="4000" b="1">
                <a:solidFill>
                  <a:srgbClr val="0000FF"/>
                </a:solidFill>
                <a:effectLst>
                  <a:outerShdw blurRad="38100" dist="38100" dir="2700000" algn="tl">
                    <a:srgbClr val="000000">
                      <a:alpha val="43137"/>
                    </a:srgbClr>
                  </a:outerShdw>
                </a:effectLst>
              </a:rPr>
            </a:br>
            <a:r>
              <a:rPr lang="vi-VN" sz="4000" b="1">
                <a:solidFill>
                  <a:srgbClr val="C00000"/>
                </a:solidFill>
                <a:effectLst>
                  <a:outerShdw blurRad="38100" dist="38100" dir="2700000" algn="tl">
                    <a:srgbClr val="000000">
                      <a:alpha val="43137"/>
                    </a:srgbClr>
                  </a:outerShdw>
                </a:effectLst>
              </a:rPr>
              <a:t>ĐOÀN KẾT</a:t>
            </a:r>
            <a:endParaRPr lang="en-US" b="1" dirty="0">
              <a:solidFill>
                <a:srgbClr val="C00000"/>
              </a:solidFill>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152400" y="152400"/>
            <a:ext cx="1568116" cy="1752600"/>
          </a:xfrm>
          <a:prstGeom prst="rect">
            <a:avLst/>
          </a:prstGeom>
        </p:spPr>
      </p:pic>
      <p:sp>
        <p:nvSpPr>
          <p:cNvPr id="8" name="Title 3">
            <a:extLst>
              <a:ext uri="{FF2B5EF4-FFF2-40B4-BE49-F238E27FC236}">
                <a16:creationId xmlns:a16="http://schemas.microsoft.com/office/drawing/2014/main" id="{AB190598-6BD6-7A79-7B53-56444E90E2CC}"/>
              </a:ext>
            </a:extLst>
          </p:cNvPr>
          <p:cNvSpPr txBox="1">
            <a:spLocks/>
          </p:cNvSpPr>
          <p:nvPr/>
        </p:nvSpPr>
        <p:spPr bwMode="auto">
          <a:xfrm>
            <a:off x="2209800" y="1854200"/>
            <a:ext cx="7772400" cy="1041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b="1" kern="0">
                <a:solidFill>
                  <a:srgbClr val="0000FF"/>
                </a:solidFill>
                <a:effectLst>
                  <a:outerShdw blurRad="38100" dist="38100" dir="2700000" algn="tl">
                    <a:srgbClr val="000000">
                      <a:alpha val="43137"/>
                    </a:srgbClr>
                  </a:outerShdw>
                </a:effectLst>
              </a:rPr>
              <a:t>BÀI 13</a:t>
            </a:r>
            <a:endParaRPr lang="en-US" sz="4000" b="1" kern="0" dirty="0">
              <a:solidFill>
                <a:srgbClr val="C00000"/>
              </a:solidFill>
              <a:effectLst>
                <a:outerShdw blurRad="38100" dist="38100" dir="2700000" algn="tl">
                  <a:srgbClr val="000000">
                    <a:alpha val="43137"/>
                  </a:srgbClr>
                </a:outerShdw>
              </a:effectLst>
            </a:endParaRPr>
          </a:p>
        </p:txBody>
      </p:sp>
      <p:sp>
        <p:nvSpPr>
          <p:cNvPr id="11" name="Subtitle 6">
            <a:extLst>
              <a:ext uri="{FF2B5EF4-FFF2-40B4-BE49-F238E27FC236}">
                <a16:creationId xmlns:a16="http://schemas.microsoft.com/office/drawing/2014/main" id="{CDC8949D-1BAA-3D72-B0F3-CB56CB10206D}"/>
              </a:ext>
            </a:extLst>
          </p:cNvPr>
          <p:cNvSpPr>
            <a:spLocks noGrp="1"/>
          </p:cNvSpPr>
          <p:nvPr>
            <p:ph type="subTitle" idx="1"/>
          </p:nvPr>
        </p:nvSpPr>
        <p:spPr>
          <a:xfrm>
            <a:off x="609600" y="3124200"/>
            <a:ext cx="10896600" cy="3048000"/>
          </a:xfrm>
        </p:spPr>
        <p:txBody>
          <a:bodyPr/>
          <a:lstStyle/>
          <a:p>
            <a:pPr algn="just">
              <a:spcAft>
                <a:spcPts val="300"/>
              </a:spcAft>
            </a:pPr>
            <a:r>
              <a:rPr lang="en-US" b="1">
                <a:solidFill>
                  <a:srgbClr val="0000FF"/>
                </a:solidFill>
                <a:latin typeface="+mj-lt"/>
                <a:cs typeface="Times New Roman" panose="02020603050405020304" pitchFamily="18" charset="0"/>
              </a:rPr>
              <a:t>– Hát</a:t>
            </a:r>
            <a:r>
              <a:rPr lang="vi-VN" b="1">
                <a:solidFill>
                  <a:srgbClr val="0000FF"/>
                </a:solidFill>
                <a:latin typeface="+mj-lt"/>
                <a:cs typeface="Times New Roman" panose="02020603050405020304" pitchFamily="18" charset="0"/>
              </a:rPr>
              <a:t>: </a:t>
            </a:r>
            <a:r>
              <a:rPr lang="en-US" b="1">
                <a:solidFill>
                  <a:srgbClr val="C00000"/>
                </a:solidFill>
                <a:latin typeface="+mj-lt"/>
                <a:cs typeface="Times New Roman" panose="02020603050405020304" pitchFamily="18" charset="0"/>
              </a:rPr>
              <a:t>Bài hát </a:t>
            </a:r>
            <a:r>
              <a:rPr lang="vi-VN" b="1" i="1">
                <a:solidFill>
                  <a:srgbClr val="C00000"/>
                </a:solidFill>
                <a:latin typeface="+mj-lt"/>
                <a:cs typeface="Times New Roman" panose="02020603050405020304" pitchFamily="18" charset="0"/>
              </a:rPr>
              <a:t>Cánh én tuổi thơ</a:t>
            </a:r>
            <a:endParaRPr lang="en-US" b="1" i="1">
              <a:solidFill>
                <a:srgbClr val="C00000"/>
              </a:solidFill>
              <a:latin typeface="+mj-lt"/>
              <a:cs typeface="Times New Roman" panose="02020603050405020304" pitchFamily="18" charset="0"/>
            </a:endParaRPr>
          </a:p>
          <a:p>
            <a:pPr algn="just">
              <a:spcAft>
                <a:spcPts val="300"/>
              </a:spcAft>
            </a:pPr>
            <a:r>
              <a:rPr lang="vi-VN" b="1">
                <a:solidFill>
                  <a:srgbClr val="0000FF"/>
                </a:solidFill>
                <a:latin typeface="+mj-lt"/>
                <a:cs typeface="Times New Roman" panose="02020603050405020304" pitchFamily="18" charset="0"/>
              </a:rPr>
              <a:t>– Nghe nhạc: </a:t>
            </a:r>
            <a:r>
              <a:rPr lang="en-US" b="1">
                <a:solidFill>
                  <a:srgbClr val="C00000"/>
                </a:solidFill>
                <a:latin typeface="+mj-lt"/>
                <a:cs typeface="Times New Roman" panose="02020603050405020304" pitchFamily="18" charset="0"/>
              </a:rPr>
              <a:t>Tác phẩm </a:t>
            </a:r>
            <a:r>
              <a:rPr lang="vi-VN" b="1" i="1">
                <a:solidFill>
                  <a:srgbClr val="C00000"/>
                </a:solidFill>
                <a:latin typeface="+mj-lt"/>
                <a:cs typeface="Times New Roman" panose="02020603050405020304" pitchFamily="18" charset="0"/>
              </a:rPr>
              <a:t>Bóng cây kơ-nia</a:t>
            </a:r>
            <a:endParaRPr lang="en-US" b="1" i="1">
              <a:solidFill>
                <a:srgbClr val="C00000"/>
              </a:solidFill>
              <a:latin typeface="+mj-lt"/>
              <a:cs typeface="Times New Roman" panose="02020603050405020304" pitchFamily="18" charset="0"/>
            </a:endParaRPr>
          </a:p>
          <a:p>
            <a:pPr algn="just">
              <a:spcAft>
                <a:spcPts val="300"/>
              </a:spcAft>
            </a:pPr>
            <a:r>
              <a:rPr lang="vi-VN" b="1">
                <a:solidFill>
                  <a:srgbClr val="0000FF"/>
                </a:solidFill>
                <a:latin typeface="+mj-lt"/>
                <a:cs typeface="Times New Roman" panose="02020603050405020304" pitchFamily="18" charset="0"/>
              </a:rPr>
              <a:t>– </a:t>
            </a:r>
            <a:r>
              <a:rPr lang="en-US" b="1">
                <a:solidFill>
                  <a:srgbClr val="0000FF"/>
                </a:solidFill>
                <a:latin typeface="+mj-lt"/>
                <a:cs typeface="Times New Roman" panose="02020603050405020304" pitchFamily="18" charset="0"/>
              </a:rPr>
              <a:t>Thường thức</a:t>
            </a:r>
            <a:r>
              <a:rPr lang="vi-VN" b="1">
                <a:solidFill>
                  <a:srgbClr val="0000FF"/>
                </a:solidFill>
                <a:latin typeface="+mj-lt"/>
                <a:cs typeface="Times New Roman" panose="02020603050405020304" pitchFamily="18" charset="0"/>
              </a:rPr>
              <a:t> âm nhạc: </a:t>
            </a:r>
            <a:r>
              <a:rPr lang="nl-NL" b="1">
                <a:solidFill>
                  <a:srgbClr val="C00000"/>
                </a:solidFill>
                <a:latin typeface="+mj-lt"/>
                <a:cs typeface="Times New Roman" panose="02020603050405020304" pitchFamily="18" charset="0"/>
              </a:rPr>
              <a:t>Nhạc sĩ Phan Huỳnh Điểu</a:t>
            </a:r>
          </a:p>
          <a:p>
            <a:pPr algn="just">
              <a:spcAft>
                <a:spcPts val="300"/>
              </a:spcAft>
            </a:pPr>
            <a:r>
              <a:rPr lang="vi-VN" b="1">
                <a:solidFill>
                  <a:srgbClr val="0000FF"/>
                </a:solidFill>
                <a:latin typeface="+mj-lt"/>
                <a:cs typeface="Times New Roman" panose="02020603050405020304" pitchFamily="18" charset="0"/>
              </a:rPr>
              <a:t>– </a:t>
            </a:r>
            <a:r>
              <a:rPr lang="en-US" b="1">
                <a:solidFill>
                  <a:srgbClr val="0000FF"/>
                </a:solidFill>
                <a:latin typeface="+mj-lt"/>
                <a:cs typeface="Times New Roman" panose="02020603050405020304" pitchFamily="18" charset="0"/>
              </a:rPr>
              <a:t>Lí thuyết</a:t>
            </a:r>
            <a:r>
              <a:rPr lang="vi-VN" b="1">
                <a:solidFill>
                  <a:srgbClr val="0000FF"/>
                </a:solidFill>
                <a:latin typeface="+mj-lt"/>
                <a:cs typeface="Times New Roman" panose="02020603050405020304" pitchFamily="18" charset="0"/>
              </a:rPr>
              <a:t> âm nhạc: </a:t>
            </a:r>
            <a:r>
              <a:rPr lang="vi-VN" b="1">
                <a:solidFill>
                  <a:srgbClr val="C00000"/>
                </a:solidFill>
                <a:latin typeface="+mj-lt"/>
                <a:cs typeface="Times New Roman" panose="02020603050405020304" pitchFamily="18" charset="0"/>
              </a:rPr>
              <a:t>Gam t</a:t>
            </a:r>
            <a:r>
              <a:rPr lang="en-US" b="1">
                <a:solidFill>
                  <a:srgbClr val="C00000"/>
                </a:solidFill>
                <a:latin typeface="+mj-lt"/>
                <a:cs typeface="Times New Roman" panose="02020603050405020304" pitchFamily="18" charset="0"/>
              </a:rPr>
              <a:t>hứ</a:t>
            </a:r>
            <a:r>
              <a:rPr lang="vi-VN" b="1">
                <a:solidFill>
                  <a:srgbClr val="C00000"/>
                </a:solidFill>
                <a:latin typeface="+mj-lt"/>
                <a:cs typeface="Times New Roman" panose="02020603050405020304" pitchFamily="18" charset="0"/>
              </a:rPr>
              <a:t>, giọng t</a:t>
            </a:r>
            <a:r>
              <a:rPr lang="en-US" b="1">
                <a:solidFill>
                  <a:srgbClr val="C00000"/>
                </a:solidFill>
                <a:latin typeface="+mj-lt"/>
                <a:cs typeface="Times New Roman" panose="02020603050405020304" pitchFamily="18" charset="0"/>
              </a:rPr>
              <a:t>hứ</a:t>
            </a:r>
            <a:r>
              <a:rPr lang="vi-VN" b="1">
                <a:solidFill>
                  <a:srgbClr val="C00000"/>
                </a:solidFill>
                <a:latin typeface="+mj-lt"/>
                <a:cs typeface="Times New Roman" panose="02020603050405020304" pitchFamily="18" charset="0"/>
              </a:rPr>
              <a:t>,</a:t>
            </a:r>
            <a:r>
              <a:rPr lang="en-US" b="1">
                <a:solidFill>
                  <a:srgbClr val="C00000"/>
                </a:solidFill>
                <a:latin typeface="+mj-lt"/>
                <a:cs typeface="Times New Roman" panose="02020603050405020304" pitchFamily="18" charset="0"/>
              </a:rPr>
              <a:t> </a:t>
            </a:r>
            <a:r>
              <a:rPr lang="vi-VN" b="1">
                <a:solidFill>
                  <a:srgbClr val="C00000"/>
                </a:solidFill>
                <a:latin typeface="+mj-lt"/>
                <a:cs typeface="Times New Roman" panose="02020603050405020304" pitchFamily="18" charset="0"/>
              </a:rPr>
              <a:t>giọng </a:t>
            </a:r>
            <a:r>
              <a:rPr lang="en-US" b="1">
                <a:solidFill>
                  <a:srgbClr val="C00000"/>
                </a:solidFill>
                <a:latin typeface="+mj-lt"/>
                <a:cs typeface="Times New Roman" panose="02020603050405020304" pitchFamily="18" charset="0"/>
              </a:rPr>
              <a:t>La thứ</a:t>
            </a:r>
            <a:endParaRPr lang="vi-VN" b="1">
              <a:solidFill>
                <a:srgbClr val="0000FF"/>
              </a:solidFill>
              <a:latin typeface="+mj-lt"/>
              <a:cs typeface="Times New Roman" panose="02020603050405020304" pitchFamily="18" charset="0"/>
            </a:endParaRPr>
          </a:p>
          <a:p>
            <a:pPr algn="just">
              <a:spcAft>
                <a:spcPts val="300"/>
              </a:spcAft>
            </a:pPr>
            <a:endParaRPr lang="vi-VN" b="1">
              <a:solidFill>
                <a:srgbClr val="0000FF"/>
              </a:solidFill>
              <a:latin typeface="+mj-lt"/>
              <a:cs typeface="Times New Roman" panose="02020603050405020304" pitchFamily="18" charset="0"/>
            </a:endParaRPr>
          </a:p>
          <a:p>
            <a:pPr algn="just">
              <a:spcAft>
                <a:spcPts val="300"/>
              </a:spcAft>
            </a:pPr>
            <a:endParaRPr lang="vi-VN" b="1">
              <a:solidFill>
                <a:srgbClr val="C00000"/>
              </a:solidFill>
              <a:latin typeface="+mj-lt"/>
              <a:cs typeface="Times New Roman" panose="02020603050405020304" pitchFamily="18" charset="0"/>
            </a:endParaRPr>
          </a:p>
        </p:txBody>
      </p:sp>
    </p:spTree>
    <p:extLst>
      <p:ext uri="{BB962C8B-B14F-4D97-AF65-F5344CB8AC3E}">
        <p14:creationId xmlns:p14="http://schemas.microsoft.com/office/powerpoint/2010/main" val="2754349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12192000" cy="1524000"/>
          </a:xfrm>
        </p:spPr>
        <p:txBody>
          <a:bodyPr/>
          <a:lstStyle/>
          <a:p>
            <a:r>
              <a:rPr lang="en-US" sz="3200" b="1">
                <a:solidFill>
                  <a:srgbClr val="C00000"/>
                </a:solidFill>
              </a:rPr>
              <a:t>III. Trải nghiệm và khám phá:</a:t>
            </a:r>
            <a:br>
              <a:rPr lang="en-US" sz="3200" b="1">
                <a:solidFill>
                  <a:srgbClr val="C00000"/>
                </a:solidFill>
              </a:rPr>
            </a:br>
            <a:r>
              <a:rPr lang="vi-VN" sz="3200" b="1">
                <a:solidFill>
                  <a:srgbClr val="0000FF"/>
                </a:solidFill>
              </a:rPr>
              <a:t>Tạo ra một giai điệu ở giọng </a:t>
            </a:r>
            <a:r>
              <a:rPr lang="en-US" sz="3200" b="1">
                <a:solidFill>
                  <a:srgbClr val="0000FF"/>
                </a:solidFill>
              </a:rPr>
              <a:t>La thứ</a:t>
            </a:r>
            <a:r>
              <a:rPr lang="vi-VN" sz="3200" b="1">
                <a:solidFill>
                  <a:srgbClr val="0000FF"/>
                </a:solidFill>
              </a:rPr>
              <a:t> </a:t>
            </a:r>
            <a:endParaRPr lang="en-US" sz="3200" b="1" dirty="0">
              <a:solidFill>
                <a:srgbClr val="0000FF"/>
              </a:solidFill>
            </a:endParaRPr>
          </a:p>
        </p:txBody>
      </p:sp>
      <p:grpSp>
        <p:nvGrpSpPr>
          <p:cNvPr id="10" name="Group 9">
            <a:extLst>
              <a:ext uri="{FF2B5EF4-FFF2-40B4-BE49-F238E27FC236}">
                <a16:creationId xmlns:a16="http://schemas.microsoft.com/office/drawing/2014/main" id="{608748C3-97DB-23DF-AEF7-DFA2B0D376EC}"/>
              </a:ext>
            </a:extLst>
          </p:cNvPr>
          <p:cNvGrpSpPr/>
          <p:nvPr/>
        </p:nvGrpSpPr>
        <p:grpSpPr>
          <a:xfrm>
            <a:off x="635330" y="1976437"/>
            <a:ext cx="10921340" cy="2900363"/>
            <a:chOff x="635330" y="1752600"/>
            <a:chExt cx="10921340" cy="2900363"/>
          </a:xfrm>
        </p:grpSpPr>
        <p:pic>
          <p:nvPicPr>
            <p:cNvPr id="5" name="Picture 4">
              <a:extLst>
                <a:ext uri="{FF2B5EF4-FFF2-40B4-BE49-F238E27FC236}">
                  <a16:creationId xmlns:a16="http://schemas.microsoft.com/office/drawing/2014/main" id="{276F48EC-DFB7-472A-AEA8-F5D605C085A3}"/>
                </a:ext>
              </a:extLst>
            </p:cNvPr>
            <p:cNvPicPr>
              <a:picLocks noChangeAspect="1"/>
            </p:cNvPicPr>
            <p:nvPr/>
          </p:nvPicPr>
          <p:blipFill>
            <a:blip r:embed="rId2"/>
            <a:stretch>
              <a:fillRect/>
            </a:stretch>
          </p:blipFill>
          <p:spPr>
            <a:xfrm>
              <a:off x="635330" y="2195316"/>
              <a:ext cx="8839200" cy="1047946"/>
            </a:xfrm>
            <a:prstGeom prst="rect">
              <a:avLst/>
            </a:prstGeom>
          </p:spPr>
        </p:pic>
        <p:pic>
          <p:nvPicPr>
            <p:cNvPr id="7" name="Picture 6">
              <a:extLst>
                <a:ext uri="{FF2B5EF4-FFF2-40B4-BE49-F238E27FC236}">
                  <a16:creationId xmlns:a16="http://schemas.microsoft.com/office/drawing/2014/main" id="{91B2E02E-13CE-62AD-6A1B-9F4FE431BE2D}"/>
                </a:ext>
              </a:extLst>
            </p:cNvPr>
            <p:cNvPicPr>
              <a:picLocks noChangeAspect="1"/>
            </p:cNvPicPr>
            <p:nvPr/>
          </p:nvPicPr>
          <p:blipFill>
            <a:blip r:embed="rId3"/>
            <a:stretch>
              <a:fillRect/>
            </a:stretch>
          </p:blipFill>
          <p:spPr>
            <a:xfrm>
              <a:off x="762000" y="3624263"/>
              <a:ext cx="8737270" cy="1028700"/>
            </a:xfrm>
            <a:prstGeom prst="rect">
              <a:avLst/>
            </a:prstGeom>
          </p:spPr>
        </p:pic>
        <p:pic>
          <p:nvPicPr>
            <p:cNvPr id="9" name="Picture 8">
              <a:extLst>
                <a:ext uri="{FF2B5EF4-FFF2-40B4-BE49-F238E27FC236}">
                  <a16:creationId xmlns:a16="http://schemas.microsoft.com/office/drawing/2014/main" id="{FDF4F561-538C-DF53-2E99-2A0941C110DB}"/>
                </a:ext>
              </a:extLst>
            </p:cNvPr>
            <p:cNvPicPr>
              <a:picLocks noChangeAspect="1"/>
            </p:cNvPicPr>
            <p:nvPr/>
          </p:nvPicPr>
          <p:blipFill>
            <a:blip r:embed="rId4"/>
            <a:stretch>
              <a:fillRect/>
            </a:stretch>
          </p:blipFill>
          <p:spPr>
            <a:xfrm>
              <a:off x="9965995" y="1752600"/>
              <a:ext cx="1590675" cy="2677263"/>
            </a:xfrm>
            <a:prstGeom prst="rect">
              <a:avLst/>
            </a:prstGeom>
          </p:spPr>
        </p:pic>
      </p:grpSp>
    </p:spTree>
    <p:extLst>
      <p:ext uri="{BB962C8B-B14F-4D97-AF65-F5344CB8AC3E}">
        <p14:creationId xmlns:p14="http://schemas.microsoft.com/office/powerpoint/2010/main" val="3629035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D424C39-6505-4B1C-57BB-01B1C904E401}"/>
              </a:ext>
            </a:extLst>
          </p:cNvPr>
          <p:cNvGrpSpPr/>
          <p:nvPr/>
        </p:nvGrpSpPr>
        <p:grpSpPr>
          <a:xfrm>
            <a:off x="-14555" y="0"/>
            <a:ext cx="12192000" cy="6858000"/>
            <a:chOff x="-14555" y="0"/>
            <a:chExt cx="12192000" cy="685800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35899"/>
            <a:stretch/>
          </p:blipFill>
          <p:spPr>
            <a:xfrm>
              <a:off x="-14555" y="0"/>
              <a:ext cx="12192000" cy="6858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907302"/>
              <a:ext cx="2519671" cy="2909814"/>
            </a:xfrm>
            <a:prstGeom prst="rect">
              <a:avLst/>
            </a:prstGeom>
          </p:spPr>
        </p:pic>
      </p:grpSp>
      <p:sp>
        <p:nvSpPr>
          <p:cNvPr id="2" name="Title 1"/>
          <p:cNvSpPr>
            <a:spLocks noGrp="1"/>
          </p:cNvSpPr>
          <p:nvPr>
            <p:ph type="title"/>
          </p:nvPr>
        </p:nvSpPr>
        <p:spPr>
          <a:xfrm>
            <a:off x="1981200" y="854076"/>
            <a:ext cx="8229600" cy="873587"/>
          </a:xfrm>
        </p:spPr>
        <p:txBody>
          <a:bodyPr/>
          <a:lstStyle/>
          <a:p>
            <a:r>
              <a:rPr lang="en-US" sz="3200" b="1" dirty="0" err="1">
                <a:solidFill>
                  <a:srgbClr val="0000FF"/>
                </a:solidFill>
              </a:rPr>
              <a:t>Dặn</a:t>
            </a:r>
            <a:r>
              <a:rPr lang="en-US" sz="3200" b="1" dirty="0">
                <a:solidFill>
                  <a:srgbClr val="0000FF"/>
                </a:solidFill>
              </a:rPr>
              <a:t> </a:t>
            </a:r>
            <a:r>
              <a:rPr lang="en-US" sz="3200" b="1" dirty="0" err="1">
                <a:solidFill>
                  <a:srgbClr val="0000FF"/>
                </a:solidFill>
              </a:rPr>
              <a:t>dò</a:t>
            </a:r>
            <a:r>
              <a:rPr lang="en-US" sz="3200" b="1" dirty="0">
                <a:solidFill>
                  <a:srgbClr val="0000FF"/>
                </a:solidFill>
              </a:rPr>
              <a:t> </a:t>
            </a:r>
            <a:r>
              <a:rPr lang="en-US" sz="3200" b="1" dirty="0" err="1">
                <a:solidFill>
                  <a:srgbClr val="0000FF"/>
                </a:solidFill>
              </a:rPr>
              <a:t>về</a:t>
            </a:r>
            <a:r>
              <a:rPr lang="en-US" sz="3200" b="1" dirty="0">
                <a:solidFill>
                  <a:srgbClr val="0000FF"/>
                </a:solidFill>
              </a:rPr>
              <a:t> </a:t>
            </a:r>
            <a:r>
              <a:rPr lang="en-US" sz="3200" b="1" dirty="0" err="1">
                <a:solidFill>
                  <a:srgbClr val="0000FF"/>
                </a:solidFill>
              </a:rPr>
              <a:t>nhà</a:t>
            </a:r>
            <a:endParaRPr lang="en-US" sz="3200" b="1" dirty="0">
              <a:solidFill>
                <a:srgbClr val="0000FF"/>
              </a:solidFill>
            </a:endParaRPr>
          </a:p>
        </p:txBody>
      </p:sp>
      <p:sp>
        <p:nvSpPr>
          <p:cNvPr id="3" name="Content Placeholder 2"/>
          <p:cNvSpPr>
            <a:spLocks noGrp="1"/>
          </p:cNvSpPr>
          <p:nvPr>
            <p:ph idx="1"/>
          </p:nvPr>
        </p:nvSpPr>
        <p:spPr>
          <a:xfrm>
            <a:off x="2209800" y="2179639"/>
            <a:ext cx="8305800" cy="1020762"/>
          </a:xfrm>
        </p:spPr>
        <p:txBody>
          <a:bodyPr/>
          <a:lstStyle/>
          <a:p>
            <a:pPr>
              <a:buFont typeface="Arial" panose="020B0604020202020204" pitchFamily="34" charset="0"/>
              <a:buChar char="•"/>
            </a:pPr>
            <a:r>
              <a:rPr lang="en-US" sz="2800">
                <a:solidFill>
                  <a:srgbClr val="0000FF"/>
                </a:solidFill>
              </a:rPr>
              <a:t>Tập hát bài </a:t>
            </a:r>
            <a:r>
              <a:rPr lang="vi-VN" sz="2800" i="1">
                <a:solidFill>
                  <a:srgbClr val="C00000"/>
                </a:solidFill>
              </a:rPr>
              <a:t>Cánh én tuổi thơ</a:t>
            </a:r>
            <a:r>
              <a:rPr lang="en-US" sz="2800" i="1">
                <a:solidFill>
                  <a:srgbClr val="0000FF"/>
                </a:solidFill>
              </a:rPr>
              <a:t>; </a:t>
            </a:r>
            <a:r>
              <a:rPr lang="en-US" sz="2800">
                <a:solidFill>
                  <a:srgbClr val="0000FF"/>
                </a:solidFill>
              </a:rPr>
              <a:t>thuộc lời ca.</a:t>
            </a:r>
          </a:p>
          <a:p>
            <a:pPr marL="0" indent="0">
              <a:buNone/>
            </a:pPr>
            <a:endParaRPr lang="en-US" dirty="0"/>
          </a:p>
        </p:txBody>
      </p:sp>
    </p:spTree>
    <p:extLst>
      <p:ext uri="{BB962C8B-B14F-4D97-AF65-F5344CB8AC3E}">
        <p14:creationId xmlns:p14="http://schemas.microsoft.com/office/powerpoint/2010/main" val="587116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9000" b="-59000"/>
          </a:stretch>
        </a:blipFill>
        <a:effectLst/>
      </p:bgPr>
    </p:bg>
    <p:spTree>
      <p:nvGrpSpPr>
        <p:cNvPr id="1" name=""/>
        <p:cNvGrpSpPr/>
        <p:nvPr/>
      </p:nvGrpSpPr>
      <p:grpSpPr>
        <a:xfrm>
          <a:off x="0" y="0"/>
          <a:ext cx="0" cy="0"/>
          <a:chOff x="0" y="0"/>
          <a:chExt cx="0" cy="0"/>
        </a:xfrm>
      </p:grpSpPr>
      <p:sp>
        <p:nvSpPr>
          <p:cNvPr id="7" name="Subtitle 6"/>
          <p:cNvSpPr>
            <a:spLocks noGrp="1"/>
          </p:cNvSpPr>
          <p:nvPr>
            <p:ph type="subTitle" idx="1"/>
          </p:nvPr>
        </p:nvSpPr>
        <p:spPr>
          <a:xfrm>
            <a:off x="1600200" y="2015591"/>
            <a:ext cx="8915400" cy="3928009"/>
          </a:xfrm>
        </p:spPr>
        <p:txBody>
          <a:bodyPr/>
          <a:lstStyle/>
          <a:p>
            <a:pPr lvl="0"/>
            <a:r>
              <a:rPr lang="en-US" sz="4000" b="1" u="sng">
                <a:solidFill>
                  <a:srgbClr val="0000FF"/>
                </a:solidFill>
                <a:cs typeface="Times New Roman" panose="02020603050405020304" pitchFamily="18" charset="0"/>
              </a:rPr>
              <a:t>Tiết</a:t>
            </a:r>
            <a:r>
              <a:rPr lang="vi-VN" sz="4000" b="1" u="sng">
                <a:solidFill>
                  <a:srgbClr val="0000FF"/>
                </a:solidFill>
                <a:cs typeface="Times New Roman" panose="02020603050405020304" pitchFamily="18" charset="0"/>
              </a:rPr>
              <a:t> </a:t>
            </a:r>
            <a:r>
              <a:rPr lang="en-US" sz="4000" b="1" u="sng">
                <a:solidFill>
                  <a:srgbClr val="0000FF"/>
                </a:solidFill>
                <a:cs typeface="Times New Roman" panose="02020603050405020304" pitchFamily="18" charset="0"/>
              </a:rPr>
              <a:t>28-</a:t>
            </a:r>
            <a:r>
              <a:rPr lang="en-US" sz="4000" b="1" u="sng">
                <a:solidFill>
                  <a:srgbClr val="0000FF"/>
                </a:solidFill>
                <a:effectLst>
                  <a:outerShdw blurRad="38100" dist="38100" dir="2700000" algn="tl">
                    <a:srgbClr val="000000">
                      <a:alpha val="43137"/>
                    </a:srgbClr>
                  </a:outerShdw>
                </a:effectLst>
                <a:latin typeface="+mj-lt"/>
                <a:cs typeface="Times New Roman" panose="02020603050405020304" pitchFamily="18" charset="0"/>
              </a:rPr>
              <a:t>Bài 13</a:t>
            </a:r>
            <a:r>
              <a:rPr lang="en-US" sz="4000" b="1" u="sng">
                <a:solidFill>
                  <a:srgbClr val="0000FF"/>
                </a:solidFill>
                <a:latin typeface="+mj-lt"/>
                <a:cs typeface="Times New Roman" panose="02020603050405020304" pitchFamily="18" charset="0"/>
              </a:rPr>
              <a:t> </a:t>
            </a:r>
          </a:p>
          <a:p>
            <a:pPr lvl="0"/>
            <a:r>
              <a:rPr lang="en-US" sz="2800" b="1" i="1">
                <a:solidFill>
                  <a:srgbClr val="C00000"/>
                </a:solidFill>
                <a:latin typeface="+mj-lt"/>
                <a:cs typeface="Times New Roman" panose="02020603050405020304" pitchFamily="18" charset="0"/>
              </a:rPr>
              <a:t>– </a:t>
            </a:r>
            <a:r>
              <a:rPr lang="en-US" b="1">
                <a:solidFill>
                  <a:srgbClr val="C00000"/>
                </a:solidFill>
                <a:latin typeface="+mj-lt"/>
                <a:cs typeface="Times New Roman" panose="02020603050405020304" pitchFamily="18" charset="0"/>
              </a:rPr>
              <a:t>Hát bài </a:t>
            </a:r>
            <a:r>
              <a:rPr lang="vi-VN" sz="3200" b="1" i="1">
                <a:solidFill>
                  <a:srgbClr val="C00000"/>
                </a:solidFill>
                <a:latin typeface="+mj-lt"/>
                <a:cs typeface="Times New Roman" panose="02020603050405020304" pitchFamily="18" charset="0"/>
              </a:rPr>
              <a:t>Cánh én tuổi thơ</a:t>
            </a:r>
            <a:endParaRPr lang="en-US" sz="3200" b="1" i="1">
              <a:solidFill>
                <a:srgbClr val="C00000"/>
              </a:solidFill>
              <a:latin typeface="+mj-lt"/>
              <a:cs typeface="Times New Roman" panose="02020603050405020304" pitchFamily="18" charset="0"/>
            </a:endParaRPr>
          </a:p>
          <a:p>
            <a:pPr algn="just"/>
            <a:r>
              <a:rPr lang="en-US" sz="2800" b="1">
                <a:solidFill>
                  <a:srgbClr val="C00000"/>
                </a:solidFill>
                <a:latin typeface="+mj-lt"/>
                <a:cs typeface="Times New Roman" panose="02020603050405020304" pitchFamily="18" charset="0"/>
              </a:rPr>
              <a:t>– </a:t>
            </a:r>
            <a:r>
              <a:rPr lang="vi-VN" b="1">
                <a:solidFill>
                  <a:srgbClr val="C00000"/>
                </a:solidFill>
                <a:latin typeface="+mj-lt"/>
                <a:cs typeface="Times New Roman" panose="02020603050405020304" pitchFamily="18" charset="0"/>
              </a:rPr>
              <a:t>Gam thứ, giọng thứ, giọng La thứ</a:t>
            </a:r>
            <a:endParaRPr lang="en-US" b="1">
              <a:solidFill>
                <a:srgbClr val="C00000"/>
              </a:solidFill>
              <a:latin typeface="+mj-lt"/>
              <a:cs typeface="Times New Roman" panose="02020603050405020304" pitchFamily="18" charset="0"/>
            </a:endParaRPr>
          </a:p>
          <a:p>
            <a:pPr algn="just"/>
            <a:r>
              <a:rPr lang="en-US" sz="2800" b="1" i="1">
                <a:solidFill>
                  <a:srgbClr val="C00000"/>
                </a:solidFill>
                <a:latin typeface="+mj-lt"/>
                <a:cs typeface="Times New Roman" panose="02020603050405020304" pitchFamily="18" charset="0"/>
              </a:rPr>
              <a:t>– </a:t>
            </a:r>
            <a:r>
              <a:rPr lang="en-US" sz="2800" b="1">
                <a:solidFill>
                  <a:srgbClr val="C00000"/>
                </a:solidFill>
                <a:latin typeface="+mj-lt"/>
                <a:cs typeface="Times New Roman" panose="02020603050405020304" pitchFamily="18" charset="0"/>
              </a:rPr>
              <a:t>TN&amp;KP: </a:t>
            </a:r>
            <a:r>
              <a:rPr lang="vi-VN" b="1">
                <a:solidFill>
                  <a:srgbClr val="C00000"/>
                </a:solidFill>
                <a:latin typeface="+mj-lt"/>
                <a:cs typeface="Times New Roman" panose="02020603050405020304" pitchFamily="18" charset="0"/>
              </a:rPr>
              <a:t>Tạo ra một giai điệu ở giọng La thứ</a:t>
            </a:r>
            <a:endParaRPr lang="en-US" i="1" dirty="0">
              <a:solidFill>
                <a:srgbClr val="C00000"/>
              </a:solidFill>
              <a:latin typeface="+mj-lt"/>
              <a:cs typeface="Times New Roman" panose="02020603050405020304" pitchFamily="18" charset="0"/>
            </a:endParaRPr>
          </a:p>
        </p:txBody>
      </p:sp>
      <p:pic>
        <p:nvPicPr>
          <p:cNvPr id="4" name="Picture 3">
            <a:extLst>
              <a:ext uri="{FF2B5EF4-FFF2-40B4-BE49-F238E27FC236}">
                <a16:creationId xmlns:a16="http://schemas.microsoft.com/office/drawing/2014/main" id="{C4D4A743-68B4-C235-2BA9-B0F2289AAA44}"/>
              </a:ext>
            </a:extLst>
          </p:cNvPr>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152400" y="152400"/>
            <a:ext cx="1568116" cy="1752600"/>
          </a:xfrm>
          <a:prstGeom prst="rect">
            <a:avLst/>
          </a:prstGeom>
        </p:spPr>
      </p:pic>
    </p:spTree>
    <p:extLst>
      <p:ext uri="{BB962C8B-B14F-4D97-AF65-F5344CB8AC3E}">
        <p14:creationId xmlns:p14="http://schemas.microsoft.com/office/powerpoint/2010/main" val="2661451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E15B712-4CEF-C971-7409-98B34F52645E}"/>
              </a:ext>
            </a:extLst>
          </p:cNvPr>
          <p:cNvPicPr>
            <a:picLocks noChangeAspect="1"/>
          </p:cNvPicPr>
          <p:nvPr/>
        </p:nvPicPr>
        <p:blipFill>
          <a:blip r:embed="rId2"/>
          <a:stretch>
            <a:fillRect/>
          </a:stretch>
        </p:blipFill>
        <p:spPr>
          <a:xfrm>
            <a:off x="-228600" y="563562"/>
            <a:ext cx="12420600" cy="6140100"/>
          </a:xfrm>
          <a:prstGeom prst="rect">
            <a:avLst/>
          </a:prstGeom>
        </p:spPr>
      </p:pic>
      <p:sp>
        <p:nvSpPr>
          <p:cNvPr id="2" name="Title 1"/>
          <p:cNvSpPr>
            <a:spLocks noGrp="1"/>
          </p:cNvSpPr>
          <p:nvPr>
            <p:ph type="title"/>
          </p:nvPr>
        </p:nvSpPr>
        <p:spPr>
          <a:xfrm>
            <a:off x="0" y="0"/>
            <a:ext cx="12192000" cy="563562"/>
          </a:xfrm>
        </p:spPr>
        <p:txBody>
          <a:bodyPr/>
          <a:lstStyle/>
          <a:p>
            <a:r>
              <a:rPr lang="en-US" sz="3200" b="1">
                <a:solidFill>
                  <a:srgbClr val="C00000"/>
                </a:solidFill>
                <a:latin typeface="+mn-lt"/>
                <a:cs typeface="Times New Roman" panose="02020603050405020304" pitchFamily="18" charset="0"/>
              </a:rPr>
              <a:t>I.</a:t>
            </a:r>
            <a:r>
              <a:rPr lang="vi-VN" sz="3200" b="1">
                <a:solidFill>
                  <a:srgbClr val="C00000"/>
                </a:solidFill>
                <a:latin typeface="+mn-lt"/>
                <a:cs typeface="Times New Roman" panose="02020603050405020304" pitchFamily="18" charset="0"/>
              </a:rPr>
              <a:t> H</a:t>
            </a:r>
            <a:r>
              <a:rPr lang="en-US" sz="3200" b="1">
                <a:solidFill>
                  <a:srgbClr val="C00000"/>
                </a:solidFill>
                <a:latin typeface="+mn-lt"/>
                <a:cs typeface="Times New Roman" panose="02020603050405020304" pitchFamily="18" charset="0"/>
              </a:rPr>
              <a:t>át bài</a:t>
            </a:r>
            <a:endParaRPr lang="en-US" sz="3200" b="1" i="1" dirty="0">
              <a:solidFill>
                <a:srgbClr val="C00000"/>
              </a:solidFill>
              <a:latin typeface="+mn-lt"/>
              <a:cs typeface="Times New Roman" panose="02020603050405020304" pitchFamily="18" charset="0"/>
            </a:endParaRPr>
          </a:p>
        </p:txBody>
      </p:sp>
    </p:spTree>
    <p:extLst>
      <p:ext uri="{BB962C8B-B14F-4D97-AF65-F5344CB8AC3E}">
        <p14:creationId xmlns:p14="http://schemas.microsoft.com/office/powerpoint/2010/main" val="41244625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122238"/>
            <a:ext cx="7848600" cy="715962"/>
          </a:xfrm>
        </p:spPr>
        <p:txBody>
          <a:bodyPr/>
          <a:lstStyle/>
          <a:p>
            <a:r>
              <a:rPr lang="en-US" sz="2800" b="1">
                <a:solidFill>
                  <a:srgbClr val="0000FF"/>
                </a:solidFill>
                <a:cs typeface="Times New Roman" panose="02020603050405020304" pitchFamily="18" charset="0"/>
              </a:rPr>
              <a:t>Giới thiệu </a:t>
            </a:r>
            <a:r>
              <a:rPr lang="vi-VN" sz="2800" b="1">
                <a:solidFill>
                  <a:srgbClr val="0000FF"/>
                </a:solidFill>
                <a:cs typeface="Times New Roman" panose="02020603050405020304" pitchFamily="18" charset="0"/>
              </a:rPr>
              <a:t>bài </a:t>
            </a:r>
            <a:r>
              <a:rPr lang="vi-VN" sz="2800" b="1" dirty="0">
                <a:solidFill>
                  <a:srgbClr val="0000FF"/>
                </a:solidFill>
                <a:cs typeface="Times New Roman" panose="02020603050405020304" pitchFamily="18" charset="0"/>
              </a:rPr>
              <a:t>hát</a:t>
            </a:r>
            <a:endParaRPr lang="en-US" sz="2800" b="1" dirty="0">
              <a:solidFill>
                <a:srgbClr val="0000FF"/>
              </a:solidFill>
              <a:cs typeface="Times New Roman" panose="02020603050405020304" pitchFamily="18" charset="0"/>
            </a:endParaRPr>
          </a:p>
        </p:txBody>
      </p:sp>
      <p:sp>
        <p:nvSpPr>
          <p:cNvPr id="3" name="Content Placeholder 2"/>
          <p:cNvSpPr>
            <a:spLocks noGrp="1"/>
          </p:cNvSpPr>
          <p:nvPr>
            <p:ph idx="1"/>
          </p:nvPr>
        </p:nvSpPr>
        <p:spPr>
          <a:xfrm>
            <a:off x="228600" y="853440"/>
            <a:ext cx="6324600" cy="5928360"/>
          </a:xfrm>
        </p:spPr>
        <p:txBody>
          <a:bodyPr/>
          <a:lstStyle/>
          <a:p>
            <a:pPr marL="0" indent="274320" algn="just">
              <a:lnSpc>
                <a:spcPct val="115000"/>
              </a:lnSpc>
              <a:spcBef>
                <a:spcPts val="300"/>
              </a:spcBef>
              <a:spcAft>
                <a:spcPts val="300"/>
              </a:spcAft>
              <a:buNone/>
            </a:pPr>
            <a:r>
              <a:rPr lang="vi-VN" sz="2000">
                <a:solidFill>
                  <a:srgbClr val="0000FF"/>
                </a:solidFill>
                <a:effectLst/>
                <a:latin typeface="+mj-lt"/>
                <a:ea typeface="Calibri" panose="020F0502020204030204" pitchFamily="34" charset="0"/>
                <a:cs typeface="Times New Roman" panose="02020603050405020304" pitchFamily="18" charset="0"/>
              </a:rPr>
              <a:t>Với giai điệu thiết tha, lời ca giàu hình ảnh, suốt nhiều năm qua </a:t>
            </a:r>
            <a:r>
              <a:rPr lang="vi-VN" sz="2000" i="1">
                <a:solidFill>
                  <a:srgbClr val="C00000"/>
                </a:solidFill>
                <a:effectLst/>
                <a:latin typeface="+mj-lt"/>
                <a:ea typeface="Calibri" panose="020F0502020204030204" pitchFamily="34" charset="0"/>
                <a:cs typeface="Times New Roman" panose="02020603050405020304" pitchFamily="18" charset="0"/>
              </a:rPr>
              <a:t>Cánh én tuổi thơ </a:t>
            </a:r>
            <a:r>
              <a:rPr lang="vi-VN" sz="2000">
                <a:solidFill>
                  <a:srgbClr val="0000FF"/>
                </a:solidFill>
                <a:effectLst/>
                <a:latin typeface="+mj-lt"/>
                <a:ea typeface="Calibri" panose="020F0502020204030204" pitchFamily="34" charset="0"/>
                <a:cs typeface="Times New Roman" panose="02020603050405020304" pitchFamily="18" charset="0"/>
              </a:rPr>
              <a:t>là bài hát được thiếu nhi Việt Nam yêu thích. Năm 2000, báo Thiếu niên Tiền phong, Hội Nhạc sĩ Việt Nam, Ban Khoa học Giáo dục VTV, Ban Âm nhạc Đài Tiếng nói Việt Nam đã bình chọn Cánh én tuổi thơ vào danh sách “</a:t>
            </a:r>
            <a:r>
              <a:rPr lang="vi-VN" sz="2000" i="1">
                <a:solidFill>
                  <a:srgbClr val="0000FF"/>
                </a:solidFill>
                <a:effectLst/>
                <a:latin typeface="+mj-lt"/>
                <a:ea typeface="Calibri" panose="020F0502020204030204" pitchFamily="34" charset="0"/>
                <a:cs typeface="Times New Roman" panose="02020603050405020304" pitchFamily="18" charset="0"/>
              </a:rPr>
              <a:t>50 bài hát thiếu nhi hay nhất thế kỉ XX</a:t>
            </a:r>
            <a:r>
              <a:rPr lang="vi-VN" sz="2000">
                <a:solidFill>
                  <a:srgbClr val="0000FF"/>
                </a:solidFill>
                <a:effectLst/>
                <a:latin typeface="+mj-lt"/>
                <a:ea typeface="Calibri" panose="020F0502020204030204" pitchFamily="34" charset="0"/>
                <a:cs typeface="Times New Roman" panose="02020603050405020304" pitchFamily="18" charset="0"/>
              </a:rPr>
              <a:t>”. Nội dung bài hát truyền đi thông điệp: Mỗi cá nhân không thể sống nếu tách mình ra khỏi vòng tay của cộng đồng.</a:t>
            </a:r>
            <a:endParaRPr lang="en-US" sz="2000">
              <a:solidFill>
                <a:srgbClr val="0000FF"/>
              </a:solidFill>
              <a:effectLst/>
              <a:latin typeface="+mj-lt"/>
              <a:ea typeface="Calibri" panose="020F0502020204030204" pitchFamily="34" charset="0"/>
              <a:cs typeface="Times New Roman" panose="02020603050405020304" pitchFamily="18" charset="0"/>
            </a:endParaRPr>
          </a:p>
          <a:p>
            <a:pPr marL="0" indent="274320" algn="just">
              <a:lnSpc>
                <a:spcPct val="115000"/>
              </a:lnSpc>
              <a:spcBef>
                <a:spcPts val="300"/>
              </a:spcBef>
              <a:spcAft>
                <a:spcPts val="300"/>
              </a:spcAft>
              <a:buNone/>
            </a:pPr>
            <a:r>
              <a:rPr lang="vi-VN" sz="2000">
                <a:solidFill>
                  <a:srgbClr val="0000FF"/>
                </a:solidFill>
                <a:effectLst/>
                <a:latin typeface="+mj-lt"/>
                <a:ea typeface="Calibri" panose="020F0502020204030204" pitchFamily="34" charset="0"/>
                <a:cs typeface="Times New Roman" panose="02020603050405020304" pitchFamily="18" charset="0"/>
              </a:rPr>
              <a:t>Tác giả bài hát là nhạc sĩ </a:t>
            </a:r>
            <a:r>
              <a:rPr lang="vi-VN" sz="2000">
                <a:solidFill>
                  <a:srgbClr val="C00000"/>
                </a:solidFill>
                <a:effectLst/>
                <a:latin typeface="+mj-lt"/>
                <a:ea typeface="Calibri" panose="020F0502020204030204" pitchFamily="34" charset="0"/>
                <a:cs typeface="Times New Roman" panose="02020603050405020304" pitchFamily="18" charset="0"/>
              </a:rPr>
              <a:t>Phạm Tuyên</a:t>
            </a:r>
            <a:r>
              <a:rPr lang="en-US" sz="2000">
                <a:solidFill>
                  <a:srgbClr val="0000FF"/>
                </a:solidFill>
                <a:effectLst/>
                <a:latin typeface="+mj-lt"/>
                <a:ea typeface="Calibri" panose="020F0502020204030204" pitchFamily="34" charset="0"/>
                <a:cs typeface="Times New Roman" panose="02020603050405020304" pitchFamily="18" charset="0"/>
              </a:rPr>
              <a:t>, </a:t>
            </a:r>
            <a:r>
              <a:rPr lang="vi-VN" sz="2000">
                <a:solidFill>
                  <a:srgbClr val="0000FF"/>
                </a:solidFill>
                <a:effectLst/>
                <a:latin typeface="+mj-lt"/>
                <a:ea typeface="Calibri" panose="020F0502020204030204" pitchFamily="34" charset="0"/>
                <a:cs typeface="Times New Roman" panose="02020603050405020304" pitchFamily="18" charset="0"/>
              </a:rPr>
              <a:t>ông đã sáng tác nhiều ca khúc cho lứa tuổi học sinh</a:t>
            </a:r>
            <a:r>
              <a:rPr lang="en-US" sz="2000">
                <a:solidFill>
                  <a:srgbClr val="0000FF"/>
                </a:solidFill>
                <a:effectLst/>
                <a:latin typeface="+mj-lt"/>
                <a:ea typeface="Calibri" panose="020F0502020204030204" pitchFamily="34" charset="0"/>
                <a:cs typeface="Times New Roman" panose="02020603050405020304" pitchFamily="18" charset="0"/>
              </a:rPr>
              <a:t> </a:t>
            </a:r>
            <a:r>
              <a:rPr lang="vi-VN" sz="2000">
                <a:solidFill>
                  <a:srgbClr val="0000FF"/>
                </a:solidFill>
                <a:effectLst/>
                <a:latin typeface="+mj-lt"/>
                <a:ea typeface="Calibri" panose="020F0502020204030204" pitchFamily="34" charset="0"/>
                <a:cs typeface="Times New Roman" panose="02020603050405020304" pitchFamily="18" charset="0"/>
              </a:rPr>
              <a:t>như:</a:t>
            </a:r>
            <a:r>
              <a:rPr lang="en-US" sz="2000">
                <a:solidFill>
                  <a:srgbClr val="0000FF"/>
                </a:solidFill>
                <a:effectLst/>
                <a:latin typeface="+mj-lt"/>
                <a:ea typeface="Calibri" panose="020F0502020204030204" pitchFamily="34" charset="0"/>
                <a:cs typeface="Times New Roman" panose="02020603050405020304" pitchFamily="18" charset="0"/>
              </a:rPr>
              <a:t> </a:t>
            </a:r>
            <a:r>
              <a:rPr lang="vi-VN" sz="2000" i="1">
                <a:solidFill>
                  <a:srgbClr val="00B050"/>
                </a:solidFill>
                <a:effectLst/>
                <a:latin typeface="+mj-lt"/>
                <a:ea typeface="Calibri" panose="020F0502020204030204" pitchFamily="34" charset="0"/>
                <a:cs typeface="Times New Roman" panose="02020603050405020304" pitchFamily="18" charset="0"/>
              </a:rPr>
              <a:t>Tiến lên đoàn viên, Chiếc đèn ông sao, Hành khúc Đội Thiếu niên Tìền phong Hồ Chí Minh,</a:t>
            </a:r>
            <a:r>
              <a:rPr lang="en-US" sz="2000" i="1">
                <a:solidFill>
                  <a:srgbClr val="00B050"/>
                </a:solidFill>
                <a:effectLst/>
                <a:latin typeface="+mj-lt"/>
                <a:ea typeface="Calibri" panose="020F0502020204030204" pitchFamily="34" charset="0"/>
                <a:cs typeface="Times New Roman" panose="02020603050405020304" pitchFamily="18" charset="0"/>
              </a:rPr>
              <a:t> </a:t>
            </a:r>
            <a:r>
              <a:rPr lang="vi-VN" sz="2000" i="1">
                <a:solidFill>
                  <a:srgbClr val="00B050"/>
                </a:solidFill>
                <a:effectLst/>
                <a:latin typeface="+mj-lt"/>
                <a:ea typeface="Calibri" panose="020F0502020204030204" pitchFamily="34" charset="0"/>
                <a:cs typeface="Times New Roman" panose="02020603050405020304" pitchFamily="18" charset="0"/>
              </a:rPr>
              <a:t>Gặp nhau dưới trời</a:t>
            </a:r>
            <a:r>
              <a:rPr lang="en-US" sz="2000" i="1">
                <a:solidFill>
                  <a:srgbClr val="00B050"/>
                </a:solidFill>
                <a:effectLst/>
                <a:latin typeface="+mj-lt"/>
                <a:ea typeface="Calibri" panose="020F0502020204030204" pitchFamily="34" charset="0"/>
                <a:cs typeface="Times New Roman" panose="02020603050405020304" pitchFamily="18" charset="0"/>
              </a:rPr>
              <a:t> thu</a:t>
            </a:r>
            <a:r>
              <a:rPr lang="vi-VN" sz="2000" i="1">
                <a:solidFill>
                  <a:srgbClr val="00B050"/>
                </a:solidFill>
                <a:effectLst/>
                <a:latin typeface="+mj-lt"/>
                <a:ea typeface="Calibri" panose="020F0502020204030204" pitchFamily="34" charset="0"/>
                <a:cs typeface="Times New Roman" panose="02020603050405020304" pitchFamily="18" charset="0"/>
              </a:rPr>
              <a:t> Hà Nội, Cô và mẹ, Cánh én tuổi thơ,… </a:t>
            </a:r>
            <a:endParaRPr lang="en-US" sz="2000" i="1">
              <a:solidFill>
                <a:srgbClr val="00B050"/>
              </a:solidFill>
              <a:effectLst/>
              <a:latin typeface="+mj-lt"/>
              <a:ea typeface="Calibri" panose="020F0502020204030204" pitchFamily="34" charset="0"/>
              <a:cs typeface="Times New Roman" panose="02020603050405020304" pitchFamily="18" charset="0"/>
            </a:endParaRPr>
          </a:p>
          <a:p>
            <a:pPr marL="0" indent="274320" algn="just">
              <a:lnSpc>
                <a:spcPct val="115000"/>
              </a:lnSpc>
              <a:spcBef>
                <a:spcPts val="300"/>
              </a:spcBef>
              <a:spcAft>
                <a:spcPts val="300"/>
              </a:spcAft>
              <a:buNone/>
            </a:pPr>
            <a:r>
              <a:rPr lang="vi-VN" sz="2000">
                <a:solidFill>
                  <a:srgbClr val="0000FF"/>
                </a:solidFill>
                <a:effectLst/>
                <a:latin typeface="+mj-lt"/>
                <a:ea typeface="Calibri" panose="020F0502020204030204" pitchFamily="34" charset="0"/>
                <a:cs typeface="Times New Roman" panose="02020603050405020304" pitchFamily="18" charset="0"/>
              </a:rPr>
              <a:t>Năm 2012, ông được Nhà nước trao tặng Giải thưởng Hồ Chí Minh về Văn học – Nghệ thuật. </a:t>
            </a:r>
          </a:p>
        </p:txBody>
      </p:sp>
      <p:pic>
        <p:nvPicPr>
          <p:cNvPr id="4" name="Picture 3">
            <a:extLst>
              <a:ext uri="{FF2B5EF4-FFF2-40B4-BE49-F238E27FC236}">
                <a16:creationId xmlns:a16="http://schemas.microsoft.com/office/drawing/2014/main" id="{16B53DCD-F7EE-AAFC-FB55-8731EB62F246}"/>
              </a:ext>
            </a:extLst>
          </p:cNvPr>
          <p:cNvPicPr>
            <a:picLocks noChangeAspect="1"/>
          </p:cNvPicPr>
          <p:nvPr/>
        </p:nvPicPr>
        <p:blipFill rotWithShape="1">
          <a:blip r:embed="rId2"/>
          <a:srcRect l="14919" r="14919"/>
          <a:stretch/>
        </p:blipFill>
        <p:spPr>
          <a:xfrm>
            <a:off x="6773672" y="1524000"/>
            <a:ext cx="5156200" cy="41338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34632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hoi dong bai hat giong thu">
            <a:hlinkClick r:id="" action="ppaction://media"/>
            <a:extLst>
              <a:ext uri="{FF2B5EF4-FFF2-40B4-BE49-F238E27FC236}">
                <a16:creationId xmlns:a16="http://schemas.microsoft.com/office/drawing/2014/main" id="{72016E0E-57D4-2236-E85A-1EB8109A155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47800" y="493143"/>
            <a:ext cx="9144000" cy="4002657"/>
          </a:xfrm>
          <a:prstGeom prst="rect">
            <a:avLst/>
          </a:prstGeom>
        </p:spPr>
      </p:pic>
      <p:pic>
        <p:nvPicPr>
          <p:cNvPr id="7" name="Picture 6">
            <a:extLst>
              <a:ext uri="{FF2B5EF4-FFF2-40B4-BE49-F238E27FC236}">
                <a16:creationId xmlns:a16="http://schemas.microsoft.com/office/drawing/2014/main" id="{041710CE-3097-46AD-829E-6ECE837730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4400" y="4589981"/>
            <a:ext cx="2967227" cy="2191819"/>
          </a:xfrm>
          <a:prstGeom prst="rect">
            <a:avLst/>
          </a:prstGeom>
        </p:spPr>
      </p:pic>
    </p:spTree>
    <p:extLst>
      <p:ext uri="{BB962C8B-B14F-4D97-AF65-F5344CB8AC3E}">
        <p14:creationId xmlns:p14="http://schemas.microsoft.com/office/powerpoint/2010/main" val="10213117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2">
            <a:extLst>
              <a:ext uri="{FF2B5EF4-FFF2-40B4-BE49-F238E27FC236}">
                <a16:creationId xmlns:a16="http://schemas.microsoft.com/office/drawing/2014/main" id="{B43A6762-C6DF-BD73-D490-1E9B10ECBDF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Title 1">
            <a:extLst>
              <a:ext uri="{FF2B5EF4-FFF2-40B4-BE49-F238E27FC236}">
                <a16:creationId xmlns:a16="http://schemas.microsoft.com/office/drawing/2014/main" id="{D5FA06EC-5E0E-DEE4-A2FD-423797AD8591}"/>
              </a:ext>
            </a:extLst>
          </p:cNvPr>
          <p:cNvSpPr txBox="1">
            <a:spLocks/>
          </p:cNvSpPr>
          <p:nvPr/>
        </p:nvSpPr>
        <p:spPr bwMode="auto">
          <a:xfrm>
            <a:off x="76200" y="228600"/>
            <a:ext cx="1203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200" b="1" kern="0">
                <a:solidFill>
                  <a:srgbClr val="C00000"/>
                </a:solidFill>
                <a:cs typeface="Times New Roman" panose="02020603050405020304" pitchFamily="18" charset="0"/>
              </a:rPr>
              <a:t>II. </a:t>
            </a:r>
            <a:r>
              <a:rPr lang="vi-VN" sz="3200" b="1" kern="0">
                <a:solidFill>
                  <a:srgbClr val="C00000"/>
                </a:solidFill>
                <a:cs typeface="Times New Roman" panose="02020603050405020304" pitchFamily="18" charset="0"/>
              </a:rPr>
              <a:t>Gam t</a:t>
            </a:r>
            <a:r>
              <a:rPr lang="en-US" sz="3200" b="1" kern="0">
                <a:solidFill>
                  <a:srgbClr val="C00000"/>
                </a:solidFill>
                <a:cs typeface="Times New Roman" panose="02020603050405020304" pitchFamily="18" charset="0"/>
              </a:rPr>
              <a:t>hứ</a:t>
            </a:r>
            <a:r>
              <a:rPr lang="vi-VN" sz="3200" b="1" kern="0">
                <a:solidFill>
                  <a:srgbClr val="C00000"/>
                </a:solidFill>
                <a:cs typeface="Times New Roman" panose="02020603050405020304" pitchFamily="18" charset="0"/>
              </a:rPr>
              <a:t>, giọng t</a:t>
            </a:r>
            <a:r>
              <a:rPr lang="en-US" sz="3200" b="1" kern="0">
                <a:solidFill>
                  <a:srgbClr val="C00000"/>
                </a:solidFill>
                <a:cs typeface="Times New Roman" panose="02020603050405020304" pitchFamily="18" charset="0"/>
              </a:rPr>
              <a:t>hứ</a:t>
            </a:r>
            <a:r>
              <a:rPr lang="vi-VN" sz="3200" b="1" kern="0">
                <a:solidFill>
                  <a:srgbClr val="C00000"/>
                </a:solidFill>
                <a:cs typeface="Times New Roman" panose="02020603050405020304" pitchFamily="18" charset="0"/>
              </a:rPr>
              <a:t>, giọng </a:t>
            </a:r>
            <a:r>
              <a:rPr lang="en-US" sz="3200" b="1" kern="0">
                <a:solidFill>
                  <a:srgbClr val="C00000"/>
                </a:solidFill>
                <a:cs typeface="Times New Roman" panose="02020603050405020304" pitchFamily="18" charset="0"/>
              </a:rPr>
              <a:t>La</a:t>
            </a:r>
            <a:r>
              <a:rPr lang="vi-VN" sz="3200" b="1" kern="0">
                <a:solidFill>
                  <a:srgbClr val="C00000"/>
                </a:solidFill>
                <a:cs typeface="Times New Roman" panose="02020603050405020304" pitchFamily="18" charset="0"/>
              </a:rPr>
              <a:t> t</a:t>
            </a:r>
            <a:r>
              <a:rPr lang="en-US" sz="3200" b="1" kern="0">
                <a:solidFill>
                  <a:srgbClr val="C00000"/>
                </a:solidFill>
                <a:cs typeface="Times New Roman" panose="02020603050405020304" pitchFamily="18" charset="0"/>
              </a:rPr>
              <a:t>hứ</a:t>
            </a:r>
          </a:p>
        </p:txBody>
      </p:sp>
      <p:pic>
        <p:nvPicPr>
          <p:cNvPr id="4" name="Picture 3">
            <a:extLst>
              <a:ext uri="{FF2B5EF4-FFF2-40B4-BE49-F238E27FC236}">
                <a16:creationId xmlns:a16="http://schemas.microsoft.com/office/drawing/2014/main" id="{B3897C1B-73B1-8809-2853-9460EB9577A0}"/>
              </a:ext>
            </a:extLst>
          </p:cNvPr>
          <p:cNvPicPr>
            <a:picLocks noChangeAspect="1"/>
          </p:cNvPicPr>
          <p:nvPr/>
        </p:nvPicPr>
        <p:blipFill>
          <a:blip r:embed="rId2"/>
          <a:stretch>
            <a:fillRect/>
          </a:stretch>
        </p:blipFill>
        <p:spPr>
          <a:xfrm>
            <a:off x="184281" y="1083993"/>
            <a:ext cx="11807694" cy="5218524"/>
          </a:xfrm>
          <a:prstGeom prst="rect">
            <a:avLst/>
          </a:prstGeom>
        </p:spPr>
      </p:pic>
    </p:spTree>
    <p:extLst>
      <p:ext uri="{BB962C8B-B14F-4D97-AF65-F5344CB8AC3E}">
        <p14:creationId xmlns:p14="http://schemas.microsoft.com/office/powerpoint/2010/main" val="550671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inh hoa Gam- Giong Amoll">
            <a:hlinkClick r:id="" action="ppaction://media"/>
            <a:extLst>
              <a:ext uri="{FF2B5EF4-FFF2-40B4-BE49-F238E27FC236}">
                <a16:creationId xmlns:a16="http://schemas.microsoft.com/office/drawing/2014/main" id="{ED373270-DD3B-89D0-A47B-CC937DA9435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003394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fullScrn="1">
              <p:cMediaNode vol="80000">
                <p:cTn id="2"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12192000" cy="457200"/>
          </a:xfrm>
        </p:spPr>
        <p:txBody>
          <a:bodyPr/>
          <a:lstStyle/>
          <a:p>
            <a:r>
              <a:rPr lang="en-US" sz="3200" b="1">
                <a:solidFill>
                  <a:srgbClr val="00B050"/>
                </a:solidFill>
                <a:cs typeface="Times New Roman" panose="02020603050405020304" pitchFamily="18" charset="0"/>
              </a:rPr>
              <a:t>Thảo luận nhóm</a:t>
            </a:r>
          </a:p>
        </p:txBody>
      </p:sp>
      <p:sp>
        <p:nvSpPr>
          <p:cNvPr id="7" name="Rectangle 2"/>
          <p:cNvSpPr>
            <a:spLocks noChangeArrowheads="1"/>
          </p:cNvSpPr>
          <p:nvPr/>
        </p:nvSpPr>
        <p:spPr bwMode="auto">
          <a:xfrm>
            <a:off x="152400" y="1295400"/>
            <a:ext cx="5715000" cy="4482678"/>
          </a:xfrm>
          <a:prstGeom prst="rect">
            <a:avLst/>
          </a:prstGeom>
          <a:ln>
            <a:noFill/>
          </a:ln>
        </p:spPr>
        <p:style>
          <a:lnRef idx="2">
            <a:schemeClr val="accent5"/>
          </a:lnRef>
          <a:fillRef idx="1">
            <a:schemeClr val="lt1"/>
          </a:fillRef>
          <a:effectRef idx="0">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400">
                <a:solidFill>
                  <a:srgbClr val="0000FF"/>
                </a:solidFill>
                <a:latin typeface="+mj-lt"/>
                <a:ea typeface="Calibri" panose="020F0502020204030204" pitchFamily="34" charset="0"/>
              </a:rPr>
              <a:t>Bậc I của giọng La thứ là nốt La, hãy dựa vào sơ đồ cấu tạo cung và nửa cung của gam thứ để xác định tên các nốt ở các bậc âm còn lại.</a:t>
            </a:r>
            <a:endParaRPr lang="en-US" sz="2400">
              <a:solidFill>
                <a:srgbClr val="0000FF"/>
              </a:solidFill>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400">
                <a:solidFill>
                  <a:srgbClr val="0000FF"/>
                </a:solidFill>
                <a:latin typeface="+mj-lt"/>
                <a:ea typeface="Calibri" panose="020F0502020204030204" pitchFamily="34" charset="0"/>
              </a:rPr>
              <a:t>Một bản nhạc viết ở giọng La thứ thì ở hoá biểu có dấu thăng hay dấu giáng nào không?</a:t>
            </a:r>
            <a:endParaRPr lang="en-US" sz="2400">
              <a:solidFill>
                <a:srgbClr val="0000FF"/>
              </a:solidFill>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400">
                <a:solidFill>
                  <a:srgbClr val="0000FF"/>
                </a:solidFill>
                <a:latin typeface="+mj-lt"/>
                <a:ea typeface="Calibri" panose="020F0502020204030204" pitchFamily="34" charset="0"/>
              </a:rPr>
              <a:t>Giọng La thứ có âm chủ là nốt gì? </a:t>
            </a:r>
            <a:endParaRPr lang="en-US" sz="2400">
              <a:solidFill>
                <a:srgbClr val="0000FF"/>
              </a:solidFill>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400">
                <a:solidFill>
                  <a:srgbClr val="0000FF"/>
                </a:solidFill>
                <a:latin typeface="+mj-lt"/>
                <a:ea typeface="Calibri" panose="020F0502020204030204" pitchFamily="34" charset="0"/>
              </a:rPr>
              <a:t>Bản nhạc viết ở giọng La thứ  thường được kết về nốt nào? </a:t>
            </a:r>
            <a:endParaRPr lang="en-US" sz="2400">
              <a:solidFill>
                <a:srgbClr val="0000FF"/>
              </a:solidFill>
              <a:effectLst/>
              <a:latin typeface="+mj-lt"/>
              <a:ea typeface="Calibri" panose="020F0502020204030204" pitchFamily="34" charset="0"/>
            </a:endParaRPr>
          </a:p>
        </p:txBody>
      </p:sp>
      <p:pic>
        <p:nvPicPr>
          <p:cNvPr id="11" name="Picture 4" descr="https://tuannguyenweb.files.wordpress.com/2017/05/8209cd50d6a29bf52a674ca37df94565_students-group-work-by-pietluk-children-group-work-clipart_2213-1650.png?w=107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29600" y="3872525"/>
            <a:ext cx="1981200" cy="14775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CD7FD32-8A5E-EF77-5CB9-7474FF132F3C}"/>
              </a:ext>
            </a:extLst>
          </p:cNvPr>
          <p:cNvPicPr>
            <a:picLocks noChangeAspect="1"/>
          </p:cNvPicPr>
          <p:nvPr/>
        </p:nvPicPr>
        <p:blipFill>
          <a:blip r:embed="rId3"/>
          <a:stretch>
            <a:fillRect/>
          </a:stretch>
        </p:blipFill>
        <p:spPr>
          <a:xfrm>
            <a:off x="6172200" y="1374239"/>
            <a:ext cx="5675787" cy="1568986"/>
          </a:xfrm>
          <a:prstGeom prst="rect">
            <a:avLst/>
          </a:prstGeom>
        </p:spPr>
      </p:pic>
    </p:spTree>
    <p:extLst>
      <p:ext uri="{BB962C8B-B14F-4D97-AF65-F5344CB8AC3E}">
        <p14:creationId xmlns:p14="http://schemas.microsoft.com/office/powerpoint/2010/main" val="651902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2">
            <a:extLst>
              <a:ext uri="{FF2B5EF4-FFF2-40B4-BE49-F238E27FC236}">
                <a16:creationId xmlns:a16="http://schemas.microsoft.com/office/drawing/2014/main" id="{B43A6762-C6DF-BD73-D490-1E9B10ECBDF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 name="Picture 2">
            <a:extLst>
              <a:ext uri="{FF2B5EF4-FFF2-40B4-BE49-F238E27FC236}">
                <a16:creationId xmlns:a16="http://schemas.microsoft.com/office/drawing/2014/main" id="{2AF6FC11-EFAC-D8A9-ACC8-BA14647D8D82}"/>
              </a:ext>
            </a:extLst>
          </p:cNvPr>
          <p:cNvPicPr>
            <a:picLocks noChangeAspect="1"/>
          </p:cNvPicPr>
          <p:nvPr/>
        </p:nvPicPr>
        <p:blipFill>
          <a:blip r:embed="rId2"/>
          <a:stretch>
            <a:fillRect/>
          </a:stretch>
        </p:blipFill>
        <p:spPr>
          <a:xfrm>
            <a:off x="76196" y="685784"/>
            <a:ext cx="12007215" cy="5381244"/>
          </a:xfrm>
          <a:prstGeom prst="rect">
            <a:avLst/>
          </a:prstGeom>
        </p:spPr>
      </p:pic>
    </p:spTree>
    <p:extLst>
      <p:ext uri="{BB962C8B-B14F-4D97-AF65-F5344CB8AC3E}">
        <p14:creationId xmlns:p14="http://schemas.microsoft.com/office/powerpoint/2010/main" val="31962739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10030</TotalTime>
  <Words>422</Words>
  <Application>Microsoft Office PowerPoint</Application>
  <PresentationFormat>Màn hình rộng</PresentationFormat>
  <Paragraphs>24</Paragraphs>
  <Slides>11</Slides>
  <Notes>0</Notes>
  <HiddenSlides>0</HiddenSlides>
  <MMClips>2</MMClips>
  <ScaleCrop>false</ScaleCrop>
  <HeadingPairs>
    <vt:vector size="6" baseType="variant">
      <vt:variant>
        <vt:lpstr>Phông được Dùng</vt:lpstr>
      </vt:variant>
      <vt:variant>
        <vt:i4>4</vt:i4>
      </vt:variant>
      <vt:variant>
        <vt:lpstr>Chủ đề</vt:lpstr>
      </vt:variant>
      <vt:variant>
        <vt:i4>1</vt:i4>
      </vt:variant>
      <vt:variant>
        <vt:lpstr>Tiêu đề Bản chiếu</vt:lpstr>
      </vt:variant>
      <vt:variant>
        <vt:i4>11</vt:i4>
      </vt:variant>
    </vt:vector>
  </HeadingPairs>
  <TitlesOfParts>
    <vt:vector size="16" baseType="lpstr">
      <vt:lpstr>Arial</vt:lpstr>
      <vt:lpstr>Calibri</vt:lpstr>
      <vt:lpstr>Times New Roman</vt:lpstr>
      <vt:lpstr>Wingdings</vt:lpstr>
      <vt:lpstr>Default Design</vt:lpstr>
      <vt:lpstr>Chủ đề 7 ĐOÀN KẾT</vt:lpstr>
      <vt:lpstr>Bản trình bày PowerPoint</vt:lpstr>
      <vt:lpstr>I. Hát bài</vt:lpstr>
      <vt:lpstr>Giới thiệu bài hát</vt:lpstr>
      <vt:lpstr>Bản trình bày PowerPoint</vt:lpstr>
      <vt:lpstr>Bản trình bày PowerPoint</vt:lpstr>
      <vt:lpstr>Bản trình bày PowerPoint</vt:lpstr>
      <vt:lpstr>Thảo luận nhóm</vt:lpstr>
      <vt:lpstr>Bản trình bày PowerPoint</vt:lpstr>
      <vt:lpstr>III. Trải nghiệm và khám phá: Tạo ra một giai điệu ở giọng La thứ </vt:lpstr>
      <vt:lpstr>Dặn dò về nhà</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Huong</cp:lastModifiedBy>
  <cp:revision>349</cp:revision>
  <dcterms:created xsi:type="dcterms:W3CDTF">2006-11-06T13:45:38Z</dcterms:created>
  <dcterms:modified xsi:type="dcterms:W3CDTF">2026-04-02T02:00:26Z</dcterms:modified>
</cp:coreProperties>
</file>