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9"/>
  </p:notesMasterIdLst>
  <p:sldIdLst>
    <p:sldId id="350" r:id="rId2"/>
    <p:sldId id="292" r:id="rId3"/>
    <p:sldId id="337" r:id="rId4"/>
    <p:sldId id="392" r:id="rId5"/>
    <p:sldId id="338" r:id="rId6"/>
    <p:sldId id="396" r:id="rId7"/>
    <p:sldId id="428" r:id="rId8"/>
    <p:sldId id="344" r:id="rId9"/>
    <p:sldId id="334" r:id="rId10"/>
    <p:sldId id="426" r:id="rId11"/>
    <p:sldId id="482" r:id="rId12"/>
    <p:sldId id="499" r:id="rId13"/>
    <p:sldId id="372" r:id="rId14"/>
    <p:sldId id="485" r:id="rId15"/>
    <p:sldId id="500" r:id="rId16"/>
    <p:sldId id="495" r:id="rId17"/>
    <p:sldId id="356" r:id="rId1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2FFF"/>
    <a:srgbClr val="0000FF"/>
    <a:srgbClr val="009900"/>
    <a:srgbClr val="FFCC66"/>
    <a:srgbClr val="FF9933"/>
    <a:srgbClr val="FFA3FF"/>
    <a:srgbClr val="FFCCFF"/>
    <a:srgbClr val="FFFFFF"/>
    <a:srgbClr val="CC00CC"/>
    <a:srgbClr val="FF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29" autoAdjust="0"/>
    <p:restoredTop sz="94356" autoAdjust="0"/>
  </p:normalViewPr>
  <p:slideViewPr>
    <p:cSldViewPr>
      <p:cViewPr varScale="1">
        <p:scale>
          <a:sx n="83" d="100"/>
          <a:sy n="83" d="100"/>
        </p:scale>
        <p:origin x="706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341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9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media10.wav"/><Relationship Id="rId5" Type="http://schemas.microsoft.com/office/2007/relationships/media" Target="../media/media10.wav"/><Relationship Id="rId4" Type="http://schemas.openxmlformats.org/officeDocument/2006/relationships/audio" Target="../media/media9.wav"/><Relationship Id="rId9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12.wav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audio" Target="../media/media13.wav"/><Relationship Id="rId5" Type="http://schemas.microsoft.com/office/2007/relationships/media" Target="../media/media13.wav"/><Relationship Id="rId4" Type="http://schemas.openxmlformats.org/officeDocument/2006/relationships/audio" Target="../media/media12.wav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3.wav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1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media4.wav"/><Relationship Id="rId11" Type="http://schemas.openxmlformats.org/officeDocument/2006/relationships/image" Target="../media/image11.png"/><Relationship Id="rId5" Type="http://schemas.microsoft.com/office/2007/relationships/media" Target="../media/media4.wav"/><Relationship Id="rId10" Type="http://schemas.openxmlformats.org/officeDocument/2006/relationships/image" Target="../media/image10.png"/><Relationship Id="rId4" Type="http://schemas.openxmlformats.org/officeDocument/2006/relationships/audio" Target="../media/media3.wav"/><Relationship Id="rId9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title"/>
          </p:nvPr>
        </p:nvSpPr>
        <p:spPr>
          <a:xfrm>
            <a:off x="1981200" y="480060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endParaRPr lang="en-US" sz="2800" b="1" dirty="0">
              <a:solidFill>
                <a:srgbClr val="2F2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362201"/>
            <a:ext cx="3600000" cy="344761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429000" y="762000"/>
            <a:ext cx="531427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>
                <a:ln w="19050">
                  <a:solidFill>
                    <a:srgbClr val="FFC00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 NHẠC 7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917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5612">
        <p15:prstTrans prst="peelOff"/>
      </p:transition>
    </mc:Choice>
    <mc:Fallback xmlns="">
      <p:transition spd="slow" advTm="56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-3.33333E-6 -0.01898 -3.33333E-6 -0.03703 0.00018 -0.03703 C 0.00035 -0.03703 0.00052 -0.01898 0.00052 -3.33333E-6 C 0.00052 0.02107 0.0007 0.0419 0.00087 0.0419 C 0.00105 0.0419 0.00105 0.02107 0.00122 -3.33333E-6 C 0.00122 -0.01898 0.00139 -0.03703 0.00157 -0.03703 C 0.00174 -0.03703 0.00174 -0.01898 0.00191 -3.33333E-6 C 0.00191 0.02107 0.00191 0.0419 0.00209 0.0419 C 0.00226 0.0419 0.00261 -3.33333E-6 0.00261 0.00023 C 0.00261 -0.01898 0.00261 -0.03703 0.00278 -0.03703 C 0.00295 -0.03703 0.00313 -0.01898 0.00313 -3.33333E-6 C 0.00313 0.02107 0.0033 0.0419 0.00348 0.0419 C 0.00365 0.0419 0.00365 0.02107 0.00382 -3.33333E-6 C 0.00382 -0.01898 0.004 -0.03703 0.00417 -0.03703 C 0.00434 -0.03703 0.00434 -0.01898 0.00452 -3.33333E-6 C 0.00452 0.02107 0.00452 0.0419 0.00469 0.0419 C 0.00486 0.0419 0.00504 0.02107 0.00521 -3.33333E-6 " pathEditMode="relative" rAng="0" ptsTypes="AAAAAAAAAAAAAAA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7 Am Hinh TT2 BQ">
            <a:hlinkClick r:id="" action="ppaction://media"/>
            <a:extLst>
              <a:ext uri="{FF2B5EF4-FFF2-40B4-BE49-F238E27FC236}">
                <a16:creationId xmlns:a16="http://schemas.microsoft.com/office/drawing/2014/main" id="{08C9E61E-EAD3-0BF6-C0B6-19C6C8A6CD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600" y="546100"/>
            <a:ext cx="9702800" cy="576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41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375" y="0"/>
            <a:ext cx="11430000" cy="1037224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</a:rPr>
              <a:t>II. </a:t>
            </a:r>
            <a:r>
              <a:rPr lang="vi-VN" sz="3200" b="1">
                <a:solidFill>
                  <a:srgbClr val="0000FF"/>
                </a:solidFill>
              </a:rPr>
              <a:t>Một số kí hiệu, thuật ngữ về nhịp độ, sắc thái cường độ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A27E8C-55F6-BDBF-4489-8E4E5CB12C96}"/>
              </a:ext>
            </a:extLst>
          </p:cNvPr>
          <p:cNvSpPr txBox="1"/>
          <p:nvPr/>
        </p:nvSpPr>
        <p:spPr>
          <a:xfrm>
            <a:off x="2605990" y="5257800"/>
            <a:ext cx="53188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>
                <a:solidFill>
                  <a:srgbClr val="0000FF"/>
                </a:solidFill>
              </a:rPr>
              <a:t>– </a:t>
            </a:r>
            <a:r>
              <a:rPr lang="en-US" sz="2400">
                <a:solidFill>
                  <a:srgbClr val="0000FF"/>
                </a:solidFill>
              </a:rPr>
              <a:t>Ví dụ nào có nhịp độ chậm nhất</a:t>
            </a:r>
            <a:r>
              <a:rPr lang="vi-VN" sz="2400">
                <a:solidFill>
                  <a:srgbClr val="0000FF"/>
                </a:solidFill>
              </a:rPr>
              <a:t>?</a:t>
            </a:r>
            <a:endParaRPr lang="en-US" sz="2400">
              <a:solidFill>
                <a:srgbClr val="0000FF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>
                <a:solidFill>
                  <a:srgbClr val="0000FF"/>
                </a:solidFill>
              </a:rPr>
              <a:t>– </a:t>
            </a:r>
            <a:r>
              <a:rPr lang="en-US" sz="2400">
                <a:solidFill>
                  <a:srgbClr val="0000FF"/>
                </a:solidFill>
              </a:rPr>
              <a:t>Ví dụ nào có nhịp độ nhanh nhất?</a:t>
            </a:r>
            <a:endParaRPr lang="vi-VN" sz="2400">
              <a:solidFill>
                <a:srgbClr val="0000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1AA589-1D0A-9676-318D-31F4B533A428}"/>
              </a:ext>
            </a:extLst>
          </p:cNvPr>
          <p:cNvSpPr txBox="1"/>
          <p:nvPr/>
        </p:nvSpPr>
        <p:spPr>
          <a:xfrm>
            <a:off x="152400" y="1133879"/>
            <a:ext cx="11887200" cy="5425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800" b="1">
                <a:solidFill>
                  <a:srgbClr val="009900"/>
                </a:solidFill>
              </a:rPr>
              <a:t>Nghe các ví dụ về nhịp độ: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1758526-00CE-3AF2-0B5B-C01C3E219E49}"/>
              </a:ext>
            </a:extLst>
          </p:cNvPr>
          <p:cNvGrpSpPr/>
          <p:nvPr/>
        </p:nvGrpSpPr>
        <p:grpSpPr>
          <a:xfrm>
            <a:off x="1828800" y="2209800"/>
            <a:ext cx="2286000" cy="2535544"/>
            <a:chOff x="1066800" y="2209800"/>
            <a:chExt cx="2286000" cy="253554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ACA103-54C7-4FDC-87B8-43FC732D726C}"/>
                </a:ext>
              </a:extLst>
            </p:cNvPr>
            <p:cNvSpPr txBox="1"/>
            <p:nvPr/>
          </p:nvSpPr>
          <p:spPr>
            <a:xfrm>
              <a:off x="1066800" y="2209800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1:</a:t>
              </a:r>
              <a:endParaRPr lang="en-US" sz="2400">
                <a:solidFill>
                  <a:srgbClr val="0000FF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AD23BB8-210D-2C1D-BB35-C8257E8DAEDD}"/>
                </a:ext>
              </a:extLst>
            </p:cNvPr>
            <p:cNvSpPr txBox="1"/>
            <p:nvPr/>
          </p:nvSpPr>
          <p:spPr>
            <a:xfrm>
              <a:off x="1066800" y="3247725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2:</a:t>
              </a:r>
              <a:endParaRPr lang="en-US" sz="2400">
                <a:solidFill>
                  <a:srgbClr val="0000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98C477-6776-0333-6DC2-1FD07F186BB9}"/>
                </a:ext>
              </a:extLst>
            </p:cNvPr>
            <p:cNvSpPr txBox="1"/>
            <p:nvPr/>
          </p:nvSpPr>
          <p:spPr>
            <a:xfrm>
              <a:off x="1066800" y="4267200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3:</a:t>
              </a:r>
              <a:endParaRPr lang="en-US" sz="2400">
                <a:solidFill>
                  <a:srgbClr val="0000FF"/>
                </a:solidFill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337E4FE-E6E4-02EB-AAF2-2B8D77AA50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6400" y="5152725"/>
            <a:ext cx="857250" cy="754380"/>
          </a:xfrm>
          <a:prstGeom prst="rect">
            <a:avLst/>
          </a:prstGeom>
        </p:spPr>
      </p:pic>
      <p:pic>
        <p:nvPicPr>
          <p:cNvPr id="9" name="VD nhip do cham">
            <a:hlinkClick r:id="" action="ppaction://media"/>
            <a:extLst>
              <a:ext uri="{FF2B5EF4-FFF2-40B4-BE49-F238E27FC236}">
                <a16:creationId xmlns:a16="http://schemas.microsoft.com/office/drawing/2014/main" id="{0D985DE6-1A4C-A5A3-27C1-CD40A8D4B7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19600" y="2238675"/>
            <a:ext cx="406400" cy="406400"/>
          </a:xfrm>
          <a:prstGeom prst="rect">
            <a:avLst/>
          </a:prstGeom>
        </p:spPr>
      </p:pic>
      <p:pic>
        <p:nvPicPr>
          <p:cNvPr id="10" name="VD nhip do vua phai">
            <a:hlinkClick r:id="" action="ppaction://media"/>
            <a:extLst>
              <a:ext uri="{FF2B5EF4-FFF2-40B4-BE49-F238E27FC236}">
                <a16:creationId xmlns:a16="http://schemas.microsoft.com/office/drawing/2014/main" id="{D5280397-8D2B-CE99-1088-C9D1EB19726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19600" y="3299325"/>
            <a:ext cx="406400" cy="406400"/>
          </a:xfrm>
          <a:prstGeom prst="rect">
            <a:avLst/>
          </a:prstGeom>
        </p:spPr>
      </p:pic>
      <p:pic>
        <p:nvPicPr>
          <p:cNvPr id="11" name="VD nhip do nhanh">
            <a:hlinkClick r:id="" action="ppaction://media"/>
            <a:extLst>
              <a:ext uri="{FF2B5EF4-FFF2-40B4-BE49-F238E27FC236}">
                <a16:creationId xmlns:a16="http://schemas.microsoft.com/office/drawing/2014/main" id="{4BB60DFF-88EB-E2AE-DD18-E5A65A37621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419600" y="4318000"/>
            <a:ext cx="406400" cy="4064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EAF14A-C0F6-B781-F6CE-45C1660B070B}"/>
              </a:ext>
            </a:extLst>
          </p:cNvPr>
          <p:cNvSpPr txBox="1"/>
          <p:nvPr/>
        </p:nvSpPr>
        <p:spPr>
          <a:xfrm>
            <a:off x="5638800" y="2133600"/>
            <a:ext cx="2286000" cy="47814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b="1">
                <a:solidFill>
                  <a:srgbClr val="00B0F0"/>
                </a:solidFill>
              </a:rPr>
              <a:t>Chậm nhất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537EF3-F13B-A6C4-FCA2-2B6EBE4BF576}"/>
              </a:ext>
            </a:extLst>
          </p:cNvPr>
          <p:cNvSpPr txBox="1"/>
          <p:nvPr/>
        </p:nvSpPr>
        <p:spPr>
          <a:xfrm>
            <a:off x="5638800" y="4236631"/>
            <a:ext cx="2286000" cy="47814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b="1">
                <a:solidFill>
                  <a:srgbClr val="FF0000"/>
                </a:solidFill>
              </a:rPr>
              <a:t>Nhanh nhất</a:t>
            </a:r>
          </a:p>
        </p:txBody>
      </p:sp>
    </p:spTree>
    <p:extLst>
      <p:ext uri="{BB962C8B-B14F-4D97-AF65-F5344CB8AC3E}">
        <p14:creationId xmlns:p14="http://schemas.microsoft.com/office/powerpoint/2010/main" val="3145794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375" y="0"/>
            <a:ext cx="11430000" cy="1037224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</a:rPr>
              <a:t>II. </a:t>
            </a:r>
            <a:r>
              <a:rPr lang="vi-VN" sz="3200" b="1">
                <a:solidFill>
                  <a:srgbClr val="0000FF"/>
                </a:solidFill>
              </a:rPr>
              <a:t>Một số kí hiệu, thuật ngữ về nhịp độ, sắc thái cường độ 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A27E8C-55F6-BDBF-4489-8E4E5CB12C96}"/>
              </a:ext>
            </a:extLst>
          </p:cNvPr>
          <p:cNvSpPr txBox="1"/>
          <p:nvPr/>
        </p:nvSpPr>
        <p:spPr>
          <a:xfrm>
            <a:off x="2605990" y="5257800"/>
            <a:ext cx="531881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>
                <a:solidFill>
                  <a:srgbClr val="0000FF"/>
                </a:solidFill>
              </a:rPr>
              <a:t>– </a:t>
            </a:r>
            <a:r>
              <a:rPr lang="en-US" sz="2400">
                <a:solidFill>
                  <a:srgbClr val="0000FF"/>
                </a:solidFill>
              </a:rPr>
              <a:t>Ví dụ nào có cường độ nhỏ nhất</a:t>
            </a:r>
            <a:r>
              <a:rPr lang="vi-VN" sz="2400">
                <a:solidFill>
                  <a:srgbClr val="0000FF"/>
                </a:solidFill>
              </a:rPr>
              <a:t>?</a:t>
            </a:r>
            <a:endParaRPr lang="en-US" sz="2400">
              <a:solidFill>
                <a:srgbClr val="0000FF"/>
              </a:solidFill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vi-VN" sz="2400">
                <a:solidFill>
                  <a:srgbClr val="0000FF"/>
                </a:solidFill>
              </a:rPr>
              <a:t>– </a:t>
            </a:r>
            <a:r>
              <a:rPr lang="en-US" sz="2400">
                <a:solidFill>
                  <a:srgbClr val="0000FF"/>
                </a:solidFill>
              </a:rPr>
              <a:t>Ví dụ nào có cường độ to nhất?</a:t>
            </a:r>
            <a:endParaRPr lang="vi-VN" sz="2400">
              <a:solidFill>
                <a:srgbClr val="0000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1AA589-1D0A-9676-318D-31F4B533A428}"/>
              </a:ext>
            </a:extLst>
          </p:cNvPr>
          <p:cNvSpPr txBox="1"/>
          <p:nvPr/>
        </p:nvSpPr>
        <p:spPr>
          <a:xfrm>
            <a:off x="152400" y="1133879"/>
            <a:ext cx="11887200" cy="542521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800" b="1">
                <a:solidFill>
                  <a:srgbClr val="009900"/>
                </a:solidFill>
              </a:rPr>
              <a:t>Nghe các ví dụ về sắc thái cường độ: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1758526-00CE-3AF2-0B5B-C01C3E219E49}"/>
              </a:ext>
            </a:extLst>
          </p:cNvPr>
          <p:cNvGrpSpPr/>
          <p:nvPr/>
        </p:nvGrpSpPr>
        <p:grpSpPr>
          <a:xfrm>
            <a:off x="1828800" y="2209800"/>
            <a:ext cx="2286000" cy="2535544"/>
            <a:chOff x="1066800" y="2209800"/>
            <a:chExt cx="2286000" cy="2535544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2EACA103-54C7-4FDC-87B8-43FC732D726C}"/>
                </a:ext>
              </a:extLst>
            </p:cNvPr>
            <p:cNvSpPr txBox="1"/>
            <p:nvPr/>
          </p:nvSpPr>
          <p:spPr>
            <a:xfrm>
              <a:off x="1066800" y="2209800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1:</a:t>
              </a:r>
              <a:endParaRPr lang="en-US" sz="2400">
                <a:solidFill>
                  <a:srgbClr val="0000FF"/>
                </a:solidFill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AD23BB8-210D-2C1D-BB35-C8257E8DAEDD}"/>
                </a:ext>
              </a:extLst>
            </p:cNvPr>
            <p:cNvSpPr txBox="1"/>
            <p:nvPr/>
          </p:nvSpPr>
          <p:spPr>
            <a:xfrm>
              <a:off x="1066800" y="3247725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2:</a:t>
              </a:r>
              <a:endParaRPr lang="en-US" sz="2400">
                <a:solidFill>
                  <a:srgbClr val="0000FF"/>
                </a:solidFill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798C477-6776-0333-6DC2-1FD07F186BB9}"/>
                </a:ext>
              </a:extLst>
            </p:cNvPr>
            <p:cNvSpPr txBox="1"/>
            <p:nvPr/>
          </p:nvSpPr>
          <p:spPr>
            <a:xfrm>
              <a:off x="1066800" y="4267200"/>
              <a:ext cx="2286000" cy="47814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 algn="just">
                <a:lnSpc>
                  <a:spcPct val="114000"/>
                </a:lnSpc>
                <a:buFont typeface="Wingdings" panose="05000000000000000000" pitchFamily="2" charset="2"/>
                <a:buChar char="Ø"/>
              </a:pPr>
              <a:r>
                <a:rPr lang="en-US" sz="2400" b="1">
                  <a:solidFill>
                    <a:srgbClr val="0000FF"/>
                  </a:solidFill>
                </a:rPr>
                <a:t>Ví dụ 3:</a:t>
              </a:r>
              <a:endParaRPr lang="en-US" sz="2400">
                <a:solidFill>
                  <a:srgbClr val="0000FF"/>
                </a:solidFill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337E4FE-E6E4-02EB-AAF2-2B8D77AA50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76400" y="5152725"/>
            <a:ext cx="857250" cy="75438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8EAF14A-C0F6-B781-F6CE-45C1660B070B}"/>
              </a:ext>
            </a:extLst>
          </p:cNvPr>
          <p:cNvSpPr txBox="1"/>
          <p:nvPr/>
        </p:nvSpPr>
        <p:spPr>
          <a:xfrm>
            <a:off x="5638800" y="2133600"/>
            <a:ext cx="2286000" cy="47814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b="1">
                <a:solidFill>
                  <a:srgbClr val="00B0F0"/>
                </a:solidFill>
              </a:rPr>
              <a:t>Nhỏ nhất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B537EF3-F13B-A6C4-FCA2-2B6EBE4BF576}"/>
              </a:ext>
            </a:extLst>
          </p:cNvPr>
          <p:cNvSpPr txBox="1"/>
          <p:nvPr/>
        </p:nvSpPr>
        <p:spPr>
          <a:xfrm>
            <a:off x="5638800" y="4236631"/>
            <a:ext cx="2286000" cy="47814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</a:pPr>
            <a:r>
              <a:rPr lang="en-US" sz="2400" b="1">
                <a:solidFill>
                  <a:srgbClr val="FF0000"/>
                </a:solidFill>
              </a:rPr>
              <a:t> To nhất</a:t>
            </a:r>
          </a:p>
        </p:txBody>
      </p:sp>
      <p:pic>
        <p:nvPicPr>
          <p:cNvPr id="3" name="VD cuong do nhe">
            <a:hlinkClick r:id="" action="ppaction://media"/>
            <a:extLst>
              <a:ext uri="{FF2B5EF4-FFF2-40B4-BE49-F238E27FC236}">
                <a16:creationId xmlns:a16="http://schemas.microsoft.com/office/drawing/2014/main" id="{FF9A8C39-758C-5BE5-D3B0-4EAF9B02E7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2245672"/>
            <a:ext cx="406400" cy="406400"/>
          </a:xfrm>
          <a:prstGeom prst="rect">
            <a:avLst/>
          </a:prstGeom>
        </p:spPr>
      </p:pic>
      <p:pic>
        <p:nvPicPr>
          <p:cNvPr id="4" name="VD cuong do vua phai">
            <a:hlinkClick r:id="" action="ppaction://media"/>
            <a:extLst>
              <a:ext uri="{FF2B5EF4-FFF2-40B4-BE49-F238E27FC236}">
                <a16:creationId xmlns:a16="http://schemas.microsoft.com/office/drawing/2014/main" id="{52E83112-8E23-E391-C3EF-7929E83FFE7B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3276880"/>
            <a:ext cx="406400" cy="406400"/>
          </a:xfrm>
          <a:prstGeom prst="rect">
            <a:avLst/>
          </a:prstGeom>
        </p:spPr>
      </p:pic>
      <p:pic>
        <p:nvPicPr>
          <p:cNvPr id="17" name="VD cuong do Manh">
            <a:hlinkClick r:id="" action="ppaction://media"/>
            <a:extLst>
              <a:ext uri="{FF2B5EF4-FFF2-40B4-BE49-F238E27FC236}">
                <a16:creationId xmlns:a16="http://schemas.microsoft.com/office/drawing/2014/main" id="{8644A52B-A9B6-3ECB-44B3-FED62C32CA3D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43180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10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>
            <a:extLst>
              <a:ext uri="{FF2B5EF4-FFF2-40B4-BE49-F238E27FC236}">
                <a16:creationId xmlns:a16="http://schemas.microsoft.com/office/drawing/2014/main" id="{722AABC8-338F-4925-8968-17077A164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0" y="334990"/>
            <a:ext cx="3962400" cy="457200"/>
          </a:xfrm>
        </p:spPr>
        <p:txBody>
          <a:bodyPr/>
          <a:lstStyle/>
          <a:p>
            <a:r>
              <a:rPr lang="en-US" sz="3200" b="1">
                <a:solidFill>
                  <a:srgbClr val="00B050"/>
                </a:solidFill>
                <a:cs typeface="Times New Roman" panose="02020603050405020304" pitchFamily="18" charset="0"/>
              </a:rPr>
              <a:t>Thảo luận nhóm</a:t>
            </a:r>
          </a:p>
        </p:txBody>
      </p:sp>
      <p:pic>
        <p:nvPicPr>
          <p:cNvPr id="54" name="Picture 4" descr="https://tuannguyenweb.files.wordpress.com/2017/05/8209cd50d6a29bf52a674ca37df94565_students-group-work-by-pietluk-children-group-work-clipart_2213-1650.png?w=1075">
            <a:extLst>
              <a:ext uri="{FF2B5EF4-FFF2-40B4-BE49-F238E27FC236}">
                <a16:creationId xmlns:a16="http://schemas.microsoft.com/office/drawing/2014/main" id="{7F4112E5-77FE-4F2E-B0FA-2B99ECD1A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0"/>
            <a:ext cx="2362200" cy="1761726"/>
          </a:xfrm>
          <a:prstGeom prst="rect">
            <a:avLst/>
          </a:prstGeom>
          <a:noFill/>
          <a:ln w="317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49B2F4-B5AC-EC05-766C-00FAB9944C4A}"/>
              </a:ext>
            </a:extLst>
          </p:cNvPr>
          <p:cNvSpPr txBox="1"/>
          <p:nvPr/>
        </p:nvSpPr>
        <p:spPr>
          <a:xfrm>
            <a:off x="6781800" y="1249390"/>
            <a:ext cx="5105400" cy="5151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vi-VN" sz="2400">
                <a:solidFill>
                  <a:srgbClr val="0000FF"/>
                </a:solidFill>
              </a:rPr>
              <a:t>Thuật ngữ về nhịp độ có tác dụng gì và thường được ghi ở vị trí nào trên bản nhạc?</a:t>
            </a:r>
            <a:endParaRPr 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vi-VN" sz="2400">
                <a:solidFill>
                  <a:srgbClr val="0000FF"/>
                </a:solidFill>
              </a:rPr>
              <a:t>Thuật ngữ, kí hiệu về sắc thái cường độ có tác dụng gì và thường được ghi ở vị trí nào trên bản nhạc? </a:t>
            </a:r>
            <a:endParaRPr lang="en-US" sz="2400">
              <a:solidFill>
                <a:srgbClr val="0000FF"/>
              </a:solidFill>
            </a:endParaRPr>
          </a:p>
          <a:p>
            <a:pPr marL="342900" indent="-34290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sz="2400">
                <a:solidFill>
                  <a:srgbClr val="0000FF"/>
                </a:solidFill>
              </a:rPr>
              <a:t>Hãy chọn hai loại sắc thái cường độ phù hợp với hai đoạn của bài hát </a:t>
            </a:r>
            <a:r>
              <a:rPr lang="en-US" sz="2400" i="1">
                <a:solidFill>
                  <a:srgbClr val="C00000"/>
                </a:solidFill>
              </a:rPr>
              <a:t>Nổi trống lên các bạn ơi!</a:t>
            </a:r>
            <a:endParaRPr lang="vi-VN" sz="2400" i="1">
              <a:solidFill>
                <a:srgbClr val="C0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EA121F-B915-7DBA-2738-A3F2266472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5" t="30000" r="52662" b="54444"/>
          <a:stretch/>
        </p:blipFill>
        <p:spPr>
          <a:xfrm>
            <a:off x="299720" y="1096990"/>
            <a:ext cx="6248400" cy="1440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920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CA8AB91-E340-29EC-A343-FE1AA12BF703}"/>
              </a:ext>
            </a:extLst>
          </p:cNvPr>
          <p:cNvGrpSpPr/>
          <p:nvPr/>
        </p:nvGrpSpPr>
        <p:grpSpPr>
          <a:xfrm>
            <a:off x="228600" y="225768"/>
            <a:ext cx="11528744" cy="6479832"/>
            <a:chOff x="228600" y="225768"/>
            <a:chExt cx="11528744" cy="647983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2E59D67-1378-9D62-E197-B0DDB12BE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28600" y="1981200"/>
              <a:ext cx="1791060" cy="342617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F9F3E98-9908-5BB5-0F39-06C2AFD1CB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62200" y="225768"/>
              <a:ext cx="9395144" cy="64798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10651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4006CF3E-F43D-AD6A-6465-64EFF90C4FE2}"/>
              </a:ext>
            </a:extLst>
          </p:cNvPr>
          <p:cNvGrpSpPr/>
          <p:nvPr/>
        </p:nvGrpSpPr>
        <p:grpSpPr>
          <a:xfrm>
            <a:off x="342540" y="76200"/>
            <a:ext cx="11134756" cy="6781800"/>
            <a:chOff x="342540" y="76200"/>
            <a:chExt cx="11134756" cy="67818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2E59D67-1378-9D62-E197-B0DDB12BE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42540" y="1981200"/>
              <a:ext cx="1791060" cy="342617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8404DE9-0AD8-1EA6-3255-5C629338EB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90800" y="76200"/>
              <a:ext cx="8886496" cy="6781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3391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21971C20-65E5-43A5-A71C-73B362A74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32" y="579438"/>
            <a:ext cx="12074568" cy="715962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III.</a:t>
            </a:r>
            <a:r>
              <a:rPr lang="vi-VN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Trải nghiệm và khám phá</a:t>
            </a:r>
            <a:endParaRPr lang="en-US" sz="3200" b="1" i="1" dirty="0">
              <a:solidFill>
                <a:srgbClr val="0000FF"/>
              </a:solidFill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58F022-341B-C60B-F402-D111276CBB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92775"/>
            <a:ext cx="1790950" cy="24577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D300E0-7512-A3AA-7248-AC0873A13B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1905000"/>
            <a:ext cx="8950368" cy="2833345"/>
          </a:xfrm>
          <a:prstGeom prst="rect">
            <a:avLst/>
          </a:pr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54BF41EB-34B5-C0CA-924A-E67583B83986}"/>
              </a:ext>
            </a:extLst>
          </p:cNvPr>
          <p:cNvSpPr/>
          <p:nvPr/>
        </p:nvSpPr>
        <p:spPr bwMode="auto">
          <a:xfrm>
            <a:off x="9057484" y="2707640"/>
            <a:ext cx="2133755" cy="762000"/>
          </a:xfrm>
          <a:custGeom>
            <a:avLst/>
            <a:gdLst>
              <a:gd name="connsiteX0" fmla="*/ 0 w 2133600"/>
              <a:gd name="connsiteY0" fmla="*/ 381000 h 762000"/>
              <a:gd name="connsiteX1" fmla="*/ 1066800 w 2133600"/>
              <a:gd name="connsiteY1" fmla="*/ 0 h 762000"/>
              <a:gd name="connsiteX2" fmla="*/ 2133600 w 2133600"/>
              <a:gd name="connsiteY2" fmla="*/ 381000 h 762000"/>
              <a:gd name="connsiteX3" fmla="*/ 1066800 w 2133600"/>
              <a:gd name="connsiteY3" fmla="*/ 762000 h 762000"/>
              <a:gd name="connsiteX4" fmla="*/ 0 w 2133600"/>
              <a:gd name="connsiteY4" fmla="*/ 381000 h 762000"/>
              <a:gd name="connsiteX0" fmla="*/ 0 w 2133600"/>
              <a:gd name="connsiteY0" fmla="*/ 381000 h 762000"/>
              <a:gd name="connsiteX1" fmla="*/ 1066800 w 2133600"/>
              <a:gd name="connsiteY1" fmla="*/ 0 h 762000"/>
              <a:gd name="connsiteX2" fmla="*/ 2133600 w 2133600"/>
              <a:gd name="connsiteY2" fmla="*/ 381000 h 762000"/>
              <a:gd name="connsiteX3" fmla="*/ 1066800 w 2133600"/>
              <a:gd name="connsiteY3" fmla="*/ 762000 h 762000"/>
              <a:gd name="connsiteX4" fmla="*/ 0 w 2133600"/>
              <a:gd name="connsiteY4" fmla="*/ 381000 h 762000"/>
              <a:gd name="connsiteX0" fmla="*/ 0 w 2133600"/>
              <a:gd name="connsiteY0" fmla="*/ 381000 h 762000"/>
              <a:gd name="connsiteX1" fmla="*/ 1066800 w 2133600"/>
              <a:gd name="connsiteY1" fmla="*/ 0 h 762000"/>
              <a:gd name="connsiteX2" fmla="*/ 2133600 w 2133600"/>
              <a:gd name="connsiteY2" fmla="*/ 381000 h 762000"/>
              <a:gd name="connsiteX3" fmla="*/ 1066800 w 2133600"/>
              <a:gd name="connsiteY3" fmla="*/ 762000 h 762000"/>
              <a:gd name="connsiteX4" fmla="*/ 0 w 2133600"/>
              <a:gd name="connsiteY4" fmla="*/ 381000 h 762000"/>
              <a:gd name="connsiteX0" fmla="*/ 0 w 2133600"/>
              <a:gd name="connsiteY0" fmla="*/ 381000 h 762000"/>
              <a:gd name="connsiteX1" fmla="*/ 1066800 w 2133600"/>
              <a:gd name="connsiteY1" fmla="*/ 0 h 762000"/>
              <a:gd name="connsiteX2" fmla="*/ 2133600 w 2133600"/>
              <a:gd name="connsiteY2" fmla="*/ 381000 h 762000"/>
              <a:gd name="connsiteX3" fmla="*/ 1066800 w 2133600"/>
              <a:gd name="connsiteY3" fmla="*/ 762000 h 762000"/>
              <a:gd name="connsiteX4" fmla="*/ 0 w 2133600"/>
              <a:gd name="connsiteY4" fmla="*/ 381000 h 762000"/>
              <a:gd name="connsiteX0" fmla="*/ 155 w 2133755"/>
              <a:gd name="connsiteY0" fmla="*/ 381000 h 762000"/>
              <a:gd name="connsiteX1" fmla="*/ 1066955 w 2133755"/>
              <a:gd name="connsiteY1" fmla="*/ 0 h 762000"/>
              <a:gd name="connsiteX2" fmla="*/ 2133755 w 2133755"/>
              <a:gd name="connsiteY2" fmla="*/ 381000 h 762000"/>
              <a:gd name="connsiteX3" fmla="*/ 1066955 w 2133755"/>
              <a:gd name="connsiteY3" fmla="*/ 762000 h 762000"/>
              <a:gd name="connsiteX4" fmla="*/ 155 w 2133755"/>
              <a:gd name="connsiteY4" fmla="*/ 381000 h 762000"/>
              <a:gd name="connsiteX0" fmla="*/ 155 w 2133755"/>
              <a:gd name="connsiteY0" fmla="*/ 381000 h 762000"/>
              <a:gd name="connsiteX1" fmla="*/ 1066955 w 2133755"/>
              <a:gd name="connsiteY1" fmla="*/ 0 h 762000"/>
              <a:gd name="connsiteX2" fmla="*/ 2133755 w 2133755"/>
              <a:gd name="connsiteY2" fmla="*/ 381000 h 762000"/>
              <a:gd name="connsiteX3" fmla="*/ 1066955 w 2133755"/>
              <a:gd name="connsiteY3" fmla="*/ 762000 h 762000"/>
              <a:gd name="connsiteX4" fmla="*/ 155 w 2133755"/>
              <a:gd name="connsiteY4" fmla="*/ 381000 h 762000"/>
              <a:gd name="connsiteX0" fmla="*/ 155 w 2133755"/>
              <a:gd name="connsiteY0" fmla="*/ 381000 h 762000"/>
              <a:gd name="connsiteX1" fmla="*/ 1066955 w 2133755"/>
              <a:gd name="connsiteY1" fmla="*/ 0 h 762000"/>
              <a:gd name="connsiteX2" fmla="*/ 2133755 w 2133755"/>
              <a:gd name="connsiteY2" fmla="*/ 381000 h 762000"/>
              <a:gd name="connsiteX3" fmla="*/ 1066955 w 2133755"/>
              <a:gd name="connsiteY3" fmla="*/ 762000 h 762000"/>
              <a:gd name="connsiteX4" fmla="*/ 155 w 2133755"/>
              <a:gd name="connsiteY4" fmla="*/ 381000 h 762000"/>
              <a:gd name="connsiteX0" fmla="*/ 155 w 2133755"/>
              <a:gd name="connsiteY0" fmla="*/ 381000 h 762000"/>
              <a:gd name="connsiteX1" fmla="*/ 1066955 w 2133755"/>
              <a:gd name="connsiteY1" fmla="*/ 0 h 762000"/>
              <a:gd name="connsiteX2" fmla="*/ 2133755 w 2133755"/>
              <a:gd name="connsiteY2" fmla="*/ 381000 h 762000"/>
              <a:gd name="connsiteX3" fmla="*/ 1066955 w 2133755"/>
              <a:gd name="connsiteY3" fmla="*/ 762000 h 762000"/>
              <a:gd name="connsiteX4" fmla="*/ 155 w 2133755"/>
              <a:gd name="connsiteY4" fmla="*/ 381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3755" h="762000">
                <a:moveTo>
                  <a:pt x="155" y="381000"/>
                </a:moveTo>
                <a:cubicBezTo>
                  <a:pt x="10315" y="48660"/>
                  <a:pt x="477778" y="0"/>
                  <a:pt x="1066955" y="0"/>
                </a:cubicBezTo>
                <a:cubicBezTo>
                  <a:pt x="1656132" y="0"/>
                  <a:pt x="2113435" y="38500"/>
                  <a:pt x="2133755" y="381000"/>
                </a:cubicBezTo>
                <a:cubicBezTo>
                  <a:pt x="2133755" y="743820"/>
                  <a:pt x="1656132" y="762000"/>
                  <a:pt x="1066955" y="762000"/>
                </a:cubicBezTo>
                <a:cubicBezTo>
                  <a:pt x="477778" y="762000"/>
                  <a:pt x="-10005" y="713340"/>
                  <a:pt x="155" y="381000"/>
                </a:cubicBez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4466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77174"/>
            <a:chOff x="0" y="0"/>
            <a:chExt cx="12192000" cy="687717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4" t="32903" r="2321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8" y="3181228"/>
              <a:ext cx="3200400" cy="3695946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10972800" cy="1143000"/>
          </a:xfrm>
        </p:spPr>
        <p:txBody>
          <a:bodyPr/>
          <a:lstStyle/>
          <a:p>
            <a:r>
              <a:rPr lang="en-US" sz="3600" b="1">
                <a:solidFill>
                  <a:srgbClr val="0000FF"/>
                </a:solidFill>
              </a:rPr>
              <a:t>DẶN DÒ VỀ NHÀ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33600" y="1905001"/>
            <a:ext cx="8153400" cy="2590799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800">
                <a:solidFill>
                  <a:srgbClr val="0000FF"/>
                </a:solidFill>
              </a:rPr>
              <a:t>Tập biểu diễn bài hát </a:t>
            </a:r>
            <a:r>
              <a:rPr lang="en-US" sz="2800" i="1">
                <a:solidFill>
                  <a:srgbClr val="0000FF"/>
                </a:solidFill>
              </a:rPr>
              <a:t>Nổi trống lên các bạn ơi! </a:t>
            </a:r>
            <a:r>
              <a:rPr lang="en-US" sz="2800">
                <a:solidFill>
                  <a:srgbClr val="0000FF"/>
                </a:solidFill>
              </a:rPr>
              <a:t>kết hợp gõ đệm hoặc vận động phụ hoạ.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724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838200" y="2362200"/>
            <a:ext cx="10515600" cy="3429000"/>
          </a:xfrm>
        </p:spPr>
        <p:txBody>
          <a:bodyPr/>
          <a:lstStyle/>
          <a:p>
            <a:r>
              <a:rPr lang="en-US" sz="4000" b="1" u="sng" err="1">
                <a:solidFill>
                  <a:srgbClr val="0000FF"/>
                </a:solidFill>
                <a:cs typeface="Times New Roman" panose="02020603050405020304" pitchFamily="18" charset="0"/>
              </a:rPr>
              <a:t>Tiết</a:t>
            </a:r>
            <a:r>
              <a:rPr lang="vi-VN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4000" b="1" u="sng">
                <a:solidFill>
                  <a:srgbClr val="0000FF"/>
                </a:solidFill>
                <a:cs typeface="Times New Roman" panose="02020603050405020304" pitchFamily="18" charset="0"/>
              </a:rPr>
              <a:t>29</a:t>
            </a:r>
            <a:endParaRPr lang="en-US" sz="4000" b="1" u="sng" dirty="0">
              <a:solidFill>
                <a:srgbClr val="0000FF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Ôn tập bài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 </a:t>
            </a:r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Nổi trống lên các bạn ơi!</a:t>
            </a:r>
            <a:r>
              <a:rPr lang="en-US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; Thể hiện tiết tấu và ứng dụng đệm cho bài hát</a:t>
            </a:r>
          </a:p>
          <a:p>
            <a:pPr algn="just"/>
            <a:r>
              <a:rPr lang="en-US" b="1" i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</a:t>
            </a:r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Một số kí hiệu, thuật ngữ về nhịp độ, sắc thái cường độ</a:t>
            </a:r>
          </a:p>
          <a:p>
            <a:pPr algn="just"/>
            <a:r>
              <a:rPr lang="vi-VN" b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– Trải nghiệm và khám phá</a:t>
            </a:r>
          </a:p>
          <a:p>
            <a:pPr algn="just"/>
            <a:endParaRPr lang="en-US" i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en-US" b="1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endParaRPr lang="en-US" sz="36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algn="just"/>
            <a:r>
              <a:rPr lang="en-US" sz="3600" b="1">
                <a:cs typeface="Times New Roman" panose="02020603050405020304" pitchFamily="18" charset="0"/>
              </a:rPr>
              <a:t>       </a:t>
            </a:r>
            <a:endParaRPr lang="en-US" sz="36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5575"/>
            <a:ext cx="1727200" cy="19304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0CD7683-6FAE-7DAB-1D63-5BE6790498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9800" y="248616"/>
            <a:ext cx="7772400" cy="1470025"/>
          </a:xfrm>
        </p:spPr>
        <p:txBody>
          <a:bodyPr/>
          <a:lstStyle/>
          <a:p>
            <a: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 đề 7</a:t>
            </a:r>
            <a:br>
              <a:rPr lang="en-US" sz="4000" b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CỘI NGUỒN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11582400" cy="1143000"/>
          </a:xfrm>
        </p:spPr>
        <p:txBody>
          <a:bodyPr/>
          <a:lstStyle/>
          <a:p>
            <a:r>
              <a:rPr lang="en-US" sz="3200" b="1">
                <a:solidFill>
                  <a:srgbClr val="0000FF"/>
                </a:solidFill>
                <a:cs typeface="Times New Roman" panose="02020603050405020304" pitchFamily="18" charset="0"/>
              </a:rPr>
              <a:t>I. </a:t>
            </a:r>
            <a:r>
              <a:rPr 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Ôn tập bài</a:t>
            </a:r>
            <a:r>
              <a:rPr lang="en-US" sz="3200" b="1" i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hát </a:t>
            </a:r>
            <a:r>
              <a:rPr lang="en-US" sz="3200" b="1" i="1">
                <a:solidFill>
                  <a:srgbClr val="C00000"/>
                </a:solidFill>
                <a:cs typeface="Times New Roman" panose="02020603050405020304" pitchFamily="18" charset="0"/>
              </a:rPr>
              <a:t>Nổi trống lên các bạn ơi!</a:t>
            </a:r>
            <a:r>
              <a:rPr 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;</a:t>
            </a:r>
            <a:br>
              <a:rPr 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</a:br>
            <a:r>
              <a:rPr lang="en-US" sz="3200" b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Thể hiện tiết tấu và ứng dụng đệm cho bài hát</a:t>
            </a:r>
            <a:endParaRPr lang="en-US" sz="320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2133600"/>
            <a:ext cx="5743575" cy="4557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941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152400" y="1"/>
            <a:ext cx="11734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a.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Ôn</a:t>
            </a:r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tập</a:t>
            </a:r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3200" b="1" kern="0" dirty="0" err="1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endParaRPr lang="en-US" sz="3200" kern="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384B2F-BE6D-0925-872C-054040B901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25" t="11111" r="43125" b="12223"/>
          <a:stretch/>
        </p:blipFill>
        <p:spPr>
          <a:xfrm>
            <a:off x="2509079" y="628850"/>
            <a:ext cx="7244521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3117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hoi dong bai hat giong thu">
            <a:hlinkClick r:id="" action="ppaction://media"/>
            <a:extLst>
              <a:ext uri="{FF2B5EF4-FFF2-40B4-BE49-F238E27FC236}">
                <a16:creationId xmlns:a16="http://schemas.microsoft.com/office/drawing/2014/main" id="{6CE96518-5E6D-4826-A357-A53D7D5618D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678381"/>
            <a:ext cx="9284138" cy="406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1710CE-3097-46AD-829E-6ECE837730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4589981"/>
            <a:ext cx="2967227" cy="219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765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C89192D-9258-4958-9A20-7A81F5E46C38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413" y="2020419"/>
            <a:ext cx="1890324" cy="2590800"/>
          </a:xfrm>
          <a:prstGeom prst="rect">
            <a:avLst/>
          </a:prstGeom>
        </p:spPr>
      </p:pic>
      <p:sp>
        <p:nvSpPr>
          <p:cNvPr id="5" name="Rounded Rectangular Callout 3">
            <a:extLst>
              <a:ext uri="{FF2B5EF4-FFF2-40B4-BE49-F238E27FC236}">
                <a16:creationId xmlns:a16="http://schemas.microsoft.com/office/drawing/2014/main" id="{E7353584-72CE-0441-463E-8B697A970DB1}"/>
              </a:ext>
            </a:extLst>
          </p:cNvPr>
          <p:cNvSpPr/>
          <p:nvPr/>
        </p:nvSpPr>
        <p:spPr bwMode="auto">
          <a:xfrm>
            <a:off x="312257" y="685800"/>
            <a:ext cx="2510601" cy="1175656"/>
          </a:xfrm>
          <a:prstGeom prst="wedgeRoundRectCallout">
            <a:avLst>
              <a:gd name="adj1" fmla="val 4463"/>
              <a:gd name="adj2" fmla="val 80871"/>
              <a:gd name="adj3" fmla="val 16667"/>
            </a:avLst>
          </a:prstGeom>
          <a:solidFill>
            <a:schemeClr val="accent5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en-US" sz="2400" b="1">
                <a:solidFill>
                  <a:srgbClr val="C00000"/>
                </a:solidFill>
                <a:cs typeface="Times New Roman" panose="02020603050405020304" pitchFamily="18" charset="0"/>
              </a:rPr>
              <a:t>Học hát</a:t>
            </a:r>
          </a:p>
          <a:p>
            <a:pPr algn="ctr" eaLnBrk="0" hangingPunct="0"/>
            <a:r>
              <a:rPr lang="en-US" sz="2400" b="1">
                <a:solidFill>
                  <a:srgbClr val="C00000"/>
                </a:solidFill>
                <a:cs typeface="Times New Roman" panose="02020603050405020304" pitchFamily="18" charset="0"/>
              </a:rPr>
              <a:t>câu kết có 2 bè</a:t>
            </a:r>
            <a:endParaRPr lang="vi-VN" sz="2000" i="1">
              <a:solidFill>
                <a:srgbClr val="0000FF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F83E003-5F9A-F545-77BF-23E1502EDA2A}"/>
              </a:ext>
            </a:extLst>
          </p:cNvPr>
          <p:cNvSpPr txBox="1"/>
          <p:nvPr/>
        </p:nvSpPr>
        <p:spPr>
          <a:xfrm>
            <a:off x="6248400" y="2286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Bè 1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6F80C5C-4F14-0B5C-84B6-8F4AC216BD8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375" t="24794" r="43125" b="61301"/>
          <a:stretch/>
        </p:blipFill>
        <p:spPr>
          <a:xfrm>
            <a:off x="3075319" y="685800"/>
            <a:ext cx="7818120" cy="128736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B35D02E-00FA-AE97-F610-8955959E872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9374" t="24444" r="43126" b="62340"/>
          <a:stretch/>
        </p:blipFill>
        <p:spPr>
          <a:xfrm>
            <a:off x="3075319" y="2743200"/>
            <a:ext cx="7818120" cy="122357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FA5E9FE-75D5-9176-54B5-2EFFCC3F3167}"/>
              </a:ext>
            </a:extLst>
          </p:cNvPr>
          <p:cNvSpPr txBox="1"/>
          <p:nvPr/>
        </p:nvSpPr>
        <p:spPr>
          <a:xfrm>
            <a:off x="6248400" y="2286000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Bè 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BCB8E4-C929-2CF2-4F30-3A9AE685E5BE}"/>
              </a:ext>
            </a:extLst>
          </p:cNvPr>
          <p:cNvSpPr txBox="1"/>
          <p:nvPr/>
        </p:nvSpPr>
        <p:spPr>
          <a:xfrm>
            <a:off x="6096000" y="4429780"/>
            <a:ext cx="12634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solidFill>
                  <a:srgbClr val="0000FF"/>
                </a:solidFill>
              </a:rPr>
              <a:t>Hai bè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D98E081-F915-1357-A10D-879C7800C02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9512" t="24444" r="42988" b="60000"/>
          <a:stretch/>
        </p:blipFill>
        <p:spPr>
          <a:xfrm>
            <a:off x="3075319" y="4884379"/>
            <a:ext cx="7818120" cy="1440221"/>
          </a:xfrm>
          <a:prstGeom prst="rect">
            <a:avLst/>
          </a:prstGeom>
        </p:spPr>
      </p:pic>
      <p:pic>
        <p:nvPicPr>
          <p:cNvPr id="22" name="Câu ket be 1">
            <a:hlinkClick r:id="" action="ppaction://media"/>
            <a:extLst>
              <a:ext uri="{FF2B5EF4-FFF2-40B4-BE49-F238E27FC236}">
                <a16:creationId xmlns:a16="http://schemas.microsoft.com/office/drawing/2014/main" id="{A37B8D8D-1570-DB0B-CCEC-C199EF084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73343" y="923083"/>
            <a:ext cx="406400" cy="406400"/>
          </a:xfrm>
          <a:prstGeom prst="rect">
            <a:avLst/>
          </a:prstGeom>
        </p:spPr>
      </p:pic>
      <p:pic>
        <p:nvPicPr>
          <p:cNvPr id="23" name="Câu ket be 2">
            <a:hlinkClick r:id="" action="ppaction://media"/>
            <a:extLst>
              <a:ext uri="{FF2B5EF4-FFF2-40B4-BE49-F238E27FC236}">
                <a16:creationId xmlns:a16="http://schemas.microsoft.com/office/drawing/2014/main" id="{E982D029-3B08-FAB2-A69F-CCAB2D50756D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73343" y="3048000"/>
            <a:ext cx="406400" cy="406400"/>
          </a:xfrm>
          <a:prstGeom prst="rect">
            <a:avLst/>
          </a:prstGeom>
        </p:spPr>
      </p:pic>
      <p:pic>
        <p:nvPicPr>
          <p:cNvPr id="24" name="Cau ket be 1 + be 2">
            <a:hlinkClick r:id="" action="ppaction://media"/>
            <a:extLst>
              <a:ext uri="{FF2B5EF4-FFF2-40B4-BE49-F238E27FC236}">
                <a16:creationId xmlns:a16="http://schemas.microsoft.com/office/drawing/2014/main" id="{3006A7DC-4D93-FD19-AFC0-BD823A7F1534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473343" y="51816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477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254" y="76200"/>
            <a:ext cx="11866345" cy="685800"/>
          </a:xfrm>
        </p:spPr>
        <p:txBody>
          <a:bodyPr/>
          <a:lstStyle/>
          <a:p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Luyện tập h</a:t>
            </a:r>
            <a:r>
              <a:rPr lang="vi-VN" sz="2800" b="1">
                <a:solidFill>
                  <a:srgbClr val="0000FF"/>
                </a:solidFill>
                <a:cs typeface="Times New Roman" panose="02020603050405020304" pitchFamily="18" charset="0"/>
              </a:rPr>
              <a:t>át </a:t>
            </a:r>
            <a:r>
              <a:rPr lang="en-US" sz="2800" b="1">
                <a:solidFill>
                  <a:srgbClr val="0000FF"/>
                </a:solidFill>
                <a:cs typeface="Times New Roman" panose="02020603050405020304" pitchFamily="18" charset="0"/>
              </a:rPr>
              <a:t>có bè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CD7 Noi trong len beat 1 lan">
            <a:hlinkClick r:id="" action="ppaction://media"/>
            <a:extLst>
              <a:ext uri="{FF2B5EF4-FFF2-40B4-BE49-F238E27FC236}">
                <a16:creationId xmlns:a16="http://schemas.microsoft.com/office/drawing/2014/main" id="{05755880-3F99-BE95-8157-62DF530F20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" y="685800"/>
            <a:ext cx="10820400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984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304800" y="609600"/>
            <a:ext cx="1158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>
                <a:solidFill>
                  <a:srgbClr val="0000FF"/>
                </a:solidFill>
                <a:cs typeface="Times New Roman" panose="02020603050405020304" pitchFamily="18" charset="0"/>
              </a:rPr>
              <a:t>b.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Thể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hiện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tấu</a:t>
            </a:r>
            <a:endParaRPr lang="en-US" sz="3200" b="1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ứng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dụng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đệm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cho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hát</a:t>
            </a:r>
            <a:endParaRPr lang="en-US" sz="3200" kern="0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276B407-E623-C6F8-D90D-155168026664}"/>
              </a:ext>
            </a:extLst>
          </p:cNvPr>
          <p:cNvGrpSpPr/>
          <p:nvPr/>
        </p:nvGrpSpPr>
        <p:grpSpPr>
          <a:xfrm>
            <a:off x="1752600" y="2438400"/>
            <a:ext cx="8708557" cy="3143422"/>
            <a:chOff x="1838325" y="2504903"/>
            <a:chExt cx="8708557" cy="314342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7BF2E30-D826-1FFD-FA8D-88960C423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8325" y="3048000"/>
              <a:ext cx="1819275" cy="260032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B8E95C1-DF8B-7E27-C884-06F80430C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34000" y="2504903"/>
              <a:ext cx="1361058" cy="1838497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FE9EF56-A25D-144C-FEB9-747B9E7FAE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8153400" y="3018577"/>
              <a:ext cx="2393482" cy="26297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83020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D7 Am Hinh TT1 BQ">
            <a:hlinkClick r:id="" action="ppaction://media"/>
            <a:extLst>
              <a:ext uri="{FF2B5EF4-FFF2-40B4-BE49-F238E27FC236}">
                <a16:creationId xmlns:a16="http://schemas.microsoft.com/office/drawing/2014/main" id="{B23D13A9-E1F5-65A2-CEF4-59B6156737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44600" y="546100"/>
            <a:ext cx="9702800" cy="576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552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8074</TotalTime>
  <Words>351</Words>
  <Application>Microsoft Office PowerPoint</Application>
  <PresentationFormat>Màn hình rộng</PresentationFormat>
  <Paragraphs>45</Paragraphs>
  <Slides>17</Slides>
  <Notes>0</Notes>
  <HiddenSlides>0</HiddenSlides>
  <MMClips>13</MMClips>
  <ScaleCrop>false</ScaleCrop>
  <HeadingPairs>
    <vt:vector size="6" baseType="variant">
      <vt:variant>
        <vt:lpstr>Phông được Dùng</vt:lpstr>
      </vt:variant>
      <vt:variant>
        <vt:i4>4</vt:i4>
      </vt:variant>
      <vt:variant>
        <vt:lpstr>Chủ đề</vt:lpstr>
      </vt:variant>
      <vt:variant>
        <vt:i4>1</vt:i4>
      </vt:variant>
      <vt:variant>
        <vt:lpstr>Tiêu đề Bản chiếu</vt:lpstr>
      </vt:variant>
      <vt:variant>
        <vt:i4>17</vt:i4>
      </vt:variant>
    </vt:vector>
  </HeadingPairs>
  <TitlesOfParts>
    <vt:vector size="22" baseType="lpstr">
      <vt:lpstr>Arial</vt:lpstr>
      <vt:lpstr>Calibri</vt:lpstr>
      <vt:lpstr>Times New Roman</vt:lpstr>
      <vt:lpstr>Wingdings</vt:lpstr>
      <vt:lpstr>Default Design</vt:lpstr>
      <vt:lpstr>Bản trình bày PowerPoint</vt:lpstr>
      <vt:lpstr>Chủ đề 7 CỘI NGUỒN</vt:lpstr>
      <vt:lpstr>I. Ôn tập bài hát Nổi trống lên các bạn ơi!; Thể hiện tiết tấu và ứng dụng đệm cho bài hát</vt:lpstr>
      <vt:lpstr>Bản trình bày PowerPoint</vt:lpstr>
      <vt:lpstr>Bản trình bày PowerPoint</vt:lpstr>
      <vt:lpstr>Bản trình bày PowerPoint</vt:lpstr>
      <vt:lpstr>Luyện tập hát có bè</vt:lpstr>
      <vt:lpstr>Bản trình bày PowerPoint</vt:lpstr>
      <vt:lpstr>Bản trình bày PowerPoint</vt:lpstr>
      <vt:lpstr>Bản trình bày PowerPoint</vt:lpstr>
      <vt:lpstr>II. Một số kí hiệu, thuật ngữ về nhịp độ, sắc thái cường độ </vt:lpstr>
      <vt:lpstr>II. Một số kí hiệu, thuật ngữ về nhịp độ, sắc thái cường độ </vt:lpstr>
      <vt:lpstr>Thảo luận nhóm</vt:lpstr>
      <vt:lpstr>Bản trình bày PowerPoint</vt:lpstr>
      <vt:lpstr>Bản trình bày PowerPoint</vt:lpstr>
      <vt:lpstr>III. Trải nghiệm và khám phá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Huong</cp:lastModifiedBy>
  <cp:revision>297</cp:revision>
  <dcterms:created xsi:type="dcterms:W3CDTF">2006-11-06T13:45:38Z</dcterms:created>
  <dcterms:modified xsi:type="dcterms:W3CDTF">2026-04-07T01:37:03Z</dcterms:modified>
</cp:coreProperties>
</file>