
<file path=[Content_Types].xml><?xml version="1.0" encoding="utf-8"?>
<Types xmlns="http://schemas.openxmlformats.org/package/2006/content-types">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13"/>
  </p:notesMasterIdLst>
  <p:sldIdLst>
    <p:sldId id="317" r:id="rId2"/>
    <p:sldId id="292" r:id="rId3"/>
    <p:sldId id="318" r:id="rId4"/>
    <p:sldId id="359" r:id="rId5"/>
    <p:sldId id="512" r:id="rId6"/>
    <p:sldId id="421" r:id="rId7"/>
    <p:sldId id="348" r:id="rId8"/>
    <p:sldId id="423" r:id="rId9"/>
    <p:sldId id="475" r:id="rId10"/>
    <p:sldId id="504" r:id="rId11"/>
    <p:sldId id="356" r:id="rId12"/>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0000FF"/>
    <a:srgbClr val="FF9900"/>
    <a:srgbClr val="FF7043"/>
    <a:srgbClr val="660066"/>
    <a:srgbClr val="CC00CC"/>
    <a:srgbClr val="FFF1B3"/>
    <a:srgbClr val="EDF6F7"/>
    <a:srgbClr val="C8FFFF"/>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356" autoAdjust="0"/>
  </p:normalViewPr>
  <p:slideViewPr>
    <p:cSldViewPr>
      <p:cViewPr varScale="1">
        <p:scale>
          <a:sx n="83" d="100"/>
          <a:sy n="83" d="100"/>
        </p:scale>
        <p:origin x="686" y="77"/>
      </p:cViewPr>
      <p:guideLst>
        <p:guide orient="horz" pos="2160"/>
        <p:guide pos="3840"/>
      </p:guideLst>
    </p:cSldViewPr>
  </p:slideViewPr>
  <p:notesTextViewPr>
    <p:cViewPr>
      <p:scale>
        <a:sx n="3" d="2"/>
        <a:sy n="3" d="2"/>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467A44-B9E3-4839-A5C6-5F8A911FFAFC}" type="datetimeFigureOut">
              <a:rPr lang="en-US" smtClean="0"/>
              <a:pPr/>
              <a:t>4/7/2026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8F8F5B-8E1F-4947-81C1-D51EE90A865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08C4A0E-AE95-454F-A2E2-71B23AF28C3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2DEE483-DD1C-4192-AD40-C8F21048B1C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EE4362E-EEC3-4576-BDFE-7739F93EDDF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6197600" y="1600201"/>
            <a:ext cx="5384800" cy="4525963"/>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ACDB6DB-3D4F-49D8-8FDB-612300820E85}"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B6A0F44-ECC0-4664-BB81-4589E688E0BB}"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274638"/>
            <a:ext cx="10972800" cy="1143000"/>
          </a:xfrm>
        </p:spPr>
        <p:txBody>
          <a:bodyPr/>
          <a:lstStyle/>
          <a:p>
            <a:r>
              <a:rPr lang="en-US"/>
              <a:t>Click to edit Master title style</a:t>
            </a:r>
          </a:p>
        </p:txBody>
      </p:sp>
      <p:sp>
        <p:nvSpPr>
          <p:cNvPr id="3" name="Content Placeholder 2"/>
          <p:cNvSpPr>
            <a:spLocks noGrp="1"/>
          </p:cNvSpPr>
          <p:nvPr>
            <p:ph sz="quarter" idx="1"/>
          </p:nvPr>
        </p:nvSpPr>
        <p:spPr>
          <a:xfrm>
            <a:off x="609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09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197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7BB2E09-7A25-4679-9E62-65DB48CA281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E40C62B-41F5-48A8-B539-C8361A2645A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F7130BA-9B41-4D5B-8CD7-263DBE816A0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663D9F9-6FA6-4913-AC9C-E88B45A2737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1FEDE19-A640-4E92-93C1-021EA31184C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C395E3F-7D6A-4CA7-B93E-E99E08BA59C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FB3C4FF-FCF3-423C-AF0D-CC2F270ACB4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154EED5-014E-4B21-AF20-0FAAD83CEF9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549440E-59E1-47FA-B69F-0F304E99960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80BE4AC-A57C-4D7A-8622-A771FD9AD32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580"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p>
        </p:txBody>
      </p:sp>
      <p:sp>
        <p:nvSpPr>
          <p:cNvPr id="24581"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p>
        </p:txBody>
      </p:sp>
      <p:sp>
        <p:nvSpPr>
          <p:cNvPr id="24582"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035C7E76-F3A5-4018-853D-E449C62038C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 id="2147483666" r:id="rId15"/>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a:spLocks noGrp="1" noChangeArrowheads="1"/>
          </p:cNvSpPr>
          <p:nvPr>
            <p:ph type="title"/>
          </p:nvPr>
        </p:nvSpPr>
        <p:spPr>
          <a:xfrm>
            <a:off x="1981200" y="4800600"/>
            <a:ext cx="8229600" cy="914400"/>
          </a:xfrm>
        </p:spPr>
        <p:txBody>
          <a:bodyPr/>
          <a:lstStyle/>
          <a:p>
            <a:pPr eaLnBrk="1" hangingPunct="1">
              <a:defRPr/>
            </a:pPr>
            <a:r>
              <a:rPr lang="en-US" sz="2800" b="1" dirty="0" err="1">
                <a:solidFill>
                  <a:srgbClr val="0000FF"/>
                </a:solidFill>
                <a:effectLst>
                  <a:outerShdw blurRad="38100" dist="38100" dir="2700000" algn="tl">
                    <a:srgbClr val="000000">
                      <a:alpha val="43137"/>
                    </a:srgbClr>
                  </a:outerShdw>
                </a:effectLst>
                <a:cs typeface="Times New Roman" panose="02020603050405020304" pitchFamily="18" charset="0"/>
              </a:rPr>
              <a:t>Giáo</a:t>
            </a:r>
            <a:r>
              <a:rPr lang="en-US" sz="2800" b="1" dirty="0">
                <a:solidFill>
                  <a:srgbClr val="0000FF"/>
                </a:solidFill>
                <a:effectLst>
                  <a:outerShdw blurRad="38100" dist="38100" dir="2700000" algn="tl">
                    <a:srgbClr val="000000">
                      <a:alpha val="43137"/>
                    </a:srgbClr>
                  </a:outerShdw>
                </a:effectLst>
                <a:cs typeface="Times New Roman" panose="02020603050405020304" pitchFamily="18" charset="0"/>
              </a:rPr>
              <a:t> </a:t>
            </a:r>
            <a:r>
              <a:rPr lang="en-US" sz="2800" b="1" dirty="0" err="1">
                <a:solidFill>
                  <a:srgbClr val="0000FF"/>
                </a:solidFill>
                <a:effectLst>
                  <a:outerShdw blurRad="38100" dist="38100" dir="2700000" algn="tl">
                    <a:srgbClr val="000000">
                      <a:alpha val="43137"/>
                    </a:srgbClr>
                  </a:outerShdw>
                </a:effectLst>
                <a:cs typeface="Times New Roman" panose="02020603050405020304" pitchFamily="18" charset="0"/>
              </a:rPr>
              <a:t>viên:Trịnh</a:t>
            </a:r>
            <a:r>
              <a:rPr lang="en-US" sz="2800" b="1" dirty="0">
                <a:solidFill>
                  <a:srgbClr val="0000FF"/>
                </a:solidFill>
                <a:effectLst>
                  <a:outerShdw blurRad="38100" dist="38100" dir="2700000" algn="tl">
                    <a:srgbClr val="000000">
                      <a:alpha val="43137"/>
                    </a:srgbClr>
                  </a:outerShdw>
                </a:effectLst>
                <a:cs typeface="Times New Roman" panose="02020603050405020304" pitchFamily="18" charset="0"/>
              </a:rPr>
              <a:t> </a:t>
            </a:r>
            <a:r>
              <a:rPr lang="en-US" sz="2800" b="1" dirty="0" err="1">
                <a:solidFill>
                  <a:srgbClr val="0000FF"/>
                </a:solidFill>
                <a:effectLst>
                  <a:outerShdw blurRad="38100" dist="38100" dir="2700000" algn="tl">
                    <a:srgbClr val="000000">
                      <a:alpha val="43137"/>
                    </a:srgbClr>
                  </a:outerShdw>
                </a:effectLst>
                <a:cs typeface="Times New Roman" panose="02020603050405020304" pitchFamily="18" charset="0"/>
              </a:rPr>
              <a:t>Thị</a:t>
            </a:r>
            <a:r>
              <a:rPr lang="en-US" sz="2800" b="1" dirty="0">
                <a:solidFill>
                  <a:srgbClr val="0000FF"/>
                </a:solidFill>
                <a:effectLst>
                  <a:outerShdw blurRad="38100" dist="38100" dir="2700000" algn="tl">
                    <a:srgbClr val="000000">
                      <a:alpha val="43137"/>
                    </a:srgbClr>
                  </a:outerShdw>
                </a:effectLst>
                <a:cs typeface="Times New Roman" panose="02020603050405020304" pitchFamily="18" charset="0"/>
              </a:rPr>
              <a:t> Thu </a:t>
            </a:r>
            <a:r>
              <a:rPr lang="en-US" sz="2800" b="1" dirty="0" err="1">
                <a:solidFill>
                  <a:srgbClr val="0000FF"/>
                </a:solidFill>
                <a:effectLst>
                  <a:outerShdw blurRad="38100" dist="38100" dir="2700000" algn="tl">
                    <a:srgbClr val="000000">
                      <a:alpha val="43137"/>
                    </a:srgbClr>
                  </a:outerShdw>
                </a:effectLst>
                <a:cs typeface="Times New Roman" panose="02020603050405020304" pitchFamily="18" charset="0"/>
              </a:rPr>
              <a:t>Hương</a:t>
            </a:r>
            <a:br>
              <a:rPr lang="en-US" sz="2800" b="1" dirty="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US" sz="2800" b="1" dirty="0">
                <a:solidFill>
                  <a:srgbClr val="0000FF"/>
                </a:solidFill>
                <a:effectLst>
                  <a:outerShdw blurRad="38100" dist="38100" dir="2700000" algn="tl">
                    <a:srgbClr val="000000">
                      <a:alpha val="43137"/>
                    </a:srgbClr>
                  </a:outerShdw>
                </a:effectLst>
                <a:cs typeface="Times New Roman" panose="02020603050405020304" pitchFamily="18" charset="0"/>
              </a:rPr>
              <a:t>Tr</a:t>
            </a:r>
            <a:r>
              <a:rPr lang="vi-VN" sz="2800" b="1" dirty="0">
                <a:solidFill>
                  <a:srgbClr val="0000FF"/>
                </a:solidFill>
                <a:effectLst>
                  <a:outerShdw blurRad="38100" dist="38100" dir="2700000" algn="tl">
                    <a:srgbClr val="000000">
                      <a:alpha val="43137"/>
                    </a:srgbClr>
                  </a:outerShdw>
                </a:effectLst>
                <a:cs typeface="Times New Roman" panose="02020603050405020304" pitchFamily="18" charset="0"/>
              </a:rPr>
              <a:t>ường</a:t>
            </a:r>
            <a:r>
              <a:rPr lang="en-US" sz="2800" b="1" dirty="0">
                <a:solidFill>
                  <a:srgbClr val="0000FF"/>
                </a:solidFill>
                <a:effectLst>
                  <a:outerShdw blurRad="38100" dist="38100" dir="2700000" algn="tl">
                    <a:srgbClr val="000000">
                      <a:alpha val="43137"/>
                    </a:srgbClr>
                  </a:outerShdw>
                </a:effectLst>
                <a:cs typeface="Times New Roman" panose="02020603050405020304" pitchFamily="18" charset="0"/>
              </a:rPr>
              <a:t>: </a:t>
            </a:r>
            <a:r>
              <a:rPr lang="en-US" sz="2800" b="1" dirty="0" err="1">
                <a:solidFill>
                  <a:srgbClr val="0000FF"/>
                </a:solidFill>
                <a:effectLst>
                  <a:outerShdw blurRad="38100" dist="38100" dir="2700000" algn="tl">
                    <a:srgbClr val="000000">
                      <a:alpha val="43137"/>
                    </a:srgbClr>
                  </a:outerShdw>
                </a:effectLst>
                <a:cs typeface="Times New Roman" panose="02020603050405020304" pitchFamily="18" charset="0"/>
              </a:rPr>
              <a:t>THCSMỹ</a:t>
            </a:r>
            <a:r>
              <a:rPr lang="en-US" sz="2800" b="1">
                <a:solidFill>
                  <a:srgbClr val="0000FF"/>
                </a:solidFill>
                <a:effectLst>
                  <a:outerShdw blurRad="38100" dist="38100" dir="2700000" algn="tl">
                    <a:srgbClr val="000000">
                      <a:alpha val="43137"/>
                    </a:srgbClr>
                  </a:outerShdw>
                </a:effectLst>
                <a:cs typeface="Times New Roman" panose="02020603050405020304" pitchFamily="18" charset="0"/>
              </a:rPr>
              <a:t> Đ</a:t>
            </a:r>
            <a:endParaRPr lang="en-US" sz="2800" b="1" dirty="0">
              <a:solidFill>
                <a:srgbClr val="0000FF"/>
              </a:solidFill>
              <a:effectLst>
                <a:outerShdw blurRad="38100" dist="38100" dir="2700000" algn="tl">
                  <a:srgbClr val="000000">
                    <a:alpha val="43137"/>
                  </a:srgbClr>
                </a:outerShdw>
              </a:effectLst>
              <a:cs typeface="Times New Roman" panose="02020603050405020304"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1000" y="2362201"/>
            <a:ext cx="3600000" cy="3447619"/>
          </a:xfrm>
          <a:prstGeom prst="rect">
            <a:avLst/>
          </a:prstGeom>
        </p:spPr>
      </p:pic>
      <p:sp>
        <p:nvSpPr>
          <p:cNvPr id="3" name="Rectangle 2"/>
          <p:cNvSpPr/>
          <p:nvPr/>
        </p:nvSpPr>
        <p:spPr>
          <a:xfrm>
            <a:off x="3429000" y="762000"/>
            <a:ext cx="5314276" cy="1200329"/>
          </a:xfrm>
          <a:prstGeom prst="rect">
            <a:avLst/>
          </a:prstGeom>
          <a:noFill/>
        </p:spPr>
        <p:txBody>
          <a:bodyPr wrap="none" lIns="91440" tIns="45720" rIns="91440" bIns="45720">
            <a:spAutoFit/>
          </a:bodyPr>
          <a:lstStyle/>
          <a:p>
            <a:pPr algn="ctr"/>
            <a:r>
              <a:rPr lang="en-US" sz="7200" b="1" cap="none" spc="0">
                <a:ln w="19050">
                  <a:solidFill>
                    <a:srgbClr val="FFC000"/>
                  </a:solidFill>
                  <a:prstDash val="solid"/>
                </a:ln>
                <a:solidFill>
                  <a:srgbClr val="00B050"/>
                </a:solidFill>
                <a:effectLst>
                  <a:outerShdw blurRad="38100" dist="38100" dir="2700000" algn="tl">
                    <a:srgbClr val="000000">
                      <a:alpha val="43137"/>
                    </a:srgbClr>
                  </a:outerShdw>
                </a:effectLst>
              </a:rPr>
              <a:t>ÂM NHẠC 8</a:t>
            </a:r>
          </a:p>
        </p:txBody>
      </p:sp>
    </p:spTree>
    <p:extLst>
      <p:ext uri="{BB962C8B-B14F-4D97-AF65-F5344CB8AC3E}">
        <p14:creationId xmlns:p14="http://schemas.microsoft.com/office/powerpoint/2010/main" val="31821485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path" presetSubtype="0" repeatCount="indefinite" accel="50000" decel="50000" fill="hold" nodeType="withEffect">
                                  <p:stCondLst>
                                    <p:cond delay="0"/>
                                  </p:stCondLst>
                                  <p:childTnLst>
                                    <p:animMotion origin="layout" path="M -3.33333E-6 -3.33333E-6 C -3.33333E-6 -0.01898 -3.33333E-6 -0.03703 0.00018 -0.03703 C 0.00035 -0.03703 0.00052 -0.01898 0.00052 -3.33333E-6 C 0.00052 0.02107 0.0007 0.0419 0.00087 0.0419 C 0.00105 0.0419 0.00105 0.02107 0.00122 -3.33333E-6 C 0.00122 -0.01898 0.00139 -0.03703 0.00157 -0.03703 C 0.00174 -0.03703 0.00174 -0.01898 0.00191 -3.33333E-6 C 0.00191 0.02107 0.00191 0.0419 0.00209 0.0419 C 0.00226 0.0419 0.00261 -3.33333E-6 0.00261 0.00023 C 0.00261 -0.01898 0.00261 -0.03703 0.00278 -0.03703 C 0.00295 -0.03703 0.00313 -0.01898 0.00313 -3.33333E-6 C 0.00313 0.02107 0.0033 0.0419 0.00348 0.0419 C 0.00365 0.0419 0.00365 0.02107 0.00382 -3.33333E-6 C 0.00382 -0.01898 0.004 -0.03703 0.00417 -0.03703 C 0.00434 -0.03703 0.00434 -0.01898 0.00452 -3.33333E-6 C 0.00452 0.02107 0.00452 0.0419 0.00469 0.0419 C 0.00486 0.0419 0.00504 0.02107 0.00521 -3.33333E-6 " pathEditMode="relative" rAng="0" ptsTypes="AAAAAAAAAAAAAAAAA">
                                      <p:cBhvr>
                                        <p:cTn id="6" dur="5000" fill="hold"/>
                                        <p:tgtEl>
                                          <p:spTgt spid="2"/>
                                        </p:tgtEl>
                                        <p:attrNameLst>
                                          <p:attrName>ppt_x</p:attrName>
                                          <p:attrName>ppt_y</p:attrName>
                                        </p:attrNameLst>
                                      </p:cBhvr>
                                      <p:rCtr x="26000" y="23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hoi dong bai hat giong thu">
            <a:hlinkClick r:id="" action="ppaction://media"/>
            <a:extLst>
              <a:ext uri="{FF2B5EF4-FFF2-40B4-BE49-F238E27FC236}">
                <a16:creationId xmlns:a16="http://schemas.microsoft.com/office/drawing/2014/main" id="{72016E0E-57D4-2236-E85A-1EB8109A155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447800" y="493143"/>
            <a:ext cx="9144000" cy="4002657"/>
          </a:xfrm>
          <a:prstGeom prst="rect">
            <a:avLst/>
          </a:prstGeom>
        </p:spPr>
      </p:pic>
      <p:pic>
        <p:nvPicPr>
          <p:cNvPr id="7" name="Picture 6">
            <a:extLst>
              <a:ext uri="{FF2B5EF4-FFF2-40B4-BE49-F238E27FC236}">
                <a16:creationId xmlns:a16="http://schemas.microsoft.com/office/drawing/2014/main" id="{041710CE-3097-46AD-829E-6ECE837730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4400" y="4589981"/>
            <a:ext cx="2967227" cy="2191819"/>
          </a:xfrm>
          <a:prstGeom prst="rect">
            <a:avLst/>
          </a:prstGeom>
        </p:spPr>
      </p:pic>
    </p:spTree>
    <p:extLst>
      <p:ext uri="{BB962C8B-B14F-4D97-AF65-F5344CB8AC3E}">
        <p14:creationId xmlns:p14="http://schemas.microsoft.com/office/powerpoint/2010/main" val="33720390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video>
              <p:cMediaNode vol="80000">
                <p:cTn id="2" fill="hold" display="0">
                  <p:stCondLst>
                    <p:cond delay="indefinite"/>
                  </p:stCondLst>
                </p:cTn>
                <p:tgtEl>
                  <p:spTgt spid="3"/>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0" y="0"/>
            <a:ext cx="12192000" cy="6877174"/>
            <a:chOff x="0" y="0"/>
            <a:chExt cx="12192000" cy="6877174"/>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984" t="32903" r="23219"/>
            <a:stretch/>
          </p:blipFill>
          <p:spPr>
            <a:xfrm>
              <a:off x="0" y="0"/>
              <a:ext cx="12192000" cy="68580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568" y="3181228"/>
              <a:ext cx="3200400" cy="3695946"/>
            </a:xfrm>
            <a:prstGeom prst="rect">
              <a:avLst/>
            </a:prstGeom>
          </p:spPr>
        </p:pic>
      </p:grpSp>
      <p:sp>
        <p:nvSpPr>
          <p:cNvPr id="2" name="Title 1"/>
          <p:cNvSpPr>
            <a:spLocks noGrp="1"/>
          </p:cNvSpPr>
          <p:nvPr>
            <p:ph type="title"/>
          </p:nvPr>
        </p:nvSpPr>
        <p:spPr>
          <a:xfrm>
            <a:off x="609600" y="685800"/>
            <a:ext cx="10972800" cy="1143000"/>
          </a:xfrm>
        </p:spPr>
        <p:txBody>
          <a:bodyPr/>
          <a:lstStyle/>
          <a:p>
            <a:r>
              <a:rPr lang="en-US" sz="3600" b="1">
                <a:solidFill>
                  <a:srgbClr val="0000FF"/>
                </a:solidFill>
              </a:rPr>
              <a:t>DẶN DÒ VỀ NHÀ</a:t>
            </a:r>
            <a:endParaRPr lang="en-US" sz="3600" b="1" dirty="0">
              <a:solidFill>
                <a:srgbClr val="0000FF"/>
              </a:solidFill>
            </a:endParaRPr>
          </a:p>
        </p:txBody>
      </p:sp>
      <p:sp>
        <p:nvSpPr>
          <p:cNvPr id="3" name="Content Placeholder 2"/>
          <p:cNvSpPr>
            <a:spLocks noGrp="1"/>
          </p:cNvSpPr>
          <p:nvPr>
            <p:ph idx="1"/>
          </p:nvPr>
        </p:nvSpPr>
        <p:spPr>
          <a:xfrm>
            <a:off x="1524000" y="1905001"/>
            <a:ext cx="9067800" cy="2590799"/>
          </a:xfrm>
        </p:spPr>
        <p:txBody>
          <a:bodyPr/>
          <a:lstStyle/>
          <a:p>
            <a:pPr>
              <a:buFont typeface="Wingdings" panose="05000000000000000000" pitchFamily="2" charset="2"/>
              <a:buChar char="Ø"/>
            </a:pPr>
            <a:r>
              <a:rPr lang="en-US" sz="2800">
                <a:solidFill>
                  <a:srgbClr val="0000FF"/>
                </a:solidFill>
              </a:rPr>
              <a:t>Tập biểu diễn bài hát </a:t>
            </a:r>
            <a:r>
              <a:rPr lang="vi-VN" sz="2800" i="1">
                <a:solidFill>
                  <a:srgbClr val="C00000"/>
                </a:solidFill>
              </a:rPr>
              <a:t>Cánh én tuổi thơ</a:t>
            </a:r>
            <a:r>
              <a:rPr lang="en-US" sz="2800" i="1">
                <a:solidFill>
                  <a:srgbClr val="C00000"/>
                </a:solidFill>
              </a:rPr>
              <a:t> </a:t>
            </a:r>
            <a:r>
              <a:rPr lang="en-US" sz="2800">
                <a:solidFill>
                  <a:srgbClr val="0000FF"/>
                </a:solidFill>
              </a:rPr>
              <a:t>theo các hình thức khác nhau.</a:t>
            </a:r>
          </a:p>
          <a:p>
            <a:pPr marL="0" indent="0">
              <a:lnSpc>
                <a:spcPct val="150000"/>
              </a:lnSpc>
              <a:buNone/>
            </a:pPr>
            <a:endParaRPr lang="en-US" sz="2800" dirty="0">
              <a:solidFill>
                <a:srgbClr val="0000FF"/>
              </a:solidFill>
            </a:endParaRPr>
          </a:p>
        </p:txBody>
      </p:sp>
    </p:spTree>
    <p:extLst>
      <p:ext uri="{BB962C8B-B14F-4D97-AF65-F5344CB8AC3E}">
        <p14:creationId xmlns:p14="http://schemas.microsoft.com/office/powerpoint/2010/main" val="10867248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5000" b="-65000"/>
          </a:stretch>
        </a:blipFill>
        <a:effectLst/>
      </p:bgPr>
    </p:bg>
    <p:spTree>
      <p:nvGrpSpPr>
        <p:cNvPr id="1" name=""/>
        <p:cNvGrpSpPr/>
        <p:nvPr/>
      </p:nvGrpSpPr>
      <p:grpSpPr>
        <a:xfrm>
          <a:off x="0" y="0"/>
          <a:ext cx="0" cy="0"/>
          <a:chOff x="0" y="0"/>
          <a:chExt cx="0" cy="0"/>
        </a:xfrm>
      </p:grpSpPr>
      <p:sp>
        <p:nvSpPr>
          <p:cNvPr id="9" name="Title 3">
            <a:extLst>
              <a:ext uri="{FF2B5EF4-FFF2-40B4-BE49-F238E27FC236}">
                <a16:creationId xmlns:a16="http://schemas.microsoft.com/office/drawing/2014/main" id="{6329E0E3-1293-DDE9-8EBF-F83C25BB4AEA}"/>
              </a:ext>
            </a:extLst>
          </p:cNvPr>
          <p:cNvSpPr>
            <a:spLocks noGrp="1"/>
          </p:cNvSpPr>
          <p:nvPr>
            <p:ph type="ctrTitle"/>
          </p:nvPr>
        </p:nvSpPr>
        <p:spPr>
          <a:xfrm>
            <a:off x="2209800" y="228600"/>
            <a:ext cx="7772400" cy="1470025"/>
          </a:xfrm>
        </p:spPr>
        <p:txBody>
          <a:bodyPr/>
          <a:lstStyle/>
          <a:p>
            <a:r>
              <a:rPr lang="en-US" sz="4000" b="1" dirty="0" err="1">
                <a:solidFill>
                  <a:srgbClr val="0000FF"/>
                </a:solidFill>
                <a:effectLst>
                  <a:outerShdw blurRad="38100" dist="38100" dir="2700000" algn="tl">
                    <a:srgbClr val="000000">
                      <a:alpha val="43137"/>
                    </a:srgbClr>
                  </a:outerShdw>
                </a:effectLst>
              </a:rPr>
              <a:t>Chủ</a:t>
            </a:r>
            <a:r>
              <a:rPr lang="en-US" sz="4000" b="1" dirty="0">
                <a:solidFill>
                  <a:srgbClr val="0000FF"/>
                </a:solidFill>
                <a:effectLst>
                  <a:outerShdw blurRad="38100" dist="38100" dir="2700000" algn="tl">
                    <a:srgbClr val="000000">
                      <a:alpha val="43137"/>
                    </a:srgbClr>
                  </a:outerShdw>
                </a:effectLst>
              </a:rPr>
              <a:t> </a:t>
            </a:r>
            <a:r>
              <a:rPr lang="en-US" sz="4000" b="1" err="1">
                <a:solidFill>
                  <a:srgbClr val="0000FF"/>
                </a:solidFill>
                <a:effectLst>
                  <a:outerShdw blurRad="38100" dist="38100" dir="2700000" algn="tl">
                    <a:srgbClr val="000000">
                      <a:alpha val="43137"/>
                    </a:srgbClr>
                  </a:outerShdw>
                </a:effectLst>
              </a:rPr>
              <a:t>đề</a:t>
            </a:r>
            <a:r>
              <a:rPr lang="en-US" sz="4000" b="1">
                <a:solidFill>
                  <a:srgbClr val="0000FF"/>
                </a:solidFill>
                <a:effectLst>
                  <a:outerShdw blurRad="38100" dist="38100" dir="2700000" algn="tl">
                    <a:srgbClr val="000000">
                      <a:alpha val="43137"/>
                    </a:srgbClr>
                  </a:outerShdw>
                </a:effectLst>
              </a:rPr>
              <a:t> 7</a:t>
            </a:r>
            <a:br>
              <a:rPr lang="en-US" sz="4000" b="1">
                <a:solidFill>
                  <a:srgbClr val="0000FF"/>
                </a:solidFill>
                <a:effectLst>
                  <a:outerShdw blurRad="38100" dist="38100" dir="2700000" algn="tl">
                    <a:srgbClr val="000000">
                      <a:alpha val="43137"/>
                    </a:srgbClr>
                  </a:outerShdw>
                </a:effectLst>
              </a:rPr>
            </a:br>
            <a:r>
              <a:rPr lang="vi-VN" sz="4000" b="1">
                <a:solidFill>
                  <a:srgbClr val="C00000"/>
                </a:solidFill>
                <a:effectLst>
                  <a:outerShdw blurRad="38100" dist="38100" dir="2700000" algn="tl">
                    <a:srgbClr val="000000">
                      <a:alpha val="43137"/>
                    </a:srgbClr>
                  </a:outerShdw>
                </a:effectLst>
              </a:rPr>
              <a:t>ĐOÀN KẾT</a:t>
            </a:r>
            <a:endParaRPr lang="en-US" b="1" dirty="0">
              <a:solidFill>
                <a:srgbClr val="C00000"/>
              </a:solidFill>
              <a:effectLst>
                <a:outerShdw blurRad="38100" dist="38100" dir="2700000" algn="tl">
                  <a:srgbClr val="000000">
                    <a:alpha val="43137"/>
                  </a:srgbClr>
                </a:outerShdw>
              </a:effectLst>
            </a:endParaRPr>
          </a:p>
        </p:txBody>
      </p:sp>
      <p:pic>
        <p:nvPicPr>
          <p:cNvPr id="10" name="Picture 9">
            <a:extLst>
              <a:ext uri="{FF2B5EF4-FFF2-40B4-BE49-F238E27FC236}">
                <a16:creationId xmlns:a16="http://schemas.microsoft.com/office/drawing/2014/main" id="{A338EB35-FAD6-2236-9FA5-4B4CDF051FC7}"/>
              </a:ext>
            </a:extLst>
          </p:cNvPr>
          <p:cNvPicPr>
            <a:picLocks noChangeAspect="1"/>
          </p:cNvPicPr>
          <p:nvPr/>
        </p:nvPicPr>
        <p:blipFill>
          <a:blip r:embed="rId3">
            <a:clrChange>
              <a:clrFrom>
                <a:srgbClr val="F9FEFF"/>
              </a:clrFrom>
              <a:clrTo>
                <a:srgbClr val="F9FEFF">
                  <a:alpha val="0"/>
                </a:srgbClr>
              </a:clrTo>
            </a:clrChange>
            <a:extLst>
              <a:ext uri="{28A0092B-C50C-407E-A947-70E740481C1C}">
                <a14:useLocalDpi xmlns:a14="http://schemas.microsoft.com/office/drawing/2010/main" val="0"/>
              </a:ext>
            </a:extLst>
          </a:blip>
          <a:stretch>
            <a:fillRect/>
          </a:stretch>
        </p:blipFill>
        <p:spPr>
          <a:xfrm>
            <a:off x="152400" y="152400"/>
            <a:ext cx="1568116" cy="1752600"/>
          </a:xfrm>
          <a:prstGeom prst="rect">
            <a:avLst/>
          </a:prstGeom>
        </p:spPr>
      </p:pic>
      <p:sp>
        <p:nvSpPr>
          <p:cNvPr id="11" name="Title 3">
            <a:extLst>
              <a:ext uri="{FF2B5EF4-FFF2-40B4-BE49-F238E27FC236}">
                <a16:creationId xmlns:a16="http://schemas.microsoft.com/office/drawing/2014/main" id="{867CFD49-9F7D-C9DF-13D3-DEB31613F2D0}"/>
              </a:ext>
            </a:extLst>
          </p:cNvPr>
          <p:cNvSpPr txBox="1">
            <a:spLocks/>
          </p:cNvSpPr>
          <p:nvPr/>
        </p:nvSpPr>
        <p:spPr bwMode="auto">
          <a:xfrm>
            <a:off x="2209800" y="1854200"/>
            <a:ext cx="7772400" cy="1041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600" b="1" kern="0">
                <a:solidFill>
                  <a:srgbClr val="0000FF"/>
                </a:solidFill>
                <a:effectLst>
                  <a:outerShdw blurRad="38100" dist="38100" dir="2700000" algn="tl">
                    <a:srgbClr val="000000">
                      <a:alpha val="43137"/>
                    </a:srgbClr>
                  </a:outerShdw>
                </a:effectLst>
              </a:rPr>
              <a:t>BÀI 13</a:t>
            </a:r>
            <a:endParaRPr lang="en-US" sz="4000" b="1" kern="0" dirty="0">
              <a:solidFill>
                <a:srgbClr val="C00000"/>
              </a:solidFill>
              <a:effectLst>
                <a:outerShdw blurRad="38100" dist="38100" dir="2700000" algn="tl">
                  <a:srgbClr val="000000">
                    <a:alpha val="43137"/>
                  </a:srgbClr>
                </a:outerShdw>
              </a:effectLst>
            </a:endParaRPr>
          </a:p>
        </p:txBody>
      </p:sp>
      <p:sp>
        <p:nvSpPr>
          <p:cNvPr id="12" name="Subtitle 6">
            <a:extLst>
              <a:ext uri="{FF2B5EF4-FFF2-40B4-BE49-F238E27FC236}">
                <a16:creationId xmlns:a16="http://schemas.microsoft.com/office/drawing/2014/main" id="{1669228A-FFB0-B3E3-0B65-150BEEB783AE}"/>
              </a:ext>
            </a:extLst>
          </p:cNvPr>
          <p:cNvSpPr>
            <a:spLocks noGrp="1"/>
          </p:cNvSpPr>
          <p:nvPr>
            <p:ph type="subTitle" idx="1"/>
          </p:nvPr>
        </p:nvSpPr>
        <p:spPr>
          <a:xfrm>
            <a:off x="609600" y="3124200"/>
            <a:ext cx="10896600" cy="3048000"/>
          </a:xfrm>
        </p:spPr>
        <p:txBody>
          <a:bodyPr/>
          <a:lstStyle/>
          <a:p>
            <a:pPr algn="just">
              <a:spcAft>
                <a:spcPts val="300"/>
              </a:spcAft>
            </a:pPr>
            <a:r>
              <a:rPr lang="en-US" b="1">
                <a:solidFill>
                  <a:srgbClr val="0000FF"/>
                </a:solidFill>
                <a:latin typeface="+mj-lt"/>
                <a:cs typeface="Times New Roman" panose="02020603050405020304" pitchFamily="18" charset="0"/>
              </a:rPr>
              <a:t>– Hát</a:t>
            </a:r>
            <a:r>
              <a:rPr lang="vi-VN" b="1">
                <a:solidFill>
                  <a:srgbClr val="0000FF"/>
                </a:solidFill>
                <a:latin typeface="+mj-lt"/>
                <a:cs typeface="Times New Roman" panose="02020603050405020304" pitchFamily="18" charset="0"/>
              </a:rPr>
              <a:t>: </a:t>
            </a:r>
            <a:r>
              <a:rPr lang="en-US" b="1">
                <a:solidFill>
                  <a:srgbClr val="C00000"/>
                </a:solidFill>
                <a:latin typeface="+mj-lt"/>
                <a:cs typeface="Times New Roman" panose="02020603050405020304" pitchFamily="18" charset="0"/>
              </a:rPr>
              <a:t>Bài hát </a:t>
            </a:r>
            <a:r>
              <a:rPr lang="vi-VN" b="1" i="1">
                <a:solidFill>
                  <a:srgbClr val="C00000"/>
                </a:solidFill>
                <a:latin typeface="+mj-lt"/>
                <a:cs typeface="Times New Roman" panose="02020603050405020304" pitchFamily="18" charset="0"/>
              </a:rPr>
              <a:t>Cánh én tuổi thơ</a:t>
            </a:r>
            <a:endParaRPr lang="en-US" b="1" i="1">
              <a:solidFill>
                <a:srgbClr val="C00000"/>
              </a:solidFill>
              <a:latin typeface="+mj-lt"/>
              <a:cs typeface="Times New Roman" panose="02020603050405020304" pitchFamily="18" charset="0"/>
            </a:endParaRPr>
          </a:p>
          <a:p>
            <a:pPr algn="just">
              <a:spcAft>
                <a:spcPts val="300"/>
              </a:spcAft>
            </a:pPr>
            <a:r>
              <a:rPr lang="vi-VN" b="1">
                <a:solidFill>
                  <a:srgbClr val="0000FF"/>
                </a:solidFill>
                <a:latin typeface="+mj-lt"/>
                <a:cs typeface="Times New Roman" panose="02020603050405020304" pitchFamily="18" charset="0"/>
              </a:rPr>
              <a:t>– Nghe nhạc: </a:t>
            </a:r>
            <a:r>
              <a:rPr lang="en-US" b="1">
                <a:solidFill>
                  <a:srgbClr val="C00000"/>
                </a:solidFill>
                <a:latin typeface="+mj-lt"/>
                <a:cs typeface="Times New Roman" panose="02020603050405020304" pitchFamily="18" charset="0"/>
              </a:rPr>
              <a:t>Tác phẩm </a:t>
            </a:r>
            <a:r>
              <a:rPr lang="vi-VN" b="1" i="1">
                <a:solidFill>
                  <a:srgbClr val="C00000"/>
                </a:solidFill>
                <a:latin typeface="+mj-lt"/>
                <a:cs typeface="Times New Roman" panose="02020603050405020304" pitchFamily="18" charset="0"/>
              </a:rPr>
              <a:t>Bóng cây kơ-nia</a:t>
            </a:r>
            <a:endParaRPr lang="en-US" b="1" i="1">
              <a:solidFill>
                <a:srgbClr val="C00000"/>
              </a:solidFill>
              <a:latin typeface="+mj-lt"/>
              <a:cs typeface="Times New Roman" panose="02020603050405020304" pitchFamily="18" charset="0"/>
            </a:endParaRPr>
          </a:p>
          <a:p>
            <a:pPr algn="just">
              <a:spcAft>
                <a:spcPts val="300"/>
              </a:spcAft>
            </a:pPr>
            <a:r>
              <a:rPr lang="vi-VN" b="1">
                <a:solidFill>
                  <a:srgbClr val="0000FF"/>
                </a:solidFill>
                <a:latin typeface="+mj-lt"/>
                <a:cs typeface="Times New Roman" panose="02020603050405020304" pitchFamily="18" charset="0"/>
              </a:rPr>
              <a:t>– </a:t>
            </a:r>
            <a:r>
              <a:rPr lang="en-US" b="1">
                <a:solidFill>
                  <a:srgbClr val="0000FF"/>
                </a:solidFill>
                <a:latin typeface="+mj-lt"/>
                <a:cs typeface="Times New Roman" panose="02020603050405020304" pitchFamily="18" charset="0"/>
              </a:rPr>
              <a:t>Thường thức</a:t>
            </a:r>
            <a:r>
              <a:rPr lang="vi-VN" b="1">
                <a:solidFill>
                  <a:srgbClr val="0000FF"/>
                </a:solidFill>
                <a:latin typeface="+mj-lt"/>
                <a:cs typeface="Times New Roman" panose="02020603050405020304" pitchFamily="18" charset="0"/>
              </a:rPr>
              <a:t> âm nhạc: </a:t>
            </a:r>
            <a:r>
              <a:rPr lang="nl-NL" b="1">
                <a:solidFill>
                  <a:srgbClr val="C00000"/>
                </a:solidFill>
                <a:latin typeface="+mj-lt"/>
                <a:cs typeface="Times New Roman" panose="02020603050405020304" pitchFamily="18" charset="0"/>
              </a:rPr>
              <a:t>Nhạc sĩ Phan Huỳnh Điểu</a:t>
            </a:r>
          </a:p>
          <a:p>
            <a:pPr algn="just">
              <a:spcAft>
                <a:spcPts val="300"/>
              </a:spcAft>
            </a:pPr>
            <a:r>
              <a:rPr lang="vi-VN" b="1">
                <a:solidFill>
                  <a:srgbClr val="0000FF"/>
                </a:solidFill>
                <a:latin typeface="+mj-lt"/>
                <a:cs typeface="Times New Roman" panose="02020603050405020304" pitchFamily="18" charset="0"/>
              </a:rPr>
              <a:t>– </a:t>
            </a:r>
            <a:r>
              <a:rPr lang="en-US" b="1">
                <a:solidFill>
                  <a:srgbClr val="0000FF"/>
                </a:solidFill>
                <a:latin typeface="+mj-lt"/>
                <a:cs typeface="Times New Roman" panose="02020603050405020304" pitchFamily="18" charset="0"/>
              </a:rPr>
              <a:t>Lí thuyết</a:t>
            </a:r>
            <a:r>
              <a:rPr lang="vi-VN" b="1">
                <a:solidFill>
                  <a:srgbClr val="0000FF"/>
                </a:solidFill>
                <a:latin typeface="+mj-lt"/>
                <a:cs typeface="Times New Roman" panose="02020603050405020304" pitchFamily="18" charset="0"/>
              </a:rPr>
              <a:t> âm nhạc: </a:t>
            </a:r>
            <a:r>
              <a:rPr lang="vi-VN" b="1">
                <a:solidFill>
                  <a:srgbClr val="C00000"/>
                </a:solidFill>
                <a:latin typeface="+mj-lt"/>
                <a:cs typeface="Times New Roman" panose="02020603050405020304" pitchFamily="18" charset="0"/>
              </a:rPr>
              <a:t>Gam t</a:t>
            </a:r>
            <a:r>
              <a:rPr lang="en-US" b="1">
                <a:solidFill>
                  <a:srgbClr val="C00000"/>
                </a:solidFill>
                <a:latin typeface="+mj-lt"/>
                <a:cs typeface="Times New Roman" panose="02020603050405020304" pitchFamily="18" charset="0"/>
              </a:rPr>
              <a:t>hứ</a:t>
            </a:r>
            <a:r>
              <a:rPr lang="vi-VN" b="1">
                <a:solidFill>
                  <a:srgbClr val="C00000"/>
                </a:solidFill>
                <a:latin typeface="+mj-lt"/>
                <a:cs typeface="Times New Roman" panose="02020603050405020304" pitchFamily="18" charset="0"/>
              </a:rPr>
              <a:t>, giọng t</a:t>
            </a:r>
            <a:r>
              <a:rPr lang="en-US" b="1">
                <a:solidFill>
                  <a:srgbClr val="C00000"/>
                </a:solidFill>
                <a:latin typeface="+mj-lt"/>
                <a:cs typeface="Times New Roman" panose="02020603050405020304" pitchFamily="18" charset="0"/>
              </a:rPr>
              <a:t>hứ</a:t>
            </a:r>
            <a:r>
              <a:rPr lang="vi-VN" b="1">
                <a:solidFill>
                  <a:srgbClr val="C00000"/>
                </a:solidFill>
                <a:latin typeface="+mj-lt"/>
                <a:cs typeface="Times New Roman" panose="02020603050405020304" pitchFamily="18" charset="0"/>
              </a:rPr>
              <a:t>,</a:t>
            </a:r>
            <a:r>
              <a:rPr lang="en-US" b="1">
                <a:solidFill>
                  <a:srgbClr val="C00000"/>
                </a:solidFill>
                <a:latin typeface="+mj-lt"/>
                <a:cs typeface="Times New Roman" panose="02020603050405020304" pitchFamily="18" charset="0"/>
              </a:rPr>
              <a:t> </a:t>
            </a:r>
            <a:r>
              <a:rPr lang="vi-VN" b="1">
                <a:solidFill>
                  <a:srgbClr val="C00000"/>
                </a:solidFill>
                <a:latin typeface="+mj-lt"/>
                <a:cs typeface="Times New Roman" panose="02020603050405020304" pitchFamily="18" charset="0"/>
              </a:rPr>
              <a:t>giọng </a:t>
            </a:r>
            <a:r>
              <a:rPr lang="en-US" b="1">
                <a:solidFill>
                  <a:srgbClr val="C00000"/>
                </a:solidFill>
                <a:latin typeface="+mj-lt"/>
                <a:cs typeface="Times New Roman" panose="02020603050405020304" pitchFamily="18" charset="0"/>
              </a:rPr>
              <a:t>La thứ</a:t>
            </a:r>
            <a:endParaRPr lang="vi-VN" b="1">
              <a:solidFill>
                <a:srgbClr val="0000FF"/>
              </a:solidFill>
              <a:latin typeface="+mj-lt"/>
              <a:cs typeface="Times New Roman" panose="02020603050405020304" pitchFamily="18" charset="0"/>
            </a:endParaRPr>
          </a:p>
          <a:p>
            <a:pPr algn="just">
              <a:spcAft>
                <a:spcPts val="300"/>
              </a:spcAft>
            </a:pPr>
            <a:endParaRPr lang="vi-VN" b="1">
              <a:solidFill>
                <a:srgbClr val="0000FF"/>
              </a:solidFill>
              <a:latin typeface="+mj-lt"/>
              <a:cs typeface="Times New Roman" panose="02020603050405020304" pitchFamily="18" charset="0"/>
            </a:endParaRPr>
          </a:p>
          <a:p>
            <a:pPr algn="just">
              <a:spcAft>
                <a:spcPts val="300"/>
              </a:spcAft>
            </a:pPr>
            <a:endParaRPr lang="vi-VN" b="1">
              <a:solidFill>
                <a:srgbClr val="C00000"/>
              </a:solidFill>
              <a:latin typeface="+mj-lt"/>
              <a:cs typeface="Times New Roman" panose="02020603050405020304" pitchFamily="18" charset="0"/>
            </a:endParaRPr>
          </a:p>
        </p:txBody>
      </p:sp>
    </p:spTree>
    <p:extLst>
      <p:ext uri="{BB962C8B-B14F-4D97-AF65-F5344CB8AC3E}">
        <p14:creationId xmlns:p14="http://schemas.microsoft.com/office/powerpoint/2010/main" val="2754349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9000" b="-59000"/>
          </a:stretch>
        </a:blipFill>
        <a:effectLst/>
      </p:bgPr>
    </p:bg>
    <p:spTree>
      <p:nvGrpSpPr>
        <p:cNvPr id="1" name=""/>
        <p:cNvGrpSpPr/>
        <p:nvPr/>
      </p:nvGrpSpPr>
      <p:grpSpPr>
        <a:xfrm>
          <a:off x="0" y="0"/>
          <a:ext cx="0" cy="0"/>
          <a:chOff x="0" y="0"/>
          <a:chExt cx="0" cy="0"/>
        </a:xfrm>
      </p:grpSpPr>
      <p:sp>
        <p:nvSpPr>
          <p:cNvPr id="7" name="Subtitle 6"/>
          <p:cNvSpPr>
            <a:spLocks noGrp="1"/>
          </p:cNvSpPr>
          <p:nvPr>
            <p:ph type="subTitle" idx="1"/>
          </p:nvPr>
        </p:nvSpPr>
        <p:spPr>
          <a:xfrm>
            <a:off x="2514600" y="2015591"/>
            <a:ext cx="6858000" cy="3699409"/>
          </a:xfrm>
        </p:spPr>
        <p:txBody>
          <a:bodyPr/>
          <a:lstStyle/>
          <a:p>
            <a:r>
              <a:rPr lang="en-US" sz="4000" b="1" u="sng" dirty="0" err="1">
                <a:solidFill>
                  <a:srgbClr val="0000FF"/>
                </a:solidFill>
                <a:latin typeface="+mj-lt"/>
                <a:cs typeface="Times New Roman" panose="02020603050405020304" pitchFamily="18" charset="0"/>
              </a:rPr>
              <a:t>Tiết</a:t>
            </a:r>
            <a:r>
              <a:rPr lang="en-US" sz="4000" b="1" u="sng" dirty="0">
                <a:solidFill>
                  <a:srgbClr val="0000FF"/>
                </a:solidFill>
                <a:latin typeface="+mj-lt"/>
                <a:cs typeface="Times New Roman" panose="02020603050405020304" pitchFamily="18" charset="0"/>
              </a:rPr>
              <a:t> 29-</a:t>
            </a:r>
            <a:r>
              <a:rPr lang="en-US" sz="4000" b="1" u="sng" dirty="0">
                <a:solidFill>
                  <a:srgbClr val="0000FF"/>
                </a:solidFill>
                <a:effectLst>
                  <a:outerShdw blurRad="38100" dist="38100" dir="2700000" algn="tl">
                    <a:srgbClr val="000000">
                      <a:alpha val="43137"/>
                    </a:srgbClr>
                  </a:outerShdw>
                </a:effectLst>
                <a:latin typeface="+mj-lt"/>
                <a:cs typeface="Times New Roman" panose="02020603050405020304" pitchFamily="18" charset="0"/>
              </a:rPr>
              <a:t>Bài 13</a:t>
            </a:r>
            <a:r>
              <a:rPr lang="en-US" sz="4000" b="1" u="sng" dirty="0">
                <a:solidFill>
                  <a:srgbClr val="0000FF"/>
                </a:solidFill>
                <a:latin typeface="+mj-lt"/>
                <a:cs typeface="Times New Roman" panose="02020603050405020304" pitchFamily="18" charset="0"/>
              </a:rPr>
              <a:t> </a:t>
            </a:r>
          </a:p>
          <a:p>
            <a:r>
              <a:rPr lang="en-US" b="1" dirty="0">
                <a:solidFill>
                  <a:srgbClr val="C00000"/>
                </a:solidFill>
                <a:latin typeface="+mj-lt"/>
                <a:cs typeface="Times New Roman" panose="02020603050405020304" pitchFamily="18" charset="0"/>
              </a:rPr>
              <a:t>– </a:t>
            </a:r>
            <a:r>
              <a:rPr lang="vi-VN" b="1" dirty="0">
                <a:solidFill>
                  <a:srgbClr val="C00000"/>
                </a:solidFill>
                <a:latin typeface="+mj-lt"/>
                <a:cs typeface="Times New Roman" panose="02020603050405020304" pitchFamily="18" charset="0"/>
              </a:rPr>
              <a:t>Nghe tác phẩm </a:t>
            </a:r>
            <a:r>
              <a:rPr lang="vi-VN" b="1" i="1" dirty="0">
                <a:solidFill>
                  <a:srgbClr val="C00000"/>
                </a:solidFill>
                <a:latin typeface="+mj-lt"/>
                <a:cs typeface="Times New Roman" panose="02020603050405020304" pitchFamily="18" charset="0"/>
              </a:rPr>
              <a:t>Bóng cây </a:t>
            </a:r>
            <a:r>
              <a:rPr lang="vi-VN" b="1" i="1" dirty="0" err="1">
                <a:solidFill>
                  <a:srgbClr val="C00000"/>
                </a:solidFill>
                <a:latin typeface="+mj-lt"/>
                <a:cs typeface="Times New Roman" panose="02020603050405020304" pitchFamily="18" charset="0"/>
              </a:rPr>
              <a:t>kơ</a:t>
            </a:r>
            <a:r>
              <a:rPr lang="vi-VN" b="1" i="1" dirty="0">
                <a:solidFill>
                  <a:srgbClr val="C00000"/>
                </a:solidFill>
                <a:latin typeface="+mj-lt"/>
                <a:cs typeface="Times New Roman" panose="02020603050405020304" pitchFamily="18" charset="0"/>
              </a:rPr>
              <a:t>-nia;</a:t>
            </a:r>
            <a:endParaRPr lang="en-US" b="1" i="1" dirty="0">
              <a:solidFill>
                <a:srgbClr val="C00000"/>
              </a:solidFill>
              <a:latin typeface="+mj-lt"/>
              <a:cs typeface="Times New Roman" panose="02020603050405020304" pitchFamily="18" charset="0"/>
            </a:endParaRPr>
          </a:p>
          <a:p>
            <a:pPr algn="just"/>
            <a:r>
              <a:rPr lang="en-US" b="1" i="1" dirty="0">
                <a:solidFill>
                  <a:srgbClr val="C00000"/>
                </a:solidFill>
                <a:latin typeface="+mj-lt"/>
                <a:cs typeface="Times New Roman" panose="02020603050405020304" pitchFamily="18" charset="0"/>
              </a:rPr>
              <a:t>   </a:t>
            </a:r>
            <a:r>
              <a:rPr lang="vi-VN" b="1" dirty="0">
                <a:solidFill>
                  <a:srgbClr val="C00000"/>
                </a:solidFill>
                <a:latin typeface="+mj-lt"/>
                <a:cs typeface="Times New Roman" panose="02020603050405020304" pitchFamily="18" charset="0"/>
              </a:rPr>
              <a:t>Nhạc sĩ Phan Huỳnh Điểu</a:t>
            </a:r>
            <a:endParaRPr lang="en-US" b="1" dirty="0">
              <a:solidFill>
                <a:srgbClr val="C00000"/>
              </a:solidFill>
              <a:latin typeface="+mj-lt"/>
              <a:cs typeface="Times New Roman" panose="02020603050405020304" pitchFamily="18" charset="0"/>
            </a:endParaRPr>
          </a:p>
          <a:p>
            <a:pPr algn="just"/>
            <a:r>
              <a:rPr lang="en-US" b="1" i="1" dirty="0">
                <a:solidFill>
                  <a:srgbClr val="C00000"/>
                </a:solidFill>
                <a:latin typeface="+mj-lt"/>
                <a:cs typeface="Times New Roman" panose="02020603050405020304" pitchFamily="18" charset="0"/>
              </a:rPr>
              <a:t>– </a:t>
            </a:r>
            <a:r>
              <a:rPr lang="en-US" b="1" dirty="0" err="1">
                <a:solidFill>
                  <a:srgbClr val="C00000"/>
                </a:solidFill>
                <a:latin typeface="+mj-lt"/>
                <a:cs typeface="Times New Roman" panose="02020603050405020304" pitchFamily="18" charset="0"/>
              </a:rPr>
              <a:t>Ôn</a:t>
            </a:r>
            <a:r>
              <a:rPr lang="en-US" b="1" dirty="0">
                <a:solidFill>
                  <a:srgbClr val="C00000"/>
                </a:solidFill>
                <a:latin typeface="+mj-lt"/>
                <a:cs typeface="Times New Roman" panose="02020603050405020304" pitchFamily="18" charset="0"/>
              </a:rPr>
              <a:t> </a:t>
            </a:r>
            <a:r>
              <a:rPr lang="en-US" b="1" dirty="0" err="1">
                <a:solidFill>
                  <a:srgbClr val="C00000"/>
                </a:solidFill>
                <a:latin typeface="+mj-lt"/>
                <a:cs typeface="Times New Roman" panose="02020603050405020304" pitchFamily="18" charset="0"/>
              </a:rPr>
              <a:t>tập</a:t>
            </a:r>
            <a:r>
              <a:rPr lang="en-US" b="1" dirty="0">
                <a:solidFill>
                  <a:srgbClr val="C00000"/>
                </a:solidFill>
                <a:latin typeface="+mj-lt"/>
                <a:cs typeface="Times New Roman" panose="02020603050405020304" pitchFamily="18" charset="0"/>
              </a:rPr>
              <a:t> </a:t>
            </a:r>
            <a:r>
              <a:rPr lang="en-US" b="1" dirty="0" err="1">
                <a:solidFill>
                  <a:srgbClr val="C00000"/>
                </a:solidFill>
                <a:latin typeface="+mj-lt"/>
                <a:cs typeface="Times New Roman" panose="02020603050405020304" pitchFamily="18" charset="0"/>
              </a:rPr>
              <a:t>bài</a:t>
            </a:r>
            <a:r>
              <a:rPr lang="en-US" b="1" dirty="0">
                <a:solidFill>
                  <a:srgbClr val="C00000"/>
                </a:solidFill>
                <a:latin typeface="+mj-lt"/>
                <a:cs typeface="Times New Roman" panose="02020603050405020304" pitchFamily="18" charset="0"/>
              </a:rPr>
              <a:t> </a:t>
            </a:r>
            <a:r>
              <a:rPr lang="en-US" b="1" dirty="0" err="1">
                <a:solidFill>
                  <a:srgbClr val="C00000"/>
                </a:solidFill>
                <a:latin typeface="+mj-lt"/>
                <a:cs typeface="Times New Roman" panose="02020603050405020304" pitchFamily="18" charset="0"/>
              </a:rPr>
              <a:t>hát</a:t>
            </a:r>
            <a:r>
              <a:rPr lang="en-US" b="1" dirty="0">
                <a:solidFill>
                  <a:srgbClr val="C00000"/>
                </a:solidFill>
                <a:latin typeface="+mj-lt"/>
                <a:cs typeface="Times New Roman" panose="02020603050405020304" pitchFamily="18" charset="0"/>
              </a:rPr>
              <a:t> </a:t>
            </a:r>
            <a:r>
              <a:rPr lang="vi-VN" b="1" i="1" dirty="0">
                <a:solidFill>
                  <a:srgbClr val="C00000"/>
                </a:solidFill>
                <a:latin typeface="+mj-lt"/>
                <a:cs typeface="Times New Roman" panose="02020603050405020304" pitchFamily="18" charset="0"/>
              </a:rPr>
              <a:t>Cánh én tuổi thơ</a:t>
            </a:r>
            <a:endParaRPr lang="en-US" i="1" dirty="0">
              <a:solidFill>
                <a:srgbClr val="C00000"/>
              </a:solidFill>
              <a:latin typeface="+mj-lt"/>
              <a:cs typeface="Times New Roman" panose="02020603050405020304" pitchFamily="18" charset="0"/>
            </a:endParaRPr>
          </a:p>
        </p:txBody>
      </p:sp>
      <p:pic>
        <p:nvPicPr>
          <p:cNvPr id="4" name="Picture 3">
            <a:extLst>
              <a:ext uri="{FF2B5EF4-FFF2-40B4-BE49-F238E27FC236}">
                <a16:creationId xmlns:a16="http://schemas.microsoft.com/office/drawing/2014/main" id="{C4D4A743-68B4-C235-2BA9-B0F2289AAA44}"/>
              </a:ext>
            </a:extLst>
          </p:cNvPr>
          <p:cNvPicPr>
            <a:picLocks noChangeAspect="1"/>
          </p:cNvPicPr>
          <p:nvPr/>
        </p:nvPicPr>
        <p:blipFill>
          <a:blip r:embed="rId3">
            <a:clrChange>
              <a:clrFrom>
                <a:srgbClr val="F9FEFF"/>
              </a:clrFrom>
              <a:clrTo>
                <a:srgbClr val="F9FEFF">
                  <a:alpha val="0"/>
                </a:srgbClr>
              </a:clrTo>
            </a:clrChange>
            <a:extLst>
              <a:ext uri="{28A0092B-C50C-407E-A947-70E740481C1C}">
                <a14:useLocalDpi xmlns:a14="http://schemas.microsoft.com/office/drawing/2010/main" val="0"/>
              </a:ext>
            </a:extLst>
          </a:blip>
          <a:stretch>
            <a:fillRect/>
          </a:stretch>
        </p:blipFill>
        <p:spPr>
          <a:xfrm>
            <a:off x="152400" y="152400"/>
            <a:ext cx="1568116" cy="1752600"/>
          </a:xfrm>
          <a:prstGeom prst="rect">
            <a:avLst/>
          </a:prstGeom>
        </p:spPr>
      </p:pic>
    </p:spTree>
    <p:extLst>
      <p:ext uri="{BB962C8B-B14F-4D97-AF65-F5344CB8AC3E}">
        <p14:creationId xmlns:p14="http://schemas.microsoft.com/office/powerpoint/2010/main" val="26614510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E69E3C0-8323-4AED-AB4E-1A4866065112}"/>
              </a:ext>
            </a:extLst>
          </p:cNvPr>
          <p:cNvSpPr txBox="1">
            <a:spLocks/>
          </p:cNvSpPr>
          <p:nvPr/>
        </p:nvSpPr>
        <p:spPr bwMode="auto">
          <a:xfrm>
            <a:off x="1295400" y="152400"/>
            <a:ext cx="9677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200" b="1" kern="0">
                <a:solidFill>
                  <a:srgbClr val="C00000"/>
                </a:solidFill>
                <a:cs typeface="Times New Roman" panose="02020603050405020304" pitchFamily="18" charset="0"/>
              </a:rPr>
              <a:t>I. Nghe </a:t>
            </a:r>
            <a:r>
              <a:rPr lang="vi-VN" sz="3200" b="1" kern="0">
                <a:solidFill>
                  <a:srgbClr val="C00000"/>
                </a:solidFill>
                <a:cs typeface="Times New Roman" panose="02020603050405020304" pitchFamily="18" charset="0"/>
              </a:rPr>
              <a:t>tác phẩm </a:t>
            </a:r>
            <a:r>
              <a:rPr lang="vi-VN" sz="3200" b="1" i="1" kern="0">
                <a:solidFill>
                  <a:srgbClr val="C00000"/>
                </a:solidFill>
                <a:cs typeface="Times New Roman" panose="02020603050405020304" pitchFamily="18" charset="0"/>
              </a:rPr>
              <a:t>Bóng cây kơ-nia;</a:t>
            </a:r>
          </a:p>
          <a:p>
            <a:r>
              <a:rPr lang="vi-VN" sz="3200" b="1" kern="0">
                <a:solidFill>
                  <a:srgbClr val="C00000"/>
                </a:solidFill>
                <a:cs typeface="Times New Roman" panose="02020603050405020304" pitchFamily="18" charset="0"/>
              </a:rPr>
              <a:t>Nhạc sĩ </a:t>
            </a:r>
            <a:r>
              <a:rPr lang="en-US" sz="3200" b="1" kern="0">
                <a:solidFill>
                  <a:srgbClr val="C00000"/>
                </a:solidFill>
                <a:cs typeface="Times New Roman" panose="02020603050405020304" pitchFamily="18" charset="0"/>
              </a:rPr>
              <a:t>Phan Huỳnh Điểu</a:t>
            </a:r>
          </a:p>
        </p:txBody>
      </p:sp>
      <p:sp>
        <p:nvSpPr>
          <p:cNvPr id="10" name="AutoShape 2">
            <a:extLst>
              <a:ext uri="{FF2B5EF4-FFF2-40B4-BE49-F238E27FC236}">
                <a16:creationId xmlns:a16="http://schemas.microsoft.com/office/drawing/2014/main" id="{B43A6762-C6DF-BD73-D490-1E9B10ECBDF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 name="Picture 3">
            <a:extLst>
              <a:ext uri="{FF2B5EF4-FFF2-40B4-BE49-F238E27FC236}">
                <a16:creationId xmlns:a16="http://schemas.microsoft.com/office/drawing/2014/main" id="{EE1A1582-CB5D-D525-65D6-67383F4CC88E}"/>
              </a:ext>
            </a:extLst>
          </p:cNvPr>
          <p:cNvPicPr>
            <a:picLocks noChangeAspect="1"/>
          </p:cNvPicPr>
          <p:nvPr/>
        </p:nvPicPr>
        <p:blipFill>
          <a:blip r:embed="rId2"/>
          <a:stretch>
            <a:fillRect/>
          </a:stretch>
        </p:blipFill>
        <p:spPr>
          <a:xfrm>
            <a:off x="1447800" y="1390650"/>
            <a:ext cx="9448800" cy="5314950"/>
          </a:xfrm>
          <a:prstGeom prst="rect">
            <a:avLst/>
          </a:prstGeom>
          <a:ln>
            <a:noFill/>
          </a:ln>
          <a:effectLst>
            <a:softEdge rad="112500"/>
          </a:effectLst>
        </p:spPr>
      </p:pic>
    </p:spTree>
    <p:extLst>
      <p:ext uri="{BB962C8B-B14F-4D97-AF65-F5344CB8AC3E}">
        <p14:creationId xmlns:p14="http://schemas.microsoft.com/office/powerpoint/2010/main" val="1980831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304800"/>
            <a:ext cx="3962400" cy="457200"/>
          </a:xfrm>
        </p:spPr>
        <p:txBody>
          <a:bodyPr/>
          <a:lstStyle/>
          <a:p>
            <a:r>
              <a:rPr lang="en-US" sz="3200" b="1">
                <a:solidFill>
                  <a:srgbClr val="00B050"/>
                </a:solidFill>
                <a:cs typeface="Times New Roman" panose="02020603050405020304" pitchFamily="18" charset="0"/>
              </a:rPr>
              <a:t>Thảo luận nhóm</a:t>
            </a:r>
          </a:p>
        </p:txBody>
      </p:sp>
      <p:sp>
        <p:nvSpPr>
          <p:cNvPr id="7" name="Rectangle 2"/>
          <p:cNvSpPr>
            <a:spLocks noChangeArrowheads="1"/>
          </p:cNvSpPr>
          <p:nvPr/>
        </p:nvSpPr>
        <p:spPr bwMode="auto">
          <a:xfrm>
            <a:off x="228600" y="1438178"/>
            <a:ext cx="6096000" cy="3162316"/>
          </a:xfrm>
          <a:prstGeom prst="rect">
            <a:avLst/>
          </a:prstGeom>
          <a:ln>
            <a:noFill/>
          </a:ln>
        </p:spPr>
        <p:style>
          <a:lnRef idx="2">
            <a:schemeClr val="accent5"/>
          </a:lnRef>
          <a:fillRef idx="1">
            <a:schemeClr val="lt1"/>
          </a:fillRef>
          <a:effectRef idx="0">
            <a:schemeClr val="accent5"/>
          </a:effectRef>
          <a:fontRef idx="minor">
            <a:schemeClr val="dk1"/>
          </a:fontRef>
        </p:style>
        <p:txBody>
          <a:bodyPr vert="horz" wrap="square" lIns="91440" tIns="38088" rIns="91440" bIns="38088" numCol="1" anchor="ctr" anchorCtr="0" compatLnSpc="1">
            <a:prstTxWarp prst="textNoShape">
              <a:avLst/>
            </a:prstTxWarp>
            <a:spAutoFit/>
          </a:bodyPr>
          <a:lstStyle/>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000">
                <a:solidFill>
                  <a:srgbClr val="0000FF"/>
                </a:solidFill>
                <a:effectLst/>
                <a:latin typeface="+mj-lt"/>
                <a:ea typeface="Calibri" panose="020F0502020204030204" pitchFamily="34" charset="0"/>
              </a:rPr>
              <a:t>Hình ảnh nào trong bài hát khiến cô gái và người mẹ nhớ tới người thân của mình?</a:t>
            </a:r>
            <a:endParaRPr lang="en-US" sz="2000">
              <a:solidFill>
                <a:srgbClr val="0000FF"/>
              </a:solidFill>
              <a:effectLst/>
              <a:latin typeface="+mj-lt"/>
              <a:ea typeface="Calibri" panose="020F0502020204030204" pitchFamily="34" charset="0"/>
            </a:endParaRP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000">
                <a:solidFill>
                  <a:srgbClr val="0000FF"/>
                </a:solidFill>
                <a:effectLst/>
                <a:latin typeface="+mj-lt"/>
                <a:ea typeface="Calibri" panose="020F0502020204030204" pitchFamily="34" charset="0"/>
              </a:rPr>
              <a:t>Tìm những lời ca thể hiện tình cảm của đồng bào Tây Nguyên đối với miền Bắc.</a:t>
            </a:r>
            <a:endParaRPr lang="en-US" sz="2000">
              <a:solidFill>
                <a:srgbClr val="0000FF"/>
              </a:solidFill>
              <a:effectLst/>
              <a:latin typeface="+mj-lt"/>
              <a:ea typeface="Calibri" panose="020F0502020204030204" pitchFamily="34" charset="0"/>
            </a:endParaRP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000">
                <a:solidFill>
                  <a:srgbClr val="0000FF"/>
                </a:solidFill>
                <a:effectLst/>
                <a:latin typeface="+mj-lt"/>
                <a:ea typeface="Calibri" panose="020F0502020204030204" pitchFamily="34" charset="0"/>
              </a:rPr>
              <a:t>Giai điệu của bài hát có tính chất âm nhạc như thế nào?</a:t>
            </a:r>
            <a:endParaRPr lang="en-US" sz="2000">
              <a:solidFill>
                <a:srgbClr val="0000FF"/>
              </a:solidFill>
              <a:effectLst/>
              <a:latin typeface="+mj-lt"/>
              <a:ea typeface="Calibri" panose="020F0502020204030204" pitchFamily="34" charset="0"/>
            </a:endParaRP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000">
                <a:solidFill>
                  <a:srgbClr val="0000FF"/>
                </a:solidFill>
                <a:effectLst/>
                <a:latin typeface="+mj-lt"/>
                <a:ea typeface="Calibri" panose="020F0502020204030204" pitchFamily="34" charset="0"/>
              </a:rPr>
              <a:t>Em thích nhất câu hát nào, vì sao? </a:t>
            </a:r>
            <a:endParaRPr lang="en-US" sz="2000">
              <a:solidFill>
                <a:srgbClr val="0000FF"/>
              </a:solidFill>
              <a:effectLst/>
              <a:latin typeface="+mj-lt"/>
              <a:ea typeface="Calibri" panose="020F0502020204030204" pitchFamily="34" charset="0"/>
            </a:endParaRP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kumimoji="0" lang="en-US" altLang="vi-VN" sz="2000" b="0" u="none" strike="noStrike" cap="none" normalizeH="0" baseline="0">
                <a:ln>
                  <a:noFill/>
                </a:ln>
                <a:solidFill>
                  <a:srgbClr val="0000FF"/>
                </a:solidFill>
                <a:effectLst/>
                <a:latin typeface="+mj-lt"/>
                <a:ea typeface="Times New Roman" panose="02020603050405020304" pitchFamily="18" charset="0"/>
                <a:cs typeface="Times New Roman" panose="02020603050405020304" pitchFamily="18" charset="0"/>
              </a:rPr>
              <a:t>Nêu cảm nhận của em về tác phẩm. </a:t>
            </a:r>
            <a:endParaRPr kumimoji="0" lang="en-US" altLang="vi-VN" sz="2000" b="0" u="none" strike="noStrike" cap="none" normalizeH="0" baseline="0">
              <a:ln>
                <a:noFill/>
              </a:ln>
              <a:solidFill>
                <a:srgbClr val="0000FF"/>
              </a:solidFill>
              <a:effectLst/>
              <a:latin typeface="+mj-lt"/>
            </a:endParaRPr>
          </a:p>
        </p:txBody>
      </p:sp>
      <p:pic>
        <p:nvPicPr>
          <p:cNvPr id="11" name="Picture 4" descr="https://tuannguyenweb.files.wordpress.com/2017/05/8209cd50d6a29bf52a674ca37df94565_students-group-work-by-pietluk-children-group-work-clipart_2213-1650.png?w=107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81200" y="5047026"/>
            <a:ext cx="1981200" cy="147759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AC0510F1-3A6C-7CF1-287C-35A8B9DC0458}"/>
              </a:ext>
            </a:extLst>
          </p:cNvPr>
          <p:cNvPicPr>
            <a:picLocks noChangeAspect="1"/>
          </p:cNvPicPr>
          <p:nvPr/>
        </p:nvPicPr>
        <p:blipFill>
          <a:blip r:embed="rId3"/>
          <a:stretch>
            <a:fillRect/>
          </a:stretch>
        </p:blipFill>
        <p:spPr>
          <a:xfrm>
            <a:off x="6713414" y="97418"/>
            <a:ext cx="5211886" cy="6663163"/>
          </a:xfrm>
          <a:prstGeom prst="rect">
            <a:avLst/>
          </a:prstGeom>
        </p:spPr>
      </p:pic>
    </p:spTree>
    <p:extLst>
      <p:ext uri="{BB962C8B-B14F-4D97-AF65-F5344CB8AC3E}">
        <p14:creationId xmlns:p14="http://schemas.microsoft.com/office/powerpoint/2010/main" val="4967036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410E930-0B0F-D189-9506-4ABAEC074AFC}"/>
              </a:ext>
            </a:extLst>
          </p:cNvPr>
          <p:cNvPicPr>
            <a:picLocks noChangeAspect="1"/>
          </p:cNvPicPr>
          <p:nvPr/>
        </p:nvPicPr>
        <p:blipFill>
          <a:blip r:embed="rId2"/>
          <a:stretch>
            <a:fillRect/>
          </a:stretch>
        </p:blipFill>
        <p:spPr>
          <a:xfrm flipH="1">
            <a:off x="76200" y="2133600"/>
            <a:ext cx="1558685" cy="2981654"/>
          </a:xfrm>
          <a:prstGeom prst="rect">
            <a:avLst/>
          </a:prstGeom>
        </p:spPr>
      </p:pic>
      <p:sp>
        <p:nvSpPr>
          <p:cNvPr id="4" name="Rectangle 1"/>
          <p:cNvSpPr>
            <a:spLocks noChangeArrowheads="1"/>
          </p:cNvSpPr>
          <p:nvPr/>
        </p:nvSpPr>
        <p:spPr bwMode="auto">
          <a:xfrm>
            <a:off x="2057400" y="323959"/>
            <a:ext cx="9867900" cy="6263745"/>
          </a:xfrm>
          <a:prstGeom prst="wedgeRoundRectCallout">
            <a:avLst>
              <a:gd name="adj1" fmla="val -55968"/>
              <a:gd name="adj2" fmla="val -9624"/>
              <a:gd name="adj3" fmla="val 16667"/>
            </a:avLst>
          </a:prstGeom>
          <a:ln>
            <a:solidFill>
              <a:srgbClr val="FFC000"/>
            </a:solidFill>
          </a:ln>
        </p:spPr>
        <p:style>
          <a:lnRef idx="1">
            <a:schemeClr val="accent5"/>
          </a:lnRef>
          <a:fillRef idx="2">
            <a:schemeClr val="accent5"/>
          </a:fillRef>
          <a:effectRef idx="1">
            <a:schemeClr val="accent5"/>
          </a:effectRef>
          <a:fontRef idx="minor">
            <a:schemeClr val="dk1"/>
          </a:fontRef>
        </p:style>
        <p:txBody>
          <a:bodyPr vert="horz" wrap="square" lIns="91440" tIns="38088" rIns="91440" bIns="38088" numCol="1" anchor="ctr" anchorCtr="0" compatLnSpc="1">
            <a:prstTxWarp prst="textNoShape">
              <a:avLst/>
            </a:prstTxWarp>
            <a:spAutoFit/>
          </a:bodyPr>
          <a:lstStyle/>
          <a:p>
            <a:pPr marL="0" marR="0" lvl="0" indent="269875" algn="just" defTabSz="914400" rtl="0" eaLnBrk="0" fontAlgn="base" latinLnBrk="0" hangingPunct="0">
              <a:lnSpc>
                <a:spcPct val="114000"/>
              </a:lnSpc>
              <a:spcBef>
                <a:spcPct val="0"/>
              </a:spcBef>
              <a:spcAft>
                <a:spcPct val="0"/>
              </a:spcAft>
              <a:buClrTx/>
              <a:buSzTx/>
              <a:buFontTx/>
              <a:buNone/>
              <a:tabLst/>
            </a:pPr>
            <a:r>
              <a:rPr lang="vi-VN" sz="2000" i="1">
                <a:solidFill>
                  <a:srgbClr val="C00000"/>
                </a:solidFill>
                <a:effectLst/>
                <a:latin typeface="+mj-lt"/>
                <a:ea typeface="Calibri" panose="020F0502020204030204" pitchFamily="34" charset="0"/>
              </a:rPr>
              <a:t>Bóng cây kơ-nia </a:t>
            </a:r>
            <a:r>
              <a:rPr lang="vi-VN" sz="2000">
                <a:solidFill>
                  <a:srgbClr val="0000FF"/>
                </a:solidFill>
                <a:effectLst/>
                <a:latin typeface="+mj-lt"/>
                <a:ea typeface="Calibri" panose="020F0502020204030204" pitchFamily="34" charset="0"/>
              </a:rPr>
              <a:t>là bài thơ của nhà thơ </a:t>
            </a:r>
            <a:r>
              <a:rPr lang="vi-VN" sz="2000">
                <a:solidFill>
                  <a:srgbClr val="C00000"/>
                </a:solidFill>
                <a:effectLst/>
                <a:latin typeface="+mj-lt"/>
                <a:ea typeface="Calibri" panose="020F0502020204030204" pitchFamily="34" charset="0"/>
              </a:rPr>
              <a:t>Ngọc Anh </a:t>
            </a:r>
            <a:r>
              <a:rPr lang="vi-VN" sz="2000">
                <a:solidFill>
                  <a:srgbClr val="0000FF"/>
                </a:solidFill>
                <a:effectLst/>
                <a:latin typeface="+mj-lt"/>
                <a:ea typeface="Calibri" panose="020F0502020204030204" pitchFamily="34" charset="0"/>
              </a:rPr>
              <a:t>phỏng dịch dân ca Hrê, được viết trong những năm chiến tranh, đất nước tạm thời bị chia cắt làm hai miền Nam, Bắc. Bài thơ đã được nhạc sĩ </a:t>
            </a:r>
            <a:r>
              <a:rPr lang="vi-VN" sz="2000">
                <a:solidFill>
                  <a:srgbClr val="C00000"/>
                </a:solidFill>
                <a:effectLst/>
                <a:latin typeface="+mj-lt"/>
                <a:ea typeface="Calibri" panose="020F0502020204030204" pitchFamily="34" charset="0"/>
              </a:rPr>
              <a:t>Phan Huỳnh Điểu </a:t>
            </a:r>
            <a:r>
              <a:rPr lang="vi-VN" sz="2000">
                <a:solidFill>
                  <a:srgbClr val="0000FF"/>
                </a:solidFill>
                <a:effectLst/>
                <a:latin typeface="+mj-lt"/>
                <a:ea typeface="Calibri" panose="020F0502020204030204" pitchFamily="34" charset="0"/>
              </a:rPr>
              <a:t>phổ nhạc.</a:t>
            </a:r>
            <a:endParaRPr lang="en-US" sz="2000">
              <a:solidFill>
                <a:srgbClr val="0000FF"/>
              </a:solidFill>
              <a:effectLst/>
              <a:latin typeface="+mj-lt"/>
              <a:ea typeface="Calibri" panose="020F0502020204030204" pitchFamily="34" charset="0"/>
            </a:endParaRPr>
          </a:p>
          <a:p>
            <a:pPr marL="0" marR="0" lvl="0" indent="269875" algn="just" defTabSz="914400" rtl="0" eaLnBrk="0" fontAlgn="base" latinLnBrk="0" hangingPunct="0">
              <a:lnSpc>
                <a:spcPct val="114000"/>
              </a:lnSpc>
              <a:spcBef>
                <a:spcPct val="0"/>
              </a:spcBef>
              <a:spcAft>
                <a:spcPct val="0"/>
              </a:spcAft>
              <a:buClrTx/>
              <a:buSzTx/>
              <a:buFontTx/>
              <a:buNone/>
              <a:tabLst/>
            </a:pPr>
            <a:r>
              <a:rPr lang="vi-VN" sz="2000">
                <a:solidFill>
                  <a:srgbClr val="0000FF"/>
                </a:solidFill>
                <a:effectLst/>
                <a:latin typeface="+mj-lt"/>
                <a:ea typeface="Calibri" panose="020F0502020204030204" pitchFamily="34" charset="0"/>
              </a:rPr>
              <a:t>Với giai điệu sâu lắng, trữ tình lúc tha thiết nhớ nhung (đoạn đầu), lúc thôi thúc dồn dập (đoạn sau), lúc vang vọng nhắn nhủ (đoạn kết), bài hát đã thể hiện nỗi niềm thương nhớ của đồng bào Tây Nguyên đối với người thân ở nơi xa xôi, đồng thời cũng thể hiện tấm lòng của đồng bào luôn hướng về miền Bắc.</a:t>
            </a:r>
          </a:p>
          <a:p>
            <a:pPr marL="0" marR="0" lvl="0" indent="269875" algn="just" defTabSz="914400" rtl="0" eaLnBrk="0" fontAlgn="base" latinLnBrk="0" hangingPunct="0">
              <a:lnSpc>
                <a:spcPct val="114000"/>
              </a:lnSpc>
              <a:spcBef>
                <a:spcPct val="0"/>
              </a:spcBef>
              <a:spcAft>
                <a:spcPct val="0"/>
              </a:spcAft>
              <a:buClrTx/>
              <a:buSzTx/>
              <a:buFontTx/>
              <a:buNone/>
              <a:tabLst/>
            </a:pPr>
            <a:r>
              <a:rPr lang="vi-VN" sz="2000">
                <a:solidFill>
                  <a:srgbClr val="0000FF"/>
                </a:solidFill>
                <a:effectLst/>
                <a:latin typeface="+mj-lt"/>
                <a:ea typeface="Calibri" panose="020F0502020204030204" pitchFamily="34" charset="0"/>
              </a:rPr>
              <a:t>Cây kơ-nia là hình ảnh biểu trưng sức sống mãnh liệt của Tây Nguyên hùng vĩ, là biểu tượng sự vạm vỡ, vững chãi của người đàn ông. Thế cho nên, khi người vợ và người mẹ nhìn vào bóng cây kơ-nia là họ lại liên tưởng và nhớ về người đàn ông yêu dấu của gia đình.</a:t>
            </a:r>
            <a:endParaRPr lang="en-US" sz="2000">
              <a:solidFill>
                <a:srgbClr val="0000FF"/>
              </a:solidFill>
              <a:effectLst/>
              <a:latin typeface="+mj-lt"/>
              <a:ea typeface="Calibri" panose="020F0502020204030204" pitchFamily="34" charset="0"/>
            </a:endParaRPr>
          </a:p>
          <a:p>
            <a:pPr marL="0" marR="0" lvl="0" indent="269875" algn="just" defTabSz="914400" rtl="0" eaLnBrk="0" fontAlgn="base" latinLnBrk="0" hangingPunct="0">
              <a:lnSpc>
                <a:spcPct val="114000"/>
              </a:lnSpc>
              <a:spcBef>
                <a:spcPct val="0"/>
              </a:spcBef>
              <a:spcAft>
                <a:spcPct val="0"/>
              </a:spcAft>
              <a:buClrTx/>
              <a:buSzTx/>
              <a:buFontTx/>
              <a:buNone/>
              <a:tabLst/>
            </a:pPr>
            <a:r>
              <a:rPr lang="vi-VN" sz="2000">
                <a:solidFill>
                  <a:srgbClr val="0000FF"/>
                </a:solidFill>
                <a:effectLst/>
                <a:latin typeface="+mj-lt"/>
                <a:ea typeface="Calibri" panose="020F0502020204030204" pitchFamily="34" charset="0"/>
              </a:rPr>
              <a:t>Tình cảm sâu nặng đối với miền Bắc – mạch nguồn của đất nước và dân tộc được thể  hiện qua những lời ca như: </a:t>
            </a:r>
            <a:r>
              <a:rPr lang="vi-VN" sz="2000" i="1">
                <a:solidFill>
                  <a:srgbClr val="009900"/>
                </a:solidFill>
                <a:effectLst/>
                <a:latin typeface="+mj-lt"/>
                <a:ea typeface="Calibri" panose="020F0502020204030204" pitchFamily="34" charset="0"/>
              </a:rPr>
              <a:t>“Về phương mặt trời mọc”, “Uống nước nguồn miền Bắc”,...</a:t>
            </a:r>
          </a:p>
          <a:p>
            <a:pPr marL="0" marR="0" lvl="0" indent="269875" algn="just" defTabSz="914400" rtl="0" eaLnBrk="0" fontAlgn="base" latinLnBrk="0" hangingPunct="0">
              <a:lnSpc>
                <a:spcPct val="114000"/>
              </a:lnSpc>
              <a:spcBef>
                <a:spcPct val="0"/>
              </a:spcBef>
              <a:spcAft>
                <a:spcPct val="0"/>
              </a:spcAft>
              <a:buClrTx/>
              <a:buSzTx/>
              <a:buFontTx/>
              <a:buNone/>
              <a:tabLst/>
            </a:pPr>
            <a:r>
              <a:rPr lang="vi-VN" sz="2000">
                <a:solidFill>
                  <a:srgbClr val="0000FF"/>
                </a:solidFill>
                <a:effectLst/>
                <a:latin typeface="+mj-lt"/>
                <a:ea typeface="Calibri" panose="020F0502020204030204" pitchFamily="34" charset="0"/>
              </a:rPr>
              <a:t>Cho đến nay, bài hát vẫn luôn được công chúng yêu thích và được nhiều nghệ sĩ lựa chọn để biểu diễn trong các cuộc thi hát.</a:t>
            </a:r>
          </a:p>
        </p:txBody>
      </p:sp>
    </p:spTree>
    <p:extLst>
      <p:ext uri="{BB962C8B-B14F-4D97-AF65-F5344CB8AC3E}">
        <p14:creationId xmlns:p14="http://schemas.microsoft.com/office/powerpoint/2010/main" val="19284665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11582400" cy="457200"/>
          </a:xfrm>
        </p:spPr>
        <p:txBody>
          <a:bodyPr/>
          <a:lstStyle/>
          <a:p>
            <a:r>
              <a:rPr lang="en-US" sz="3200" b="1">
                <a:solidFill>
                  <a:srgbClr val="0000FF"/>
                </a:solidFill>
                <a:cs typeface="Times New Roman" panose="02020603050405020304" pitchFamily="18" charset="0"/>
              </a:rPr>
              <a:t>2. Nhạc sĩ Phan Huỳnh Điểu</a:t>
            </a:r>
          </a:p>
        </p:txBody>
      </p:sp>
      <p:sp>
        <p:nvSpPr>
          <p:cNvPr id="3" name="Rectangle 1"/>
          <p:cNvSpPr>
            <a:spLocks noChangeArrowheads="1"/>
          </p:cNvSpPr>
          <p:nvPr/>
        </p:nvSpPr>
        <p:spPr bwMode="auto">
          <a:xfrm>
            <a:off x="685800" y="2412023"/>
            <a:ext cx="6858000" cy="272168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38088" rIns="91440" bIns="38088" numCol="1" anchor="ctr" anchorCtr="0" compatLnSpc="1">
            <a:prstTxWarp prst="textNoShape">
              <a:avLst/>
            </a:prstTxWarp>
            <a:spAutoFit/>
          </a:bodyPr>
          <a:lstStyle/>
          <a:p>
            <a:pPr marL="6858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400">
                <a:solidFill>
                  <a:srgbClr val="0000FF"/>
                </a:solidFill>
                <a:effectLst/>
                <a:latin typeface="+mj-lt"/>
                <a:ea typeface="Calibri" panose="020F0502020204030204" pitchFamily="34" charset="0"/>
              </a:rPr>
              <a:t>Em đã được nghe những ca khúc nào của nhạc sĩ </a:t>
            </a:r>
            <a:r>
              <a:rPr lang="en-US" sz="2400">
                <a:solidFill>
                  <a:srgbClr val="0000FF"/>
                </a:solidFill>
                <a:latin typeface="+mj-lt"/>
                <a:ea typeface="Calibri" panose="020F0502020204030204" pitchFamily="34" charset="0"/>
              </a:rPr>
              <a:t>Phan Huỳnh Điểu</a:t>
            </a:r>
            <a:r>
              <a:rPr lang="vi-VN" sz="2400">
                <a:solidFill>
                  <a:srgbClr val="0000FF"/>
                </a:solidFill>
                <a:effectLst/>
                <a:latin typeface="+mj-lt"/>
                <a:ea typeface="Calibri" panose="020F0502020204030204" pitchFamily="34" charset="0"/>
              </a:rPr>
              <a:t>?</a:t>
            </a:r>
            <a:endParaRPr lang="en-US" sz="2400">
              <a:solidFill>
                <a:srgbClr val="0000FF"/>
              </a:solidFill>
              <a:effectLst/>
              <a:latin typeface="+mj-lt"/>
              <a:ea typeface="Calibri" panose="020F0502020204030204" pitchFamily="34" charset="0"/>
            </a:endParaRPr>
          </a:p>
          <a:p>
            <a:pPr marL="6858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400">
                <a:solidFill>
                  <a:srgbClr val="0000FF"/>
                </a:solidFill>
                <a:effectLst/>
                <a:latin typeface="+mj-lt"/>
                <a:ea typeface="Calibri" panose="020F0502020204030204" pitchFamily="34" charset="0"/>
              </a:rPr>
              <a:t>Em thích nhất ca khúc nào? Vì sao?</a:t>
            </a:r>
            <a:r>
              <a:rPr lang="en-US" sz="2400">
                <a:solidFill>
                  <a:srgbClr val="0000FF"/>
                </a:solidFill>
                <a:latin typeface="+mj-lt"/>
                <a:ea typeface="Calibri" panose="020F0502020204030204" pitchFamily="34" charset="0"/>
              </a:rPr>
              <a:t> </a:t>
            </a:r>
            <a:r>
              <a:rPr lang="vi-VN" sz="2400">
                <a:solidFill>
                  <a:srgbClr val="0000FF"/>
                </a:solidFill>
                <a:effectLst/>
                <a:latin typeface="+mj-lt"/>
                <a:ea typeface="Calibri" panose="020F0502020204030204" pitchFamily="34" charset="0"/>
              </a:rPr>
              <a:t>Nội dung ca khúc nói về điều gì?</a:t>
            </a:r>
            <a:endParaRPr lang="en-US" sz="2400">
              <a:solidFill>
                <a:srgbClr val="0000FF"/>
              </a:solidFill>
              <a:effectLst/>
              <a:latin typeface="+mj-lt"/>
              <a:ea typeface="Calibri" panose="020F0502020204030204" pitchFamily="34" charset="0"/>
            </a:endParaRPr>
          </a:p>
          <a:p>
            <a:pPr marL="6858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400">
                <a:solidFill>
                  <a:srgbClr val="0000FF"/>
                </a:solidFill>
                <a:effectLst/>
                <a:latin typeface="+mj-lt"/>
                <a:ea typeface="Calibri" panose="020F0502020204030204" pitchFamily="34" charset="0"/>
              </a:rPr>
              <a:t>Hãy hát một vài câu trong các ca khúc của nhạc sĩ </a:t>
            </a:r>
            <a:r>
              <a:rPr lang="en-US" sz="2400">
                <a:solidFill>
                  <a:srgbClr val="0000FF"/>
                </a:solidFill>
                <a:latin typeface="+mj-lt"/>
                <a:ea typeface="Calibri" panose="020F0502020204030204" pitchFamily="34" charset="0"/>
              </a:rPr>
              <a:t>Phan Huỳnh Điểu </a:t>
            </a:r>
            <a:r>
              <a:rPr lang="vi-VN" sz="2400">
                <a:solidFill>
                  <a:srgbClr val="0000FF"/>
                </a:solidFill>
                <a:effectLst/>
                <a:latin typeface="+mj-lt"/>
                <a:ea typeface="Calibri" panose="020F0502020204030204" pitchFamily="34" charset="0"/>
              </a:rPr>
              <a:t>mà em biết.</a:t>
            </a:r>
            <a:endParaRPr lang="en-US" sz="2400">
              <a:solidFill>
                <a:srgbClr val="0000FF"/>
              </a:solidFill>
              <a:effectLst/>
              <a:latin typeface="+mj-lt"/>
              <a:ea typeface="Calibri" panose="020F0502020204030204" pitchFamily="34" charset="0"/>
            </a:endParaRPr>
          </a:p>
        </p:txBody>
      </p:sp>
      <p:pic>
        <p:nvPicPr>
          <p:cNvPr id="4" name="Picture 3"/>
          <p:cNvPicPr>
            <a:picLocks noChangeAspect="1"/>
          </p:cNvPicPr>
          <p:nvPr/>
        </p:nvPicPr>
        <p:blipFill>
          <a:blip r:embed="rId2"/>
          <a:stretch>
            <a:fillRect/>
          </a:stretch>
        </p:blipFill>
        <p:spPr>
          <a:xfrm>
            <a:off x="3581400" y="1371600"/>
            <a:ext cx="947738" cy="854299"/>
          </a:xfrm>
          <a:prstGeom prst="rect">
            <a:avLst/>
          </a:prstGeom>
        </p:spPr>
      </p:pic>
      <p:pic>
        <p:nvPicPr>
          <p:cNvPr id="7" name="Picture 6">
            <a:extLst>
              <a:ext uri="{FF2B5EF4-FFF2-40B4-BE49-F238E27FC236}">
                <a16:creationId xmlns:a16="http://schemas.microsoft.com/office/drawing/2014/main" id="{7C55043D-2B8B-4A5E-8A48-9D6EF86FB3AA}"/>
              </a:ext>
            </a:extLst>
          </p:cNvPr>
          <p:cNvPicPr>
            <a:picLocks noChangeAspect="1"/>
          </p:cNvPicPr>
          <p:nvPr/>
        </p:nvPicPr>
        <p:blipFill>
          <a:blip r:embed="rId3"/>
          <a:stretch>
            <a:fillRect/>
          </a:stretch>
        </p:blipFill>
        <p:spPr>
          <a:xfrm>
            <a:off x="8229600" y="1828800"/>
            <a:ext cx="2667000" cy="3562786"/>
          </a:xfrm>
          <a:prstGeom prst="rect">
            <a:avLst/>
          </a:prstGeom>
        </p:spPr>
      </p:pic>
    </p:spTree>
    <p:extLst>
      <p:ext uri="{BB962C8B-B14F-4D97-AF65-F5344CB8AC3E}">
        <p14:creationId xmlns:p14="http://schemas.microsoft.com/office/powerpoint/2010/main" val="24390126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95D13F7-3829-E1F4-4C31-EA4C21DAF1B9}"/>
              </a:ext>
            </a:extLst>
          </p:cNvPr>
          <p:cNvPicPr>
            <a:picLocks noChangeAspect="1"/>
          </p:cNvPicPr>
          <p:nvPr/>
        </p:nvPicPr>
        <p:blipFill>
          <a:blip r:embed="rId2"/>
          <a:stretch>
            <a:fillRect/>
          </a:stretch>
        </p:blipFill>
        <p:spPr>
          <a:xfrm flipH="1">
            <a:off x="228600" y="2209800"/>
            <a:ext cx="1524000" cy="2915303"/>
          </a:xfrm>
          <a:prstGeom prst="rect">
            <a:avLst/>
          </a:prstGeom>
        </p:spPr>
      </p:pic>
      <p:sp>
        <p:nvSpPr>
          <p:cNvPr id="4" name="Rectangle 1"/>
          <p:cNvSpPr>
            <a:spLocks noChangeArrowheads="1"/>
          </p:cNvSpPr>
          <p:nvPr/>
        </p:nvSpPr>
        <p:spPr bwMode="auto">
          <a:xfrm>
            <a:off x="2209800" y="483550"/>
            <a:ext cx="9677400" cy="5875554"/>
          </a:xfrm>
          <a:prstGeom prst="wedgeRoundRectCallout">
            <a:avLst>
              <a:gd name="adj1" fmla="val -56233"/>
              <a:gd name="adj2" fmla="val -5232"/>
              <a:gd name="adj3" fmla="val 16667"/>
            </a:avLst>
          </a:prstGeom>
          <a:ln>
            <a:solidFill>
              <a:srgbClr val="FFC000"/>
            </a:solidFill>
          </a:ln>
        </p:spPr>
        <p:style>
          <a:lnRef idx="1">
            <a:schemeClr val="accent5"/>
          </a:lnRef>
          <a:fillRef idx="2">
            <a:schemeClr val="accent5"/>
          </a:fillRef>
          <a:effectRef idx="1">
            <a:schemeClr val="accent5"/>
          </a:effectRef>
          <a:fontRef idx="minor">
            <a:schemeClr val="dk1"/>
          </a:fontRef>
        </p:style>
        <p:txBody>
          <a:bodyPr vert="horz" wrap="square" lIns="91440" tIns="38088" rIns="91440" bIns="38088" numCol="1" anchor="ctr" anchorCtr="0" compatLnSpc="1">
            <a:prstTxWarp prst="textNoShape">
              <a:avLst/>
            </a:prstTxWarp>
            <a:spAutoFit/>
          </a:bodyPr>
          <a:lstStyle/>
          <a:p>
            <a:pPr lvl="0" indent="269875" algn="just" eaLnBrk="0" hangingPunct="0">
              <a:lnSpc>
                <a:spcPct val="114000"/>
              </a:lnSpc>
            </a:pPr>
            <a:r>
              <a:rPr lang="vi-VN" sz="2000" b="1">
                <a:solidFill>
                  <a:srgbClr val="C00000"/>
                </a:solidFill>
                <a:ea typeface="Calibri" panose="020F0502020204030204" pitchFamily="34" charset="0"/>
              </a:rPr>
              <a:t>Nhạc sĩ Phan Huỳnh Điểu </a:t>
            </a:r>
            <a:r>
              <a:rPr lang="vi-VN" sz="2000">
                <a:solidFill>
                  <a:srgbClr val="0000FF"/>
                </a:solidFill>
                <a:ea typeface="Calibri" panose="020F0502020204030204" pitchFamily="34" charset="0"/>
              </a:rPr>
              <a:t>sinh năm 1924, ông là một trong những nhạc sĩ tiêu biểu của nền âm nhạc Việt Nam thế kỉ XX.</a:t>
            </a:r>
            <a:endParaRPr lang="en-US" sz="2000">
              <a:solidFill>
                <a:srgbClr val="0000FF"/>
              </a:solidFill>
              <a:ea typeface="Calibri" panose="020F0502020204030204" pitchFamily="34" charset="0"/>
            </a:endParaRPr>
          </a:p>
          <a:p>
            <a:pPr lvl="0" indent="269875" algn="just" eaLnBrk="0" hangingPunct="0">
              <a:lnSpc>
                <a:spcPct val="114000"/>
              </a:lnSpc>
            </a:pPr>
            <a:r>
              <a:rPr lang="vi-VN" sz="2000">
                <a:solidFill>
                  <a:srgbClr val="0000FF"/>
                </a:solidFill>
                <a:ea typeface="Calibri" panose="020F0502020204030204" pitchFamily="34" charset="0"/>
              </a:rPr>
              <a:t>Nhạc sĩ Phan Huỳnh Điểu đã sáng tác hơn 100 ca khúc, phần lớn đều có giá trị nghệ thuật cao. Các ca khúc của ông có giai điệu đẹp, trau chuốt, trữ tình. Ông rất thành công trong việc phổ nhạc cho thơ.</a:t>
            </a:r>
            <a:endParaRPr lang="en-US" sz="2000">
              <a:solidFill>
                <a:srgbClr val="0000FF"/>
              </a:solidFill>
              <a:ea typeface="Calibri" panose="020F0502020204030204" pitchFamily="34" charset="0"/>
            </a:endParaRPr>
          </a:p>
          <a:p>
            <a:pPr lvl="0" indent="269875" algn="just" eaLnBrk="0" hangingPunct="0">
              <a:lnSpc>
                <a:spcPct val="114000"/>
              </a:lnSpc>
            </a:pPr>
            <a:r>
              <a:rPr lang="vi-VN" sz="2000">
                <a:solidFill>
                  <a:srgbClr val="0000FF"/>
                </a:solidFill>
                <a:ea typeface="Calibri" panose="020F0502020204030204" pitchFamily="34" charset="0"/>
              </a:rPr>
              <a:t>Một số ca khúc nổi tiếng của ông: </a:t>
            </a:r>
          </a:p>
          <a:p>
            <a:pPr lvl="0" indent="269875" algn="just" eaLnBrk="0" hangingPunct="0">
              <a:lnSpc>
                <a:spcPct val="114000"/>
              </a:lnSpc>
            </a:pPr>
            <a:r>
              <a:rPr lang="vi-VN" sz="2000" b="1">
                <a:solidFill>
                  <a:srgbClr val="0000FF"/>
                </a:solidFill>
                <a:ea typeface="Calibri" panose="020F0502020204030204" pitchFamily="34" charset="0"/>
              </a:rPr>
              <a:t>– Ca khúc hành khúc: </a:t>
            </a:r>
            <a:r>
              <a:rPr lang="vi-VN" sz="2000" i="1">
                <a:solidFill>
                  <a:srgbClr val="009900"/>
                </a:solidFill>
                <a:ea typeface="Calibri" panose="020F0502020204030204" pitchFamily="34" charset="0"/>
              </a:rPr>
              <a:t>Đoàn Vệ quốc quân, Cuộc đời vẫn đẹp sao </a:t>
            </a:r>
            <a:r>
              <a:rPr lang="vi-VN" sz="2000">
                <a:solidFill>
                  <a:srgbClr val="0000FF"/>
                </a:solidFill>
                <a:ea typeface="Calibri" panose="020F0502020204030204" pitchFamily="34" charset="0"/>
              </a:rPr>
              <a:t>(thơ Dương Hương Ly), </a:t>
            </a:r>
            <a:r>
              <a:rPr lang="vi-VN" sz="2000" i="1">
                <a:solidFill>
                  <a:srgbClr val="009900"/>
                </a:solidFill>
                <a:ea typeface="Calibri" panose="020F0502020204030204" pitchFamily="34" charset="0"/>
              </a:rPr>
              <a:t>Hành khúc ngày và đêm </a:t>
            </a:r>
            <a:r>
              <a:rPr lang="vi-VN" sz="2000">
                <a:solidFill>
                  <a:srgbClr val="0000FF"/>
                </a:solidFill>
                <a:ea typeface="Calibri" panose="020F0502020204030204" pitchFamily="34" charset="0"/>
              </a:rPr>
              <a:t>(thơ Bùi Công Minh),… </a:t>
            </a:r>
          </a:p>
          <a:p>
            <a:pPr lvl="0" indent="269875" algn="just" eaLnBrk="0" hangingPunct="0">
              <a:lnSpc>
                <a:spcPct val="114000"/>
              </a:lnSpc>
            </a:pPr>
            <a:r>
              <a:rPr lang="vi-VN" sz="2000" b="1">
                <a:solidFill>
                  <a:srgbClr val="0000FF"/>
                </a:solidFill>
                <a:ea typeface="Calibri" panose="020F0502020204030204" pitchFamily="34" charset="0"/>
              </a:rPr>
              <a:t>– Ca khúc trữ tình: </a:t>
            </a:r>
            <a:r>
              <a:rPr lang="vi-VN" sz="2000" i="1">
                <a:solidFill>
                  <a:srgbClr val="009900"/>
                </a:solidFill>
                <a:ea typeface="Calibri" panose="020F0502020204030204" pitchFamily="34" charset="0"/>
              </a:rPr>
              <a:t>Những ánh sao đêm, Anh ở đầu sông em cuối sông </a:t>
            </a:r>
            <a:r>
              <a:rPr lang="vi-VN" sz="2000">
                <a:solidFill>
                  <a:srgbClr val="0000FF"/>
                </a:solidFill>
                <a:ea typeface="Calibri" panose="020F0502020204030204" pitchFamily="34" charset="0"/>
              </a:rPr>
              <a:t>(thơ Hoài Vũ), </a:t>
            </a:r>
            <a:r>
              <a:rPr lang="vi-VN" sz="2000" i="1">
                <a:solidFill>
                  <a:srgbClr val="009900"/>
                </a:solidFill>
                <a:ea typeface="Calibri" panose="020F0502020204030204" pitchFamily="34" charset="0"/>
              </a:rPr>
              <a:t>Bóng cây kơ-nia </a:t>
            </a:r>
            <a:r>
              <a:rPr lang="vi-VN" sz="2000">
                <a:solidFill>
                  <a:srgbClr val="0000FF"/>
                </a:solidFill>
                <a:ea typeface="Calibri" panose="020F0502020204030204" pitchFamily="34" charset="0"/>
              </a:rPr>
              <a:t>(lời Ngọc Anh phỏng dịch dân ca Hrê), </a:t>
            </a:r>
            <a:r>
              <a:rPr lang="vi-VN" sz="2000" i="1">
                <a:solidFill>
                  <a:srgbClr val="009900"/>
                </a:solidFill>
                <a:ea typeface="Calibri" panose="020F0502020204030204" pitchFamily="34" charset="0"/>
              </a:rPr>
              <a:t>Sợi nhớ sợi thương </a:t>
            </a:r>
            <a:r>
              <a:rPr lang="vi-VN" sz="2000">
                <a:solidFill>
                  <a:srgbClr val="0000FF"/>
                </a:solidFill>
                <a:ea typeface="Calibri" panose="020F0502020204030204" pitchFamily="34" charset="0"/>
              </a:rPr>
              <a:t>(thơ Thúy Bắc), </a:t>
            </a:r>
            <a:r>
              <a:rPr lang="vi-VN" sz="2000" i="1">
                <a:solidFill>
                  <a:srgbClr val="009900"/>
                </a:solidFill>
                <a:ea typeface="Calibri" panose="020F0502020204030204" pitchFamily="34" charset="0"/>
              </a:rPr>
              <a:t>Thuyền và biển </a:t>
            </a:r>
            <a:r>
              <a:rPr lang="vi-VN" sz="2000">
                <a:solidFill>
                  <a:srgbClr val="0000FF"/>
                </a:solidFill>
                <a:ea typeface="Calibri" panose="020F0502020204030204" pitchFamily="34" charset="0"/>
              </a:rPr>
              <a:t>(thơ Xuân Quỳnh),...</a:t>
            </a:r>
          </a:p>
          <a:p>
            <a:pPr lvl="0" indent="269875" algn="just" eaLnBrk="0" hangingPunct="0">
              <a:lnSpc>
                <a:spcPct val="114000"/>
              </a:lnSpc>
            </a:pPr>
            <a:r>
              <a:rPr lang="vi-VN" sz="2000" b="1">
                <a:solidFill>
                  <a:srgbClr val="0000FF"/>
                </a:solidFill>
                <a:ea typeface="Calibri" panose="020F0502020204030204" pitchFamily="34" charset="0"/>
              </a:rPr>
              <a:t>– Ca khúc thiếu nhi: </a:t>
            </a:r>
            <a:r>
              <a:rPr lang="vi-VN" sz="2000" i="1">
                <a:solidFill>
                  <a:srgbClr val="009900"/>
                </a:solidFill>
                <a:ea typeface="Calibri" panose="020F0502020204030204" pitchFamily="34" charset="0"/>
              </a:rPr>
              <a:t>Đội kèn tí hon, Nhớ ơn Bác, Những em bé ngoan</a:t>
            </a:r>
            <a:r>
              <a:rPr lang="vi-VN" sz="2000">
                <a:solidFill>
                  <a:srgbClr val="0000FF"/>
                </a:solidFill>
                <a:ea typeface="Calibri" panose="020F0502020204030204" pitchFamily="34" charset="0"/>
              </a:rPr>
              <a:t>,...</a:t>
            </a:r>
          </a:p>
          <a:p>
            <a:pPr lvl="0" indent="269875" algn="just" eaLnBrk="0" hangingPunct="0">
              <a:lnSpc>
                <a:spcPct val="114000"/>
              </a:lnSpc>
            </a:pPr>
            <a:r>
              <a:rPr lang="vi-VN" sz="2000">
                <a:solidFill>
                  <a:srgbClr val="0000FF"/>
                </a:solidFill>
                <a:ea typeface="Calibri" panose="020F0502020204030204" pitchFamily="34" charset="0"/>
              </a:rPr>
              <a:t>Năm 2000, nhạc sĩ Phan Huỳnh Điểu được Nhà nước trao tặng Giải thưởng Hồ Chí Minh về Văn học – Nghệ thuật.</a:t>
            </a:r>
            <a:endParaRPr lang="en-US" sz="2000">
              <a:solidFill>
                <a:srgbClr val="0000FF"/>
              </a:solidFill>
              <a:ea typeface="Calibri" panose="020F0502020204030204" pitchFamily="34" charset="0"/>
            </a:endParaRPr>
          </a:p>
          <a:p>
            <a:pPr lvl="0" indent="269875" algn="just" eaLnBrk="0" hangingPunct="0">
              <a:lnSpc>
                <a:spcPct val="114000"/>
              </a:lnSpc>
            </a:pPr>
            <a:r>
              <a:rPr lang="vi-VN" sz="2000">
                <a:solidFill>
                  <a:srgbClr val="0000FF"/>
                </a:solidFill>
                <a:ea typeface="Calibri" panose="020F0502020204030204" pitchFamily="34" charset="0"/>
              </a:rPr>
              <a:t>Nhạc sĩ Phan Huỳnh Điểu mất năm 2015.</a:t>
            </a:r>
          </a:p>
        </p:txBody>
      </p:sp>
    </p:spTree>
    <p:extLst>
      <p:ext uri="{BB962C8B-B14F-4D97-AF65-F5344CB8AC3E}">
        <p14:creationId xmlns:p14="http://schemas.microsoft.com/office/powerpoint/2010/main" val="18399207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8125"/>
            <a:ext cx="12192000" cy="563562"/>
          </a:xfrm>
        </p:spPr>
        <p:txBody>
          <a:bodyPr/>
          <a:lstStyle/>
          <a:p>
            <a:r>
              <a:rPr lang="en-US" sz="3200" b="1">
                <a:solidFill>
                  <a:srgbClr val="C00000"/>
                </a:solidFill>
                <a:latin typeface="+mn-lt"/>
                <a:cs typeface="Times New Roman" panose="02020603050405020304" pitchFamily="18" charset="0"/>
              </a:rPr>
              <a:t>II.</a:t>
            </a:r>
            <a:r>
              <a:rPr lang="vi-VN" sz="3200" b="1">
                <a:solidFill>
                  <a:srgbClr val="C00000"/>
                </a:solidFill>
                <a:latin typeface="+mn-lt"/>
                <a:cs typeface="Times New Roman" panose="02020603050405020304" pitchFamily="18" charset="0"/>
              </a:rPr>
              <a:t> </a:t>
            </a:r>
            <a:r>
              <a:rPr lang="en-US" sz="3200" b="1">
                <a:solidFill>
                  <a:srgbClr val="C00000"/>
                </a:solidFill>
                <a:latin typeface="+mn-lt"/>
                <a:cs typeface="Times New Roman" panose="02020603050405020304" pitchFamily="18" charset="0"/>
              </a:rPr>
              <a:t>Ôn tập bài hát</a:t>
            </a:r>
            <a:endParaRPr lang="en-US" sz="3200" b="1" i="1" dirty="0">
              <a:solidFill>
                <a:srgbClr val="C00000"/>
              </a:solidFill>
              <a:latin typeface="+mn-lt"/>
              <a:cs typeface="Times New Roman" panose="02020603050405020304" pitchFamily="18" charset="0"/>
            </a:endParaRPr>
          </a:p>
        </p:txBody>
      </p:sp>
      <p:pic>
        <p:nvPicPr>
          <p:cNvPr id="3" name="Picture 2">
            <a:extLst>
              <a:ext uri="{FF2B5EF4-FFF2-40B4-BE49-F238E27FC236}">
                <a16:creationId xmlns:a16="http://schemas.microsoft.com/office/drawing/2014/main" id="{891BE58F-F3DA-5116-1F7E-8792599F1BBB}"/>
              </a:ext>
            </a:extLst>
          </p:cNvPr>
          <p:cNvPicPr>
            <a:picLocks noChangeAspect="1"/>
          </p:cNvPicPr>
          <p:nvPr/>
        </p:nvPicPr>
        <p:blipFill>
          <a:blip r:embed="rId2"/>
          <a:stretch>
            <a:fillRect/>
          </a:stretch>
        </p:blipFill>
        <p:spPr>
          <a:xfrm>
            <a:off x="2438400" y="633536"/>
            <a:ext cx="7183424" cy="6140100"/>
          </a:xfrm>
          <a:prstGeom prst="rect">
            <a:avLst/>
          </a:prstGeom>
        </p:spPr>
      </p:pic>
    </p:spTree>
    <p:extLst>
      <p:ext uri="{BB962C8B-B14F-4D97-AF65-F5344CB8AC3E}">
        <p14:creationId xmlns:p14="http://schemas.microsoft.com/office/powerpoint/2010/main" val="41244625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10183</TotalTime>
  <Words>753</Words>
  <Application>Microsoft Office PowerPoint</Application>
  <PresentationFormat>Màn hình rộng</PresentationFormat>
  <Paragraphs>40</Paragraphs>
  <Slides>11</Slides>
  <Notes>0</Notes>
  <HiddenSlides>0</HiddenSlides>
  <MMClips>1</MMClips>
  <ScaleCrop>false</ScaleCrop>
  <HeadingPairs>
    <vt:vector size="6" baseType="variant">
      <vt:variant>
        <vt:lpstr>Phông được Dùng</vt:lpstr>
      </vt:variant>
      <vt:variant>
        <vt:i4>4</vt:i4>
      </vt:variant>
      <vt:variant>
        <vt:lpstr>Chủ đề</vt:lpstr>
      </vt:variant>
      <vt:variant>
        <vt:i4>1</vt:i4>
      </vt:variant>
      <vt:variant>
        <vt:lpstr>Tiêu đề Bản chiếu</vt:lpstr>
      </vt:variant>
      <vt:variant>
        <vt:i4>11</vt:i4>
      </vt:variant>
    </vt:vector>
  </HeadingPairs>
  <TitlesOfParts>
    <vt:vector size="16" baseType="lpstr">
      <vt:lpstr>Arial</vt:lpstr>
      <vt:lpstr>Calibri</vt:lpstr>
      <vt:lpstr>Times New Roman</vt:lpstr>
      <vt:lpstr>Wingdings</vt:lpstr>
      <vt:lpstr>Default Design</vt:lpstr>
      <vt:lpstr>Giáo viên:Trịnh Thị Thu Hương Trường: THCSMỹ Đ</vt:lpstr>
      <vt:lpstr>Chủ đề 7 ĐOÀN KẾT</vt:lpstr>
      <vt:lpstr>Bản trình bày PowerPoint</vt:lpstr>
      <vt:lpstr>Bản trình bày PowerPoint</vt:lpstr>
      <vt:lpstr>Thảo luận nhóm</vt:lpstr>
      <vt:lpstr>Bản trình bày PowerPoint</vt:lpstr>
      <vt:lpstr>2. Nhạc sĩ Phan Huỳnh Điểu</vt:lpstr>
      <vt:lpstr>Bản trình bày PowerPoint</vt:lpstr>
      <vt:lpstr>II. Ôn tập bài hát</vt:lpstr>
      <vt:lpstr>Bản trình bày PowerPoint</vt:lpstr>
      <vt:lpstr>DẶN DÒ VỀ NHÀ</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Huong</cp:lastModifiedBy>
  <cp:revision>350</cp:revision>
  <dcterms:created xsi:type="dcterms:W3CDTF">2006-11-06T13:45:38Z</dcterms:created>
  <dcterms:modified xsi:type="dcterms:W3CDTF">2026-04-07T09:19:04Z</dcterms:modified>
</cp:coreProperties>
</file>