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0"/>
  </p:notesMasterIdLst>
  <p:sldIdLst>
    <p:sldId id="256" r:id="rId2"/>
    <p:sldId id="257" r:id="rId3"/>
    <p:sldId id="258" r:id="rId4"/>
    <p:sldId id="260" r:id="rId5"/>
    <p:sldId id="261" r:id="rId6"/>
    <p:sldId id="262" r:id="rId7"/>
    <p:sldId id="263" r:id="rId8"/>
    <p:sldId id="264" r:id="rId9"/>
    <p:sldId id="265" r:id="rId10"/>
    <p:sldId id="293" r:id="rId11"/>
    <p:sldId id="266" r:id="rId12"/>
    <p:sldId id="267" r:id="rId13"/>
    <p:sldId id="268" r:id="rId14"/>
    <p:sldId id="269" r:id="rId15"/>
    <p:sldId id="294" r:id="rId16"/>
    <p:sldId id="295" r:id="rId17"/>
    <p:sldId id="296" r:id="rId18"/>
    <p:sldId id="297" r:id="rId19"/>
    <p:sldId id="298" r:id="rId20"/>
    <p:sldId id="308" r:id="rId21"/>
    <p:sldId id="270" r:id="rId22"/>
    <p:sldId id="271" r:id="rId23"/>
    <p:sldId id="272" r:id="rId24"/>
    <p:sldId id="274" r:id="rId25"/>
    <p:sldId id="275" r:id="rId26"/>
    <p:sldId id="276" r:id="rId27"/>
    <p:sldId id="273" r:id="rId28"/>
    <p:sldId id="299" r:id="rId29"/>
    <p:sldId id="301" r:id="rId30"/>
    <p:sldId id="300" r:id="rId31"/>
    <p:sldId id="277" r:id="rId32"/>
    <p:sldId id="283" r:id="rId33"/>
    <p:sldId id="284" r:id="rId34"/>
    <p:sldId id="285" r:id="rId35"/>
    <p:sldId id="286" r:id="rId36"/>
    <p:sldId id="287" r:id="rId37"/>
    <p:sldId id="302" r:id="rId38"/>
    <p:sldId id="303" r:id="rId39"/>
    <p:sldId id="307" r:id="rId40"/>
    <p:sldId id="278" r:id="rId41"/>
    <p:sldId id="279" r:id="rId42"/>
    <p:sldId id="282" r:id="rId43"/>
    <p:sldId id="305" r:id="rId44"/>
    <p:sldId id="288" r:id="rId45"/>
    <p:sldId id="306" r:id="rId46"/>
    <p:sldId id="304" r:id="rId47"/>
    <p:sldId id="291" r:id="rId48"/>
    <p:sldId id="292" r:id="rId49"/>
  </p:sldIdLst>
  <p:sldSz cx="18288000" cy="10287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1" roundtripDataSignature="AMtx7mhb3PqoZ6hBxE1z4vHzxGGkM9IUd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DDA8"/>
    <a:srgbClr val="D31F01"/>
    <a:srgbClr val="FFE8EA"/>
    <a:srgbClr val="FDF5E2"/>
    <a:srgbClr val="70A6AF"/>
    <a:srgbClr val="BD1C01"/>
    <a:srgbClr val="F2D3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93"/>
    <p:restoredTop sz="94705"/>
  </p:normalViewPr>
  <p:slideViewPr>
    <p:cSldViewPr snapToGrid="0">
      <p:cViewPr varScale="1">
        <p:scale>
          <a:sx n="44" d="100"/>
          <a:sy n="44" d="100"/>
        </p:scale>
        <p:origin x="9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7" name="Google Shape;27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1" name="Google Shape;29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5" name="Google Shape;34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2" name="Google Shape;36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3" name="Google Shape;40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 name="Google Shape;8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4" name="Google Shape;39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VN" dirty="0"/>
              <a:t>Nhập dữ liệu qua danh sách</a:t>
            </a:r>
          </a:p>
        </p:txBody>
      </p:sp>
    </p:spTree>
    <p:extLst>
      <p:ext uri="{BB962C8B-B14F-4D97-AF65-F5344CB8AC3E}">
        <p14:creationId xmlns:p14="http://schemas.microsoft.com/office/powerpoint/2010/main" val="4245189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8" name="Google Shape;44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6" name="Google Shape;54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6" name="Google Shape;55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6" name="Google Shape;56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6" name="Google Shape;57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6" name="Google Shape;57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4934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6" name="Google Shape;57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8712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6" name="Google Shape;46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3" name="Google Shape;48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8" name="Google Shape;518;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6" name="Google Shape;58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5" name="Google Shape;63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3" name="Google Shape;653;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5" name="Google Shape;18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1"/>
        <p:cNvGrpSpPr/>
        <p:nvPr/>
      </p:nvGrpSpPr>
      <p:grpSpPr>
        <a:xfrm>
          <a:off x="0" y="0"/>
          <a:ext cx="0" cy="0"/>
          <a:chOff x="0" y="0"/>
          <a:chExt cx="0" cy="0"/>
        </a:xfrm>
      </p:grpSpPr>
    </p:spTree>
    <p:extLst>
      <p:ext uri="{BB962C8B-B14F-4D97-AF65-F5344CB8AC3E}">
        <p14:creationId xmlns:p14="http://schemas.microsoft.com/office/powerpoint/2010/main" val="305278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9.wdp"/></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11.wdp"/><Relationship Id="rId5" Type="http://schemas.openxmlformats.org/officeDocument/2006/relationships/image" Target="../media/image25.png"/><Relationship Id="rId4" Type="http://schemas.microsoft.com/office/2007/relationships/hdphoto" Target="../media/hdphoto10.wdp"/></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7.png"/><Relationship Id="rId5" Type="http://schemas.microsoft.com/office/2007/relationships/hdphoto" Target="../media/hdphoto12.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8.png"/><Relationship Id="rId4" Type="http://schemas.microsoft.com/office/2007/relationships/hdphoto" Target="../media/hdphoto13.wdp"/></Relationships>
</file>

<file path=ppt/slides/_rels/slide15.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hyperlink" Target="https://kenhgiaovien.com/"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5.sv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8.sv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7.wdp"/></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4.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microsoft.com/office/2007/relationships/hdphoto" Target="../media/hdphoto20.wdp"/><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19.wdp"/><Relationship Id="rId11" Type="http://schemas.microsoft.com/office/2007/relationships/hdphoto" Target="../media/hdphoto22.wdp"/><Relationship Id="rId5" Type="http://schemas.openxmlformats.org/officeDocument/2006/relationships/image" Target="../media/image48.png"/><Relationship Id="rId10" Type="http://schemas.microsoft.com/office/2007/relationships/hdphoto" Target="../media/hdphoto21.wdp"/><Relationship Id="rId4" Type="http://schemas.microsoft.com/office/2007/relationships/hdphoto" Target="../media/hdphoto18.wdp"/><Relationship Id="rId9"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microsoft.com/office/2007/relationships/hdphoto" Target="../media/hdphoto23.wdp"/></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24.wdp"/></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microsoft.com/office/2007/relationships/hdphoto" Target="../media/hdphoto25.wdp"/><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0.png"/><Relationship Id="rId4" Type="http://schemas.microsoft.com/office/2007/relationships/hdphoto" Target="../media/hdphoto26.wdp"/></Relationships>
</file>

<file path=ppt/slides/_rels/slide43.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0.png"/><Relationship Id="rId4" Type="http://schemas.microsoft.com/office/2007/relationships/hdphoto" Target="../media/hdphoto28.wdp"/></Relationships>
</file>

<file path=ppt/slides/_rels/slide45.xml.rels><?xml version="1.0" encoding="UTF-8" standalone="yes"?>
<Relationships xmlns="http://schemas.openxmlformats.org/package/2006/relationships"><Relationship Id="rId3" Type="http://schemas.microsoft.com/office/2007/relationships/hdphoto" Target="../media/hdphoto29.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40.png"/><Relationship Id="rId5" Type="http://schemas.microsoft.com/office/2007/relationships/hdphoto" Target="../media/hdphoto31.wdp"/><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3.wdp"/><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8.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20.png"/><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DF8"/>
        </a:solidFill>
        <a:effectLst/>
      </p:bgPr>
    </p:bg>
    <p:spTree>
      <p:nvGrpSpPr>
        <p:cNvPr id="1" name="Shape 83"/>
        <p:cNvGrpSpPr/>
        <p:nvPr/>
      </p:nvGrpSpPr>
      <p:grpSpPr>
        <a:xfrm>
          <a:off x="0" y="0"/>
          <a:ext cx="0" cy="0"/>
          <a:chOff x="0" y="0"/>
          <a:chExt cx="0" cy="0"/>
        </a:xfrm>
      </p:grpSpPr>
      <p:sp>
        <p:nvSpPr>
          <p:cNvPr id="84" name="Google Shape;84;p1"/>
          <p:cNvSpPr/>
          <p:nvPr/>
        </p:nvSpPr>
        <p:spPr>
          <a:xfrm>
            <a:off x="2397352" y="1028700"/>
            <a:ext cx="7501450" cy="10744265"/>
          </a:xfrm>
          <a:custGeom>
            <a:avLst/>
            <a:gdLst/>
            <a:ahLst/>
            <a:cxnLst/>
            <a:rect l="l" t="t" r="r" b="b"/>
            <a:pathLst>
              <a:path w="7501450" h="10744265" extrusionOk="0">
                <a:moveTo>
                  <a:pt x="0" y="0"/>
                </a:moveTo>
                <a:lnTo>
                  <a:pt x="7501450" y="0"/>
                </a:lnTo>
                <a:lnTo>
                  <a:pt x="7501450" y="10744265"/>
                </a:lnTo>
                <a:lnTo>
                  <a:pt x="0" y="10744265"/>
                </a:lnTo>
                <a:lnTo>
                  <a:pt x="0" y="0"/>
                </a:lnTo>
                <a:close/>
              </a:path>
            </a:pathLst>
          </a:custGeom>
          <a:blipFill rotWithShape="1">
            <a:blip r:embed="rId3">
              <a:alphaModFix amt="9999"/>
            </a:blip>
            <a:stretch>
              <a:fillRect/>
            </a:stretch>
          </a:blipFill>
          <a:ln>
            <a:noFill/>
          </a:ln>
        </p:spPr>
      </p:sp>
      <p:sp>
        <p:nvSpPr>
          <p:cNvPr id="85" name="Google Shape;85;p1"/>
          <p:cNvSpPr/>
          <p:nvPr/>
        </p:nvSpPr>
        <p:spPr>
          <a:xfrm flipH="1">
            <a:off x="7293311" y="1028700"/>
            <a:ext cx="14964333" cy="10556657"/>
          </a:xfrm>
          <a:custGeom>
            <a:avLst/>
            <a:gdLst/>
            <a:ahLst/>
            <a:cxnLst/>
            <a:rect l="l" t="t" r="r" b="b"/>
            <a:pathLst>
              <a:path w="14964333" h="10556657" extrusionOk="0">
                <a:moveTo>
                  <a:pt x="14964333" y="0"/>
                </a:moveTo>
                <a:lnTo>
                  <a:pt x="0" y="0"/>
                </a:lnTo>
                <a:lnTo>
                  <a:pt x="0" y="10556657"/>
                </a:lnTo>
                <a:lnTo>
                  <a:pt x="14964333" y="10556657"/>
                </a:lnTo>
                <a:lnTo>
                  <a:pt x="14964333" y="0"/>
                </a:lnTo>
                <a:close/>
              </a:path>
            </a:pathLst>
          </a:custGeom>
          <a:blipFill rotWithShape="1">
            <a:blip r:embed="rId4">
              <a:alphaModFix/>
            </a:blip>
            <a:stretch>
              <a:fillRect/>
            </a:stretch>
          </a:blipFill>
          <a:ln>
            <a:noFill/>
          </a:ln>
        </p:spPr>
      </p:sp>
      <p:sp>
        <p:nvSpPr>
          <p:cNvPr id="86" name="Google Shape;86;p1"/>
          <p:cNvSpPr txBox="1"/>
          <p:nvPr/>
        </p:nvSpPr>
        <p:spPr>
          <a:xfrm>
            <a:off x="762000" y="2155598"/>
            <a:ext cx="7886700" cy="597580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72952"/>
              </a:buClr>
              <a:buSzPts val="9000"/>
              <a:buFont typeface="Arial"/>
              <a:buNone/>
            </a:pPr>
            <a:r>
              <a:rPr lang="en-US" sz="9000" b="1" i="0" u="none" strike="noStrike" cap="none">
                <a:solidFill>
                  <a:srgbClr val="072952"/>
                </a:solidFill>
                <a:latin typeface="Arial"/>
                <a:ea typeface="Arial"/>
                <a:cs typeface="Arial"/>
                <a:sym typeface="Arial"/>
              </a:rPr>
              <a:t>CHÀO MỪNG </a:t>
            </a:r>
            <a:endParaRPr/>
          </a:p>
          <a:p>
            <a:pPr marL="0" marR="0" lvl="0" indent="0" algn="ctr" rtl="0">
              <a:lnSpc>
                <a:spcPct val="150000"/>
              </a:lnSpc>
              <a:spcBef>
                <a:spcPts val="0"/>
              </a:spcBef>
              <a:spcAft>
                <a:spcPts val="0"/>
              </a:spcAft>
              <a:buClr>
                <a:srgbClr val="072952"/>
              </a:buClr>
              <a:buSzPts val="9000"/>
              <a:buFont typeface="Arial"/>
              <a:buNone/>
            </a:pPr>
            <a:r>
              <a:rPr lang="en-US" sz="9000" b="1" i="0" u="none" strike="noStrike" cap="none">
                <a:solidFill>
                  <a:srgbClr val="072952"/>
                </a:solidFill>
                <a:latin typeface="Arial"/>
                <a:ea typeface="Arial"/>
                <a:cs typeface="Arial"/>
                <a:sym typeface="Arial"/>
              </a:rPr>
              <a:t>CÁC EM ĐẾN </a:t>
            </a:r>
            <a:endParaRPr/>
          </a:p>
          <a:p>
            <a:pPr marL="0" marR="0" lvl="0" indent="0" algn="ctr" rtl="0">
              <a:lnSpc>
                <a:spcPct val="150000"/>
              </a:lnSpc>
              <a:spcBef>
                <a:spcPts val="0"/>
              </a:spcBef>
              <a:spcAft>
                <a:spcPts val="0"/>
              </a:spcAft>
              <a:buClr>
                <a:srgbClr val="072952"/>
              </a:buClr>
              <a:buSzPts val="9000"/>
              <a:buFont typeface="Arial"/>
              <a:buNone/>
            </a:pPr>
            <a:r>
              <a:rPr lang="en-US" sz="9000" b="1" i="0" u="none" strike="noStrike" cap="none">
                <a:solidFill>
                  <a:srgbClr val="072952"/>
                </a:solidFill>
                <a:latin typeface="Arial"/>
                <a:ea typeface="Arial"/>
                <a:cs typeface="Arial"/>
                <a:sym typeface="Arial"/>
              </a:rPr>
              <a:t>VỚI BÀI HỌC!</a:t>
            </a:r>
            <a:endParaRP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B7BECB-BFF6-8207-439E-E87269AE2984}"/>
              </a:ext>
            </a:extLst>
          </p:cNvPr>
          <p:cNvSpPr/>
          <p:nvPr/>
        </p:nvSpPr>
        <p:spPr>
          <a:xfrm>
            <a:off x="540325" y="495182"/>
            <a:ext cx="3048000" cy="96981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4000" b="1" dirty="0">
                <a:latin typeface="Arial" panose="020B0604020202020204" pitchFamily="34" charset="0"/>
                <a:cs typeface="Arial" panose="020B0604020202020204" pitchFamily="34" charset="0"/>
              </a:rPr>
              <a:t>Bước 2</a:t>
            </a:r>
          </a:p>
        </p:txBody>
      </p:sp>
      <p:sp>
        <p:nvSpPr>
          <p:cNvPr id="6" name="TextBox 5">
            <a:extLst>
              <a:ext uri="{FF2B5EF4-FFF2-40B4-BE49-F238E27FC236}">
                <a16:creationId xmlns:a16="http://schemas.microsoft.com/office/drawing/2014/main" id="{377E40D6-B3DD-8478-ED64-0ECA67024F99}"/>
              </a:ext>
            </a:extLst>
          </p:cNvPr>
          <p:cNvSpPr txBox="1"/>
          <p:nvPr/>
        </p:nvSpPr>
        <p:spPr>
          <a:xfrm>
            <a:off x="540325" y="283234"/>
            <a:ext cx="17207350" cy="2363532"/>
          </a:xfrm>
          <a:prstGeom prst="rect">
            <a:avLst/>
          </a:prstGeom>
          <a:noFill/>
        </p:spPr>
        <p:txBody>
          <a:bodyPr wrap="square">
            <a:spAutoFit/>
          </a:bodyPr>
          <a:lstStyle/>
          <a:p>
            <a:pPr algn="just">
              <a:lnSpc>
                <a:spcPct val="20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				Trong mục </a:t>
            </a:r>
            <a:r>
              <a:rPr lang="vi-VN" sz="4000" b="1" dirty="0">
                <a:effectLst/>
                <a:latin typeface="Arial" panose="020B0604020202020204" pitchFamily="34" charset="0"/>
                <a:ea typeface="Calibri" panose="020F0502020204030204" pitchFamily="34" charset="0"/>
                <a:cs typeface="Arial" panose="020B0604020202020204" pitchFamily="34" charset="0"/>
              </a:rPr>
              <a:t>Allow </a:t>
            </a:r>
            <a:r>
              <a:rPr lang="vi-VN" sz="4000" dirty="0">
                <a:effectLst/>
                <a:latin typeface="Arial" panose="020B0604020202020204" pitchFamily="34" charset="0"/>
                <a:ea typeface="Calibri" panose="020F0502020204030204" pitchFamily="34" charset="0"/>
                <a:cs typeface="Arial" panose="020B0604020202020204" pitchFamily="34" charset="0"/>
              </a:rPr>
              <a:t>của thẻ </a:t>
            </a:r>
            <a:r>
              <a:rPr lang="vi-VN" sz="4000" b="1" dirty="0">
                <a:effectLst/>
                <a:latin typeface="Arial" panose="020B0604020202020204" pitchFamily="34" charset="0"/>
                <a:ea typeface="Calibri" panose="020F0502020204030204" pitchFamily="34" charset="0"/>
                <a:cs typeface="Arial" panose="020B0604020202020204" pitchFamily="34" charset="0"/>
              </a:rPr>
              <a:t>Settings</a:t>
            </a:r>
            <a:r>
              <a:rPr lang="vi-VN" sz="4000" dirty="0">
                <a:effectLst/>
                <a:latin typeface="Arial" panose="020B0604020202020204" pitchFamily="34" charset="0"/>
                <a:ea typeface="Calibri" panose="020F0502020204030204" pitchFamily="34" charset="0"/>
                <a:cs typeface="Arial" panose="020B0604020202020204" pitchFamily="34" charset="0"/>
              </a:rPr>
              <a:t>, nháy chuột chọn kiểu xác thực trong danh sách thả xuống.</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image9.png">
            <a:extLst>
              <a:ext uri="{FF2B5EF4-FFF2-40B4-BE49-F238E27FC236}">
                <a16:creationId xmlns:a16="http://schemas.microsoft.com/office/drawing/2014/main" id="{C3622479-9A91-6FDE-4E2F-8402A1C33421}"/>
              </a:ext>
            </a:extLst>
          </p:cNvPr>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Lst>
          </a:blip>
          <a:srcRect/>
          <a:stretch>
            <a:fillRect/>
          </a:stretch>
        </p:blipFill>
        <p:spPr>
          <a:xfrm>
            <a:off x="4572000" y="2780005"/>
            <a:ext cx="9143999" cy="7093132"/>
          </a:xfrm>
          <a:prstGeom prst="rect">
            <a:avLst/>
          </a:prstGeom>
          <a:ln/>
        </p:spPr>
      </p:pic>
    </p:spTree>
    <p:extLst>
      <p:ext uri="{BB962C8B-B14F-4D97-AF65-F5344CB8AC3E}">
        <p14:creationId xmlns:p14="http://schemas.microsoft.com/office/powerpoint/2010/main" val="2086180434"/>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 name="Rectangle 1">
            <a:extLst>
              <a:ext uri="{FF2B5EF4-FFF2-40B4-BE49-F238E27FC236}">
                <a16:creationId xmlns:a16="http://schemas.microsoft.com/office/drawing/2014/main" id="{088A544D-895B-C165-B170-706B552FBABC}"/>
              </a:ext>
            </a:extLst>
          </p:cNvPr>
          <p:cNvSpPr/>
          <p:nvPr/>
        </p:nvSpPr>
        <p:spPr>
          <a:xfrm>
            <a:off x="540325" y="403125"/>
            <a:ext cx="3048000" cy="96981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4000" b="1" dirty="0">
                <a:latin typeface="Arial" panose="020B0604020202020204" pitchFamily="34" charset="0"/>
                <a:cs typeface="Arial" panose="020B0604020202020204" pitchFamily="34" charset="0"/>
              </a:rPr>
              <a:t>Bước 3</a:t>
            </a:r>
          </a:p>
        </p:txBody>
      </p:sp>
      <p:sp>
        <p:nvSpPr>
          <p:cNvPr id="4" name="TextBox 3">
            <a:extLst>
              <a:ext uri="{FF2B5EF4-FFF2-40B4-BE49-F238E27FC236}">
                <a16:creationId xmlns:a16="http://schemas.microsoft.com/office/drawing/2014/main" id="{DF717E68-56FA-D918-3309-32831DCC15C0}"/>
              </a:ext>
            </a:extLst>
          </p:cNvPr>
          <p:cNvSpPr txBox="1"/>
          <p:nvPr/>
        </p:nvSpPr>
        <p:spPr>
          <a:xfrm>
            <a:off x="3952542" y="534091"/>
            <a:ext cx="11131062" cy="707886"/>
          </a:xfrm>
          <a:prstGeom prst="rect">
            <a:avLst/>
          </a:prstGeom>
          <a:noFill/>
        </p:spPr>
        <p:txBody>
          <a:bodyPr wrap="square">
            <a:spAutoFit/>
          </a:bodyPr>
          <a:lstStyle/>
          <a:p>
            <a:pPr algn="just">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Trong mục </a:t>
            </a:r>
            <a:r>
              <a:rPr lang="vi-VN" sz="4000" b="1" dirty="0">
                <a:effectLst/>
                <a:latin typeface="Arial" panose="020B0604020202020204" pitchFamily="34" charset="0"/>
                <a:ea typeface="Calibri" panose="020F0502020204030204" pitchFamily="34" charset="0"/>
                <a:cs typeface="Arial" panose="020B0604020202020204" pitchFamily="34" charset="0"/>
              </a:rPr>
              <a:t>Data</a:t>
            </a:r>
            <a:r>
              <a:rPr lang="vi-VN" sz="4000" dirty="0">
                <a:effectLst/>
                <a:latin typeface="Arial" panose="020B0604020202020204" pitchFamily="34" charset="0"/>
                <a:ea typeface="Calibri" panose="020F0502020204030204" pitchFamily="34" charset="0"/>
                <a:cs typeface="Arial" panose="020B0604020202020204" pitchFamily="34" charset="0"/>
              </a:rPr>
              <a:t>, nháy chuột chọn kiểu phù hợp.</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5" name="image6.png">
            <a:extLst>
              <a:ext uri="{FF2B5EF4-FFF2-40B4-BE49-F238E27FC236}">
                <a16:creationId xmlns:a16="http://schemas.microsoft.com/office/drawing/2014/main" id="{FC0DB644-1EE1-9388-61DB-41C1C009E4AC}"/>
              </a:ext>
            </a:extLst>
          </p:cNvPr>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Lst>
          </a:blip>
          <a:srcRect/>
          <a:stretch>
            <a:fillRect/>
          </a:stretch>
        </p:blipFill>
        <p:spPr>
          <a:xfrm>
            <a:off x="3982448" y="1374877"/>
            <a:ext cx="10323103" cy="8378032"/>
          </a:xfrm>
          <a:prstGeom prst="rect">
            <a:avLst/>
          </a:prstGeom>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3" name="TextBox 2">
            <a:extLst>
              <a:ext uri="{FF2B5EF4-FFF2-40B4-BE49-F238E27FC236}">
                <a16:creationId xmlns:a16="http://schemas.microsoft.com/office/drawing/2014/main" id="{AF03EBCE-DCB9-F15C-BE07-22165AA8E7AB}"/>
              </a:ext>
            </a:extLst>
          </p:cNvPr>
          <p:cNvSpPr txBox="1"/>
          <p:nvPr/>
        </p:nvSpPr>
        <p:spPr>
          <a:xfrm>
            <a:off x="631074" y="8120702"/>
            <a:ext cx="17025851" cy="1824923"/>
          </a:xfrm>
          <a:prstGeom prst="rect">
            <a:avLst/>
          </a:prstGeom>
          <a:noFill/>
        </p:spPr>
        <p:txBody>
          <a:bodyPr wrap="square">
            <a:spAutoFit/>
          </a:bodyPr>
          <a:lstStyle/>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Calibri" panose="020F0502020204030204" pitchFamily="34" charset="0"/>
                <a:cs typeface="Arial" panose="020B0604020202020204" pitchFamily="34" charset="0"/>
              </a:rPr>
              <a:t>Thẻ </a:t>
            </a:r>
            <a:r>
              <a:rPr lang="vi-VN" sz="4000" b="1" dirty="0">
                <a:effectLst/>
                <a:latin typeface="Arial" panose="020B0604020202020204" pitchFamily="34" charset="0"/>
                <a:ea typeface="Calibri" panose="020F0502020204030204" pitchFamily="34" charset="0"/>
                <a:cs typeface="Arial" panose="020B0604020202020204" pitchFamily="34" charset="0"/>
              </a:rPr>
              <a:t>Error Alert</a:t>
            </a:r>
            <a:r>
              <a:rPr lang="vi-VN" sz="4000" dirty="0">
                <a:effectLst/>
                <a:latin typeface="Arial" panose="020B0604020202020204" pitchFamily="34" charset="0"/>
                <a:ea typeface="Calibri" panose="020F0502020204030204" pitchFamily="34" charset="0"/>
                <a:cs typeface="Arial" panose="020B0604020202020204" pitchFamily="34" charset="0"/>
              </a:rPr>
              <a:t>: thiết lập thông báo khi nhập dữ liệu không thỏa mãn điều kiện.</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4" name="image4.png">
            <a:extLst>
              <a:ext uri="{FF2B5EF4-FFF2-40B4-BE49-F238E27FC236}">
                <a16:creationId xmlns:a16="http://schemas.microsoft.com/office/drawing/2014/main" id="{3EDCF61F-B311-DA68-7667-862FA62F8B92}"/>
              </a:ext>
            </a:extLst>
          </p:cNvPr>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Lst>
          </a:blip>
          <a:srcRect/>
          <a:stretch>
            <a:fillRect/>
          </a:stretch>
        </p:blipFill>
        <p:spPr>
          <a:xfrm>
            <a:off x="9531929" y="2153831"/>
            <a:ext cx="7897089" cy="5979338"/>
          </a:xfrm>
          <a:prstGeom prst="rect">
            <a:avLst/>
          </a:prstGeom>
          <a:ln/>
        </p:spPr>
      </p:pic>
      <p:sp>
        <p:nvSpPr>
          <p:cNvPr id="5" name="TextBox 4">
            <a:extLst>
              <a:ext uri="{FF2B5EF4-FFF2-40B4-BE49-F238E27FC236}">
                <a16:creationId xmlns:a16="http://schemas.microsoft.com/office/drawing/2014/main" id="{BC947F65-2CB1-5A8C-5BAD-F047D6C8DA43}"/>
              </a:ext>
            </a:extLst>
          </p:cNvPr>
          <p:cNvSpPr txBox="1"/>
          <p:nvPr/>
        </p:nvSpPr>
        <p:spPr>
          <a:xfrm>
            <a:off x="631074" y="84348"/>
            <a:ext cx="15336984" cy="1927515"/>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Ngoài thẻ </a:t>
            </a:r>
            <a:r>
              <a:rPr lang="vi-VN" sz="4000" b="1" dirty="0">
                <a:effectLst/>
                <a:latin typeface="Arial" panose="020B0604020202020204" pitchFamily="34" charset="0"/>
                <a:ea typeface="Calibri" panose="020F0502020204030204" pitchFamily="34" charset="0"/>
                <a:cs typeface="Arial" panose="020B0604020202020204" pitchFamily="34" charset="0"/>
              </a:rPr>
              <a:t>Settings</a:t>
            </a:r>
            <a:r>
              <a:rPr lang="vi-VN" sz="4000" dirty="0">
                <a:effectLst/>
                <a:latin typeface="Arial" panose="020B0604020202020204" pitchFamily="34" charset="0"/>
                <a:ea typeface="Calibri" panose="020F0502020204030204" pitchFamily="34" charset="0"/>
                <a:cs typeface="Arial" panose="020B0604020202020204" pitchFamily="34" charset="0"/>
              </a:rPr>
              <a:t>, hộp thoại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 </a:t>
            </a:r>
            <a:r>
              <a:rPr lang="vi-VN" sz="4000" dirty="0">
                <a:effectLst/>
                <a:latin typeface="Arial" panose="020B0604020202020204" pitchFamily="34" charset="0"/>
                <a:ea typeface="Calibri" panose="020F0502020204030204" pitchFamily="34" charset="0"/>
                <a:cs typeface="Arial" panose="020B0604020202020204" pitchFamily="34" charset="0"/>
              </a:rPr>
              <a:t>còn có</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Calibri" panose="020F0502020204030204" pitchFamily="34" charset="0"/>
                <a:cs typeface="Arial" panose="020B0604020202020204" pitchFamily="34" charset="0"/>
              </a:rPr>
              <a:t>Thẻ </a:t>
            </a:r>
            <a:r>
              <a:rPr lang="vi-VN" sz="4000" b="1" dirty="0">
                <a:effectLst/>
                <a:latin typeface="Arial" panose="020B0604020202020204" pitchFamily="34" charset="0"/>
                <a:ea typeface="Calibri" panose="020F0502020204030204" pitchFamily="34" charset="0"/>
                <a:cs typeface="Arial" panose="020B0604020202020204" pitchFamily="34" charset="0"/>
              </a:rPr>
              <a:t>Input Message</a:t>
            </a:r>
            <a:r>
              <a:rPr lang="vi-VN" sz="4000" dirty="0">
                <a:effectLst/>
                <a:latin typeface="Arial" panose="020B0604020202020204" pitchFamily="34" charset="0"/>
                <a:ea typeface="Calibri" panose="020F0502020204030204" pitchFamily="34" charset="0"/>
                <a:cs typeface="Arial" panose="020B0604020202020204" pitchFamily="34" charset="0"/>
              </a:rPr>
              <a:t>: thiết lập lời nhắc khi truy cập vào ô tính.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6" name="image3.png">
            <a:extLst>
              <a:ext uri="{FF2B5EF4-FFF2-40B4-BE49-F238E27FC236}">
                <a16:creationId xmlns:a16="http://schemas.microsoft.com/office/drawing/2014/main" id="{FE1AF8A8-4C6B-A17E-AFC2-FB91DCA873AA}"/>
              </a:ext>
            </a:extLst>
          </p:cNvPr>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contrast="20000"/>
                    </a14:imgEffect>
                  </a14:imgLayer>
                </a14:imgProps>
              </a:ext>
            </a:extLst>
          </a:blip>
          <a:srcRect/>
          <a:stretch>
            <a:fillRect/>
          </a:stretch>
        </p:blipFill>
        <p:spPr>
          <a:xfrm>
            <a:off x="858982" y="2116432"/>
            <a:ext cx="7897089" cy="6004270"/>
          </a:xfrm>
          <a:prstGeom prst="rect">
            <a:avLst/>
          </a:prstGeom>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p:tgtEl>
                                          <p:spTgt spid="5">
                                            <p:txEl>
                                              <p:pRg st="1" end="1"/>
                                            </p:txEl>
                                          </p:spTgt>
                                        </p:tgtEl>
                                        <p:attrNameLst>
                                          <p:attrName>ppt_x</p:attrName>
                                        </p:attrNameLst>
                                      </p:cBhvr>
                                      <p:tavLst>
                                        <p:tav tm="0">
                                          <p:val>
                                            <p:strVal val="#ppt_x-#ppt_w*1.125000"/>
                                          </p:val>
                                        </p:tav>
                                        <p:tav tm="100000">
                                          <p:val>
                                            <p:strVal val="#ppt_x"/>
                                          </p:val>
                                        </p:tav>
                                      </p:tavLst>
                                    </p:anim>
                                    <p:animEffect transition="in" filter="wipe(right)">
                                      <p:cBhvr>
                                        <p:cTn id="13" dur="500"/>
                                        <p:tgtEl>
                                          <p:spTgt spid="5">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par>
                                <p:cTn id="23" presetID="3"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DCE6EDA-AC07-55BC-7348-EBCFDAD0FC1A}"/>
              </a:ext>
            </a:extLst>
          </p:cNvPr>
          <p:cNvSpPr/>
          <p:nvPr/>
        </p:nvSpPr>
        <p:spPr>
          <a:xfrm>
            <a:off x="609347" y="2845966"/>
            <a:ext cx="17069305" cy="1400175"/>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 name="TextBox 2">
            <a:extLst>
              <a:ext uri="{FF2B5EF4-FFF2-40B4-BE49-F238E27FC236}">
                <a16:creationId xmlns:a16="http://schemas.microsoft.com/office/drawing/2014/main" id="{D207803C-FA50-7F37-A6BF-518BC4599703}"/>
              </a:ext>
            </a:extLst>
          </p:cNvPr>
          <p:cNvSpPr txBox="1"/>
          <p:nvPr/>
        </p:nvSpPr>
        <p:spPr>
          <a:xfrm>
            <a:off x="2230582" y="551641"/>
            <a:ext cx="6054436" cy="769441"/>
          </a:xfrm>
          <a:prstGeom prst="rect">
            <a:avLst/>
          </a:prstGeom>
          <a:noFill/>
        </p:spPr>
        <p:txBody>
          <a:bodyPr wrap="square">
            <a:spAutoFit/>
          </a:bodyPr>
          <a:lstStyle/>
          <a:p>
            <a:r>
              <a:rPr lang="vi-VN" sz="44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Hoạt động tr.36 SGK</a:t>
            </a:r>
            <a:r>
              <a:rPr lang="en-VN" sz="4400" b="1" dirty="0">
                <a:solidFill>
                  <a:srgbClr val="C00000"/>
                </a:solidFill>
                <a:effectLst/>
                <a:latin typeface="Arial" panose="020B0604020202020204" pitchFamily="34" charset="0"/>
                <a:cs typeface="Arial" panose="020B0604020202020204" pitchFamily="34" charset="0"/>
              </a:rPr>
              <a:t> </a:t>
            </a:r>
            <a:endParaRPr lang="en-VN" sz="4400" b="1" dirty="0">
              <a:solidFill>
                <a:srgbClr val="C0000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8BE63C8-698E-8674-9FAE-DE8ECB3753D7}"/>
              </a:ext>
            </a:extLst>
          </p:cNvPr>
          <p:cNvSpPr txBox="1"/>
          <p:nvPr/>
        </p:nvSpPr>
        <p:spPr>
          <a:xfrm>
            <a:off x="900543" y="1843383"/>
            <a:ext cx="16486909" cy="707886"/>
          </a:xfrm>
          <a:prstGeom prst="rect">
            <a:avLst/>
          </a:prstGeom>
          <a:noFill/>
        </p:spPr>
        <p:txBody>
          <a:bodyPr wrap="square">
            <a:spAutoFit/>
          </a:bodyPr>
          <a:lstStyle/>
          <a:p>
            <a:pPr algn="just">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Trong </a:t>
            </a:r>
            <a:r>
              <a:rPr lang="vi-VN" sz="4000" i="1" dirty="0">
                <a:effectLst/>
                <a:latin typeface="Arial" panose="020B0604020202020204" pitchFamily="34" charset="0"/>
                <a:ea typeface="Calibri" panose="020F0502020204030204" pitchFamily="34" charset="0"/>
                <a:cs typeface="Arial" panose="020B0604020202020204" pitchFamily="34" charset="0"/>
              </a:rPr>
              <a:t>Hình 1</a:t>
            </a:r>
            <a:r>
              <a:rPr lang="vi-VN" sz="4000" dirty="0">
                <a:effectLst/>
                <a:latin typeface="Arial" panose="020B0604020202020204" pitchFamily="34" charset="0"/>
                <a:ea typeface="Calibri" panose="020F0502020204030204" pitchFamily="34" charset="0"/>
                <a:cs typeface="Arial" panose="020B0604020202020204" pitchFamily="34" charset="0"/>
              </a:rPr>
              <a:t>, em hãy chọn khối ô </a:t>
            </a:r>
            <a:r>
              <a:rPr lang="vi-VN" sz="4000" b="1" dirty="0">
                <a:effectLst/>
                <a:latin typeface="Arial" panose="020B0604020202020204" pitchFamily="34" charset="0"/>
                <a:ea typeface="Calibri" panose="020F0502020204030204" pitchFamily="34" charset="0"/>
                <a:cs typeface="Arial" panose="020B0604020202020204" pitchFamily="34" charset="0"/>
              </a:rPr>
              <a:t>C3:C8 </a:t>
            </a:r>
            <a:r>
              <a:rPr lang="vi-VN" sz="4000" dirty="0">
                <a:effectLst/>
                <a:latin typeface="Arial" panose="020B0604020202020204" pitchFamily="34" charset="0"/>
                <a:ea typeface="Calibri" panose="020F0502020204030204" pitchFamily="34" charset="0"/>
                <a:cs typeface="Arial" panose="020B0604020202020204" pitchFamily="34" charset="0"/>
              </a:rPr>
              <a:t>và thực hiện các thao tác sau:</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1B07289E-7241-BC6D-78BF-34B1C394CF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386" y="306852"/>
            <a:ext cx="1400175" cy="1400175"/>
          </a:xfrm>
          <a:prstGeom prst="rect">
            <a:avLst/>
          </a:prstGeom>
        </p:spPr>
      </p:pic>
      <p:sp>
        <p:nvSpPr>
          <p:cNvPr id="8" name="TextBox 7">
            <a:extLst>
              <a:ext uri="{FF2B5EF4-FFF2-40B4-BE49-F238E27FC236}">
                <a16:creationId xmlns:a16="http://schemas.microsoft.com/office/drawing/2014/main" id="{368C8C7D-0268-CD77-997C-4304B5532370}"/>
              </a:ext>
            </a:extLst>
          </p:cNvPr>
          <p:cNvSpPr txBox="1"/>
          <p:nvPr/>
        </p:nvSpPr>
        <p:spPr>
          <a:xfrm>
            <a:off x="900544" y="3188786"/>
            <a:ext cx="16486909" cy="707886"/>
          </a:xfrm>
          <a:prstGeom prst="rect">
            <a:avLst/>
          </a:prstGeom>
          <a:noFill/>
        </p:spPr>
        <p:txBody>
          <a:bodyPr wrap="square">
            <a:spAutoFit/>
          </a:bodyPr>
          <a:lstStyle/>
          <a:p>
            <a:pPr marL="571500" indent="-571500">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Nháy chuột vào nút lệnh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			</a:t>
            </a:r>
            <a:r>
              <a:rPr lang="vi-VN" sz="4000" dirty="0">
                <a:effectLst/>
                <a:latin typeface="Arial" panose="020B0604020202020204" pitchFamily="34" charset="0"/>
                <a:ea typeface="Calibri" panose="020F0502020204030204" pitchFamily="34" charset="0"/>
                <a:cs typeface="Arial" panose="020B0604020202020204" pitchFamily="34" charset="0"/>
              </a:rPr>
              <a:t>trên dải lệnh </a:t>
            </a:r>
            <a:r>
              <a:rPr lang="vi-VN" sz="4000" b="1" dirty="0">
                <a:effectLst/>
                <a:latin typeface="Arial" panose="020B0604020202020204" pitchFamily="34" charset="0"/>
                <a:ea typeface="Calibri" panose="020F0502020204030204" pitchFamily="34" charset="0"/>
                <a:cs typeface="Arial" panose="020B0604020202020204" pitchFamily="34" charset="0"/>
              </a:rPr>
              <a:t>Data</a:t>
            </a:r>
            <a:r>
              <a:rPr lang="vi-VN" sz="4000" dirty="0">
                <a:effectLst/>
                <a:latin typeface="Arial" panose="020B0604020202020204" pitchFamily="34" charset="0"/>
                <a:ea typeface="Calibri" panose="020F0502020204030204" pitchFamily="34" charset="0"/>
                <a:cs typeface="Arial" panose="020B0604020202020204" pitchFamily="34" charset="0"/>
              </a:rPr>
              <a:t>. </a:t>
            </a:r>
            <a:r>
              <a:rPr lang="vi-VN" sz="4000" b="1" dirty="0">
                <a:effectLst/>
                <a:latin typeface="Arial" panose="020B0604020202020204" pitchFamily="34" charset="0"/>
                <a:ea typeface="Calibri" panose="020F0502020204030204" pitchFamily="34" charset="0"/>
                <a:cs typeface="Arial" panose="020B0604020202020204" pitchFamily="34" charset="0"/>
              </a:rPr>
              <a:t> </a:t>
            </a:r>
            <a:endParaRPr lang="en-VN" sz="4000" dirty="0">
              <a:latin typeface="Arial" panose="020B0604020202020204" pitchFamily="34" charset="0"/>
              <a:cs typeface="Arial" panose="020B0604020202020204" pitchFamily="34" charset="0"/>
            </a:endParaRPr>
          </a:p>
        </p:txBody>
      </p:sp>
      <p:pic>
        <p:nvPicPr>
          <p:cNvPr id="9" name="image2.png">
            <a:extLst>
              <a:ext uri="{FF2B5EF4-FFF2-40B4-BE49-F238E27FC236}">
                <a16:creationId xmlns:a16="http://schemas.microsoft.com/office/drawing/2014/main" id="{2EAC0611-21EF-6515-3BE5-95EBFC295D1A}"/>
              </a:ext>
            </a:extLst>
          </p:cNvPr>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Lst>
          </a:blip>
          <a:srcRect/>
          <a:stretch>
            <a:fillRect/>
          </a:stretch>
        </p:blipFill>
        <p:spPr>
          <a:xfrm>
            <a:off x="11360727" y="2982322"/>
            <a:ext cx="1108363" cy="1120813"/>
          </a:xfrm>
          <a:prstGeom prst="rect">
            <a:avLst/>
          </a:prstGeom>
          <a:ln/>
        </p:spPr>
      </p:pic>
      <p:sp>
        <p:nvSpPr>
          <p:cNvPr id="17" name="Rounded Rectangle 16">
            <a:extLst>
              <a:ext uri="{FF2B5EF4-FFF2-40B4-BE49-F238E27FC236}">
                <a16:creationId xmlns:a16="http://schemas.microsoft.com/office/drawing/2014/main" id="{3DA2B514-A916-9E37-28C7-37C3FEF9DE54}"/>
              </a:ext>
            </a:extLst>
          </p:cNvPr>
          <p:cNvSpPr/>
          <p:nvPr/>
        </p:nvSpPr>
        <p:spPr>
          <a:xfrm>
            <a:off x="609347" y="4476580"/>
            <a:ext cx="17069305" cy="2040747"/>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TextBox 10">
            <a:extLst>
              <a:ext uri="{FF2B5EF4-FFF2-40B4-BE49-F238E27FC236}">
                <a16:creationId xmlns:a16="http://schemas.microsoft.com/office/drawing/2014/main" id="{9E44957D-6084-2663-C75C-476E5453A7FE}"/>
              </a:ext>
            </a:extLst>
          </p:cNvPr>
          <p:cNvSpPr txBox="1"/>
          <p:nvPr/>
        </p:nvSpPr>
        <p:spPr>
          <a:xfrm>
            <a:off x="900543" y="4521691"/>
            <a:ext cx="16486909" cy="1824923"/>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Tại thể </a:t>
            </a:r>
            <a:r>
              <a:rPr lang="vi-VN" sz="4000" b="1" dirty="0">
                <a:effectLst/>
                <a:latin typeface="Arial" panose="020B0604020202020204" pitchFamily="34" charset="0"/>
                <a:ea typeface="Calibri" panose="020F0502020204030204" pitchFamily="34" charset="0"/>
                <a:cs typeface="Arial" panose="020B0604020202020204" pitchFamily="34" charset="0"/>
              </a:rPr>
              <a:t>Input Message </a:t>
            </a:r>
            <a:r>
              <a:rPr lang="vi-VN" sz="4000" dirty="0">
                <a:effectLst/>
                <a:latin typeface="Arial" panose="020B0604020202020204" pitchFamily="34" charset="0"/>
                <a:ea typeface="Calibri" panose="020F0502020204030204" pitchFamily="34" charset="0"/>
                <a:cs typeface="Arial" panose="020B0604020202020204" pitchFamily="34" charset="0"/>
              </a:rPr>
              <a:t>và </a:t>
            </a:r>
            <a:r>
              <a:rPr lang="vi-VN" sz="4000" b="1" dirty="0">
                <a:effectLst/>
                <a:latin typeface="Arial" panose="020B0604020202020204" pitchFamily="34" charset="0"/>
                <a:ea typeface="Calibri" panose="020F0502020204030204" pitchFamily="34" charset="0"/>
                <a:cs typeface="Arial" panose="020B0604020202020204" pitchFamily="34" charset="0"/>
              </a:rPr>
              <a:t>Error Alert</a:t>
            </a:r>
            <a:r>
              <a:rPr lang="vi-VN" sz="4000" dirty="0">
                <a:effectLst/>
                <a:latin typeface="Arial" panose="020B0604020202020204" pitchFamily="34" charset="0"/>
                <a:ea typeface="Calibri" panose="020F0502020204030204" pitchFamily="34" charset="0"/>
                <a:cs typeface="Arial" panose="020B0604020202020204" pitchFamily="34" charset="0"/>
              </a:rPr>
              <a:t>, thiết lập các thông báo, lời nhắc phù hợp và nháy chuột vào lệnh </a:t>
            </a:r>
            <a:r>
              <a:rPr lang="vi-VN" sz="4000" b="1" dirty="0">
                <a:effectLst/>
                <a:latin typeface="Arial" panose="020B0604020202020204" pitchFamily="34" charset="0"/>
                <a:ea typeface="Calibri" panose="020F0502020204030204" pitchFamily="34" charset="0"/>
                <a:cs typeface="Arial" panose="020B0604020202020204" pitchFamily="34" charset="0"/>
              </a:rPr>
              <a:t>OK</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9" name="Rounded Rectangle 18">
            <a:extLst>
              <a:ext uri="{FF2B5EF4-FFF2-40B4-BE49-F238E27FC236}">
                <a16:creationId xmlns:a16="http://schemas.microsoft.com/office/drawing/2014/main" id="{99DBC353-2AAD-D880-C8C8-690299231DEF}"/>
              </a:ext>
            </a:extLst>
          </p:cNvPr>
          <p:cNvSpPr/>
          <p:nvPr/>
        </p:nvSpPr>
        <p:spPr>
          <a:xfrm>
            <a:off x="581386" y="8408957"/>
            <a:ext cx="17069305" cy="1400176"/>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8" name="Rounded Rectangle 17">
            <a:extLst>
              <a:ext uri="{FF2B5EF4-FFF2-40B4-BE49-F238E27FC236}">
                <a16:creationId xmlns:a16="http://schemas.microsoft.com/office/drawing/2014/main" id="{5B82E315-E87D-6B17-509C-391B7F24A516}"/>
              </a:ext>
            </a:extLst>
          </p:cNvPr>
          <p:cNvSpPr/>
          <p:nvPr/>
        </p:nvSpPr>
        <p:spPr>
          <a:xfrm>
            <a:off x="581386" y="6747766"/>
            <a:ext cx="17069305" cy="1400175"/>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TextBox 12">
            <a:extLst>
              <a:ext uri="{FF2B5EF4-FFF2-40B4-BE49-F238E27FC236}">
                <a16:creationId xmlns:a16="http://schemas.microsoft.com/office/drawing/2014/main" id="{7B2F48D4-27B1-4C90-1A47-E76A029255F7}"/>
              </a:ext>
            </a:extLst>
          </p:cNvPr>
          <p:cNvSpPr txBox="1"/>
          <p:nvPr/>
        </p:nvSpPr>
        <p:spPr>
          <a:xfrm>
            <a:off x="900543" y="7093910"/>
            <a:ext cx="15891165" cy="707886"/>
          </a:xfrm>
          <a:prstGeom prst="rect">
            <a:avLst/>
          </a:prstGeom>
          <a:noFill/>
        </p:spPr>
        <p:txBody>
          <a:bodyPr wrap="square">
            <a:spAutoFit/>
          </a:bodyPr>
          <a:lstStyle/>
          <a:p>
            <a:pPr marL="571500" lvl="2" indent="-571500" algn="just">
              <a:spcAft>
                <a:spcPts val="800"/>
              </a:spcAft>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Quan sát thông báo khi nháy chuột vào ô trong khối ô </a:t>
            </a:r>
            <a:r>
              <a:rPr lang="vi-VN" sz="4000" b="1" dirty="0">
                <a:effectLst/>
                <a:latin typeface="Arial" panose="020B0604020202020204" pitchFamily="34" charset="0"/>
                <a:ea typeface="Calibri" panose="020F0502020204030204" pitchFamily="34" charset="0"/>
                <a:cs typeface="Arial" panose="020B0604020202020204" pitchFamily="34" charset="0"/>
              </a:rPr>
              <a:t>C3:C8</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0DB5C124-BCA5-FCA3-0697-AE721551B3DD}"/>
              </a:ext>
            </a:extLst>
          </p:cNvPr>
          <p:cNvSpPr txBox="1"/>
          <p:nvPr/>
        </p:nvSpPr>
        <p:spPr>
          <a:xfrm>
            <a:off x="900543" y="8568155"/>
            <a:ext cx="15565654" cy="901593"/>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Nhập ngày sinh không trong năm 2009 và quan sát thông báo lỗi.</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20" name="Picture 27">
            <a:extLst>
              <a:ext uri="{FF2B5EF4-FFF2-40B4-BE49-F238E27FC236}">
                <a16:creationId xmlns:a16="http://schemas.microsoft.com/office/drawing/2014/main" id="{9503EAB8-7465-921C-BC85-DFC69D4F4AA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348871" y="473495"/>
            <a:ext cx="1357743" cy="11965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9"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ssolve">
                                      <p:cBhvr>
                                        <p:cTn id="29" dur="500"/>
                                        <p:tgtEl>
                                          <p:spTgt spid="17"/>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par>
                          <p:cTn id="33" fill="hold">
                            <p:stCondLst>
                              <p:cond delay="1500"/>
                            </p:stCondLst>
                            <p:childTnLst>
                              <p:par>
                                <p:cTn id="34" presetID="9"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ssolve">
                                      <p:cBhvr>
                                        <p:cTn id="39" dur="500"/>
                                        <p:tgtEl>
                                          <p:spTgt spid="13"/>
                                        </p:tgtEl>
                                      </p:cBhvr>
                                    </p:animEffect>
                                  </p:childTnLst>
                                </p:cTn>
                              </p:par>
                            </p:childTnLst>
                          </p:cTn>
                        </p:par>
                        <p:par>
                          <p:cTn id="40" fill="hold">
                            <p:stCondLst>
                              <p:cond delay="2000"/>
                            </p:stCondLst>
                            <p:childTnLst>
                              <p:par>
                                <p:cTn id="41" presetID="9"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p:bldP spid="5" grpId="0"/>
      <p:bldP spid="8" grpId="0"/>
      <p:bldP spid="17" grpId="0" animBg="1"/>
      <p:bldP spid="11" grpId="0"/>
      <p:bldP spid="19" grpId="0" animBg="1"/>
      <p:bldP spid="18" grpId="0" animBg="1"/>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2" name="Google Shape;121;p3">
            <a:extLst>
              <a:ext uri="{FF2B5EF4-FFF2-40B4-BE49-F238E27FC236}">
                <a16:creationId xmlns:a16="http://schemas.microsoft.com/office/drawing/2014/main" id="{ECAAA30C-8FB8-D0A4-8786-01DD001D3F50}"/>
              </a:ext>
            </a:extLst>
          </p:cNvPr>
          <p:cNvSpPr/>
          <p:nvPr/>
        </p:nvSpPr>
        <p:spPr>
          <a:xfrm>
            <a:off x="5496645" y="401171"/>
            <a:ext cx="7294710" cy="1143000"/>
          </a:xfrm>
          <a:prstGeom prst="roundRect">
            <a:avLst>
              <a:gd name="adj" fmla="val 50000"/>
            </a:avLst>
          </a:prstGeom>
          <a:solidFill>
            <a:srgbClr val="E36C09"/>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err="1">
                <a:solidFill>
                  <a:schemeClr val="lt1"/>
                </a:solidFill>
              </a:rPr>
              <a:t>Đáp</a:t>
            </a:r>
            <a:r>
              <a:rPr lang="en-US" sz="4400" b="1" dirty="0">
                <a:solidFill>
                  <a:schemeClr val="lt1"/>
                </a:solidFill>
              </a:rPr>
              <a:t> </a:t>
            </a:r>
            <a:r>
              <a:rPr lang="en-US" sz="4400" b="1" dirty="0" err="1">
                <a:solidFill>
                  <a:schemeClr val="lt1"/>
                </a:solidFill>
              </a:rPr>
              <a:t>án</a:t>
            </a:r>
            <a:r>
              <a:rPr lang="en-US" sz="4400" b="1" dirty="0">
                <a:solidFill>
                  <a:schemeClr val="lt1"/>
                </a:solidFill>
              </a:rPr>
              <a:t> PHIẾU HỌC TẬP</a:t>
            </a:r>
            <a:endParaRPr sz="1200" dirty="0"/>
          </a:p>
        </p:txBody>
      </p:sp>
      <p:sp>
        <p:nvSpPr>
          <p:cNvPr id="3" name="TextBox 2">
            <a:extLst>
              <a:ext uri="{FF2B5EF4-FFF2-40B4-BE49-F238E27FC236}">
                <a16:creationId xmlns:a16="http://schemas.microsoft.com/office/drawing/2014/main" id="{61AC4C56-C486-10A5-FF83-BCED54229940}"/>
              </a:ext>
            </a:extLst>
          </p:cNvPr>
          <p:cNvSpPr txBox="1"/>
          <p:nvPr/>
        </p:nvSpPr>
        <p:spPr>
          <a:xfrm>
            <a:off x="887504" y="2097740"/>
            <a:ext cx="1752403" cy="707886"/>
          </a:xfrm>
          <a:prstGeom prst="rect">
            <a:avLst/>
          </a:prstGeom>
          <a:noFill/>
        </p:spPr>
        <p:txBody>
          <a:bodyPr wrap="none" rtlCol="0">
            <a:spAutoFit/>
          </a:bodyPr>
          <a:lstStyle/>
          <a:p>
            <a:r>
              <a:rPr lang="en-VN" sz="4000" b="1" dirty="0"/>
              <a:t>Câu 1:</a:t>
            </a:r>
          </a:p>
        </p:txBody>
      </p:sp>
      <p:sp>
        <p:nvSpPr>
          <p:cNvPr id="4" name="TextBox 3">
            <a:extLst>
              <a:ext uri="{FF2B5EF4-FFF2-40B4-BE49-F238E27FC236}">
                <a16:creationId xmlns:a16="http://schemas.microsoft.com/office/drawing/2014/main" id="{55093C1E-3767-95CA-B3FA-6F149203918A}"/>
              </a:ext>
            </a:extLst>
          </p:cNvPr>
          <p:cNvSpPr txBox="1"/>
          <p:nvPr/>
        </p:nvSpPr>
        <p:spPr>
          <a:xfrm>
            <a:off x="887503" y="5414356"/>
            <a:ext cx="1752403" cy="707886"/>
          </a:xfrm>
          <a:prstGeom prst="rect">
            <a:avLst/>
          </a:prstGeom>
          <a:noFill/>
        </p:spPr>
        <p:txBody>
          <a:bodyPr wrap="none" rtlCol="0">
            <a:spAutoFit/>
          </a:bodyPr>
          <a:lstStyle/>
          <a:p>
            <a:r>
              <a:rPr lang="en-VN" sz="4000" b="1" dirty="0"/>
              <a:t>Câu 2:</a:t>
            </a:r>
          </a:p>
        </p:txBody>
      </p:sp>
      <p:sp>
        <p:nvSpPr>
          <p:cNvPr id="6" name="TextBox 5">
            <a:extLst>
              <a:ext uri="{FF2B5EF4-FFF2-40B4-BE49-F238E27FC236}">
                <a16:creationId xmlns:a16="http://schemas.microsoft.com/office/drawing/2014/main" id="{065FDBA7-6F67-6334-9D59-AD556123E0FF}"/>
              </a:ext>
            </a:extLst>
          </p:cNvPr>
          <p:cNvSpPr txBox="1"/>
          <p:nvPr/>
        </p:nvSpPr>
        <p:spPr>
          <a:xfrm>
            <a:off x="867066" y="2926674"/>
            <a:ext cx="16553868" cy="1824923"/>
          </a:xfrm>
          <a:prstGeom prst="rect">
            <a:avLst/>
          </a:prstGeom>
          <a:noFill/>
        </p:spPr>
        <p:txBody>
          <a:bodyPr wrap="square">
            <a:spAutoFit/>
          </a:bodyPr>
          <a:lstStyle/>
          <a:p>
            <a:pPr algn="just">
              <a:lnSpc>
                <a:spcPct val="150000"/>
              </a:lnSpc>
            </a:pPr>
            <a:r>
              <a:rPr lang="vi-VN" sz="4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Xác thực dữ liệu khi nhập vào bảng tính là để đảm bảo tính đúng đắn của dữ liệu.</a:t>
            </a:r>
            <a:r>
              <a:rPr lang="en-VN" sz="4000" dirty="0">
                <a:solidFill>
                  <a:srgbClr val="FF0000"/>
                </a:solidFill>
                <a:effectLst/>
                <a:latin typeface="Arial" panose="020B0604020202020204" pitchFamily="34" charset="0"/>
                <a:cs typeface="Arial" panose="020B0604020202020204" pitchFamily="34" charset="0"/>
              </a:rPr>
              <a:t> </a:t>
            </a:r>
            <a:endParaRPr lang="en-VN" sz="4000" dirty="0">
              <a:solidFill>
                <a:srgbClr val="FF000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E7F2B39-9CBC-E8AF-9548-F3F6662D945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5899584" y="5143500"/>
            <a:ext cx="8891167" cy="4471473"/>
          </a:xfrm>
          <a:prstGeom prst="rect">
            <a:avLst/>
          </a:prstGeom>
        </p:spPr>
      </p:pic>
      <p:pic>
        <p:nvPicPr>
          <p:cNvPr id="8" name="Picture 2" descr="Mano Escribiendo Vector Icono Diseño De Logotipo Teclado Computadora  Ilustración Mínima De Trabajar En Una Computadora">
            <a:extLst>
              <a:ext uri="{FF2B5EF4-FFF2-40B4-BE49-F238E27FC236}">
                <a16:creationId xmlns:a16="http://schemas.microsoft.com/office/drawing/2014/main" id="{55BEA3FF-2AE7-AD87-1657-B72E1713DF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90751" y="88937"/>
            <a:ext cx="2362746" cy="23627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par>
                                <p:cTn id="22" presetID="9"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DB63D62-6298-A9AE-CE22-17580DACCF4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82388" y="311798"/>
            <a:ext cx="17723224" cy="8916995"/>
          </a:xfrm>
          <a:prstGeom prst="rect">
            <a:avLst/>
          </a:prstGeom>
        </p:spPr>
      </p:pic>
      <p:sp>
        <p:nvSpPr>
          <p:cNvPr id="10" name="Oval 9">
            <a:extLst>
              <a:ext uri="{FF2B5EF4-FFF2-40B4-BE49-F238E27FC236}">
                <a16:creationId xmlns:a16="http://schemas.microsoft.com/office/drawing/2014/main" id="{072D054F-E9D1-F635-03C0-4045BCF557AF}"/>
              </a:ext>
            </a:extLst>
          </p:cNvPr>
          <p:cNvSpPr/>
          <p:nvPr/>
        </p:nvSpPr>
        <p:spPr>
          <a:xfrm>
            <a:off x="618565" y="4465469"/>
            <a:ext cx="4377016" cy="1908437"/>
          </a:xfrm>
          <a:prstGeom prst="ellipse">
            <a:avLst/>
          </a:prstGeom>
          <a:solidFill>
            <a:srgbClr val="FCD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TextBox 10">
            <a:extLst>
              <a:ext uri="{FF2B5EF4-FFF2-40B4-BE49-F238E27FC236}">
                <a16:creationId xmlns:a16="http://schemas.microsoft.com/office/drawing/2014/main" id="{F30E98D5-47F9-A69B-A72C-40849E9A7674}"/>
              </a:ext>
            </a:extLst>
          </p:cNvPr>
          <p:cNvSpPr txBox="1"/>
          <p:nvPr/>
        </p:nvSpPr>
        <p:spPr>
          <a:xfrm>
            <a:off x="813548" y="4352105"/>
            <a:ext cx="4114800" cy="1651671"/>
          </a:xfrm>
          <a:prstGeom prst="rect">
            <a:avLst/>
          </a:prstGeom>
          <a:noFill/>
        </p:spPr>
        <p:txBody>
          <a:bodyPr wrap="square" rtlCol="0">
            <a:spAutoFit/>
          </a:bodyPr>
          <a:lstStyle/>
          <a:p>
            <a:pPr algn="ctr">
              <a:lnSpc>
                <a:spcPct val="150000"/>
              </a:lnSpc>
            </a:pPr>
            <a:r>
              <a:rPr lang="en-VN" sz="3600" dirty="0">
                <a:solidFill>
                  <a:schemeClr val="tx1"/>
                </a:solidFill>
              </a:rPr>
              <a:t>Nút lệnh </a:t>
            </a:r>
          </a:p>
          <a:p>
            <a:pPr algn="ctr">
              <a:lnSpc>
                <a:spcPct val="150000"/>
              </a:lnSpc>
            </a:pPr>
            <a:r>
              <a:rPr lang="en-VN" sz="3600" b="1" i="1" dirty="0">
                <a:solidFill>
                  <a:schemeClr val="tx1"/>
                </a:solidFill>
              </a:rPr>
              <a:t>Data Validation</a:t>
            </a:r>
          </a:p>
        </p:txBody>
      </p:sp>
      <p:sp>
        <p:nvSpPr>
          <p:cNvPr id="12" name="Rounded Rectangle 11">
            <a:extLst>
              <a:ext uri="{FF2B5EF4-FFF2-40B4-BE49-F238E27FC236}">
                <a16:creationId xmlns:a16="http://schemas.microsoft.com/office/drawing/2014/main" id="{2A62DDC4-8D50-2451-1609-924D9621181C}"/>
              </a:ext>
            </a:extLst>
          </p:cNvPr>
          <p:cNvSpPr/>
          <p:nvPr/>
        </p:nvSpPr>
        <p:spPr>
          <a:xfrm>
            <a:off x="184893" y="6621868"/>
            <a:ext cx="4249271" cy="2710788"/>
          </a:xfrm>
          <a:prstGeom prst="roundRect">
            <a:avLst/>
          </a:prstGeom>
          <a:solidFill>
            <a:srgbClr val="FCD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Rounded Rectangle 12">
            <a:extLst>
              <a:ext uri="{FF2B5EF4-FFF2-40B4-BE49-F238E27FC236}">
                <a16:creationId xmlns:a16="http://schemas.microsoft.com/office/drawing/2014/main" id="{2093B3D7-E1CD-1D0F-760F-7CBFF65294FE}"/>
              </a:ext>
            </a:extLst>
          </p:cNvPr>
          <p:cNvSpPr/>
          <p:nvPr/>
        </p:nvSpPr>
        <p:spPr>
          <a:xfrm>
            <a:off x="4558551" y="6492514"/>
            <a:ext cx="5161995" cy="2849643"/>
          </a:xfrm>
          <a:prstGeom prst="roundRect">
            <a:avLst/>
          </a:prstGeom>
          <a:solidFill>
            <a:srgbClr val="FCD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 name="Rounded Rectangle 13">
            <a:extLst>
              <a:ext uri="{FF2B5EF4-FFF2-40B4-BE49-F238E27FC236}">
                <a16:creationId xmlns:a16="http://schemas.microsoft.com/office/drawing/2014/main" id="{3DEFA631-4661-58FE-1E9E-470F0D0F2F96}"/>
              </a:ext>
            </a:extLst>
          </p:cNvPr>
          <p:cNvSpPr/>
          <p:nvPr/>
        </p:nvSpPr>
        <p:spPr>
          <a:xfrm>
            <a:off x="9844934" y="6492514"/>
            <a:ext cx="8244722" cy="3482688"/>
          </a:xfrm>
          <a:prstGeom prst="roundRect">
            <a:avLst/>
          </a:prstGeom>
          <a:solidFill>
            <a:srgbClr val="FCD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5" name="TextBox 14">
            <a:extLst>
              <a:ext uri="{FF2B5EF4-FFF2-40B4-BE49-F238E27FC236}">
                <a16:creationId xmlns:a16="http://schemas.microsoft.com/office/drawing/2014/main" id="{F7CE0083-A7DA-C737-D5CF-B9BFE565A049}"/>
              </a:ext>
            </a:extLst>
          </p:cNvPr>
          <p:cNvSpPr txBox="1"/>
          <p:nvPr/>
        </p:nvSpPr>
        <p:spPr>
          <a:xfrm>
            <a:off x="289108" y="6621868"/>
            <a:ext cx="4040840" cy="2482667"/>
          </a:xfrm>
          <a:prstGeom prst="rect">
            <a:avLst/>
          </a:prstGeom>
          <a:noFill/>
        </p:spPr>
        <p:txBody>
          <a:bodyPr wrap="square" rtlCol="0">
            <a:spAutoFit/>
          </a:bodyPr>
          <a:lstStyle/>
          <a:p>
            <a:pPr algn="just">
              <a:lnSpc>
                <a:spcPct val="150000"/>
              </a:lnSpc>
            </a:pPr>
            <a:r>
              <a:rPr lang="en-VN" sz="3600" dirty="0"/>
              <a:t>Bước 1. Nháy chuột vào nút lệnh </a:t>
            </a:r>
          </a:p>
          <a:p>
            <a:pPr algn="just">
              <a:lnSpc>
                <a:spcPct val="150000"/>
              </a:lnSpc>
            </a:pPr>
            <a:r>
              <a:rPr lang="en-VN" sz="3600" b="1" i="1" dirty="0">
                <a:solidFill>
                  <a:schemeClr val="tx1"/>
                </a:solidFill>
              </a:rPr>
              <a:t>Data Validation</a:t>
            </a:r>
            <a:r>
              <a:rPr lang="en-VN" sz="3600" i="1" dirty="0"/>
              <a:t> </a:t>
            </a:r>
          </a:p>
        </p:txBody>
      </p:sp>
      <p:sp>
        <p:nvSpPr>
          <p:cNvPr id="16" name="TextBox 15">
            <a:extLst>
              <a:ext uri="{FF2B5EF4-FFF2-40B4-BE49-F238E27FC236}">
                <a16:creationId xmlns:a16="http://schemas.microsoft.com/office/drawing/2014/main" id="{EC85DE0A-5245-4654-3DA2-38A3F6499121}"/>
              </a:ext>
            </a:extLst>
          </p:cNvPr>
          <p:cNvSpPr txBox="1"/>
          <p:nvPr/>
        </p:nvSpPr>
        <p:spPr>
          <a:xfrm>
            <a:off x="4558551" y="6621867"/>
            <a:ext cx="5161995" cy="2482667"/>
          </a:xfrm>
          <a:prstGeom prst="rect">
            <a:avLst/>
          </a:prstGeom>
          <a:noFill/>
        </p:spPr>
        <p:txBody>
          <a:bodyPr wrap="square" rtlCol="0">
            <a:spAutoFit/>
          </a:bodyPr>
          <a:lstStyle/>
          <a:p>
            <a:pPr algn="just">
              <a:lnSpc>
                <a:spcPct val="150000"/>
              </a:lnSpc>
            </a:pPr>
            <a:r>
              <a:rPr lang="en-VN" sz="3600" dirty="0"/>
              <a:t>Bước 2. Nháy chuột chọn kiểu </a:t>
            </a:r>
            <a:r>
              <a:rPr lang="en-VN" sz="3600" b="1" i="1" dirty="0"/>
              <a:t>Date</a:t>
            </a:r>
            <a:r>
              <a:rPr lang="en-VN" sz="3600" dirty="0"/>
              <a:t> tại danh sách thả xuống </a:t>
            </a:r>
            <a:r>
              <a:rPr lang="en-VN" sz="3600" b="1" i="1" dirty="0"/>
              <a:t>Allow</a:t>
            </a:r>
          </a:p>
        </p:txBody>
      </p:sp>
      <p:sp>
        <p:nvSpPr>
          <p:cNvPr id="17" name="TextBox 16">
            <a:extLst>
              <a:ext uri="{FF2B5EF4-FFF2-40B4-BE49-F238E27FC236}">
                <a16:creationId xmlns:a16="http://schemas.microsoft.com/office/drawing/2014/main" id="{DE083898-43FA-A4CD-EDF3-51002A3320E5}"/>
              </a:ext>
            </a:extLst>
          </p:cNvPr>
          <p:cNvSpPr txBox="1"/>
          <p:nvPr/>
        </p:nvSpPr>
        <p:spPr>
          <a:xfrm>
            <a:off x="10067649" y="6577026"/>
            <a:ext cx="7799291" cy="3313664"/>
          </a:xfrm>
          <a:prstGeom prst="rect">
            <a:avLst/>
          </a:prstGeom>
          <a:noFill/>
        </p:spPr>
        <p:txBody>
          <a:bodyPr wrap="square" rtlCol="0">
            <a:spAutoFit/>
          </a:bodyPr>
          <a:lstStyle/>
          <a:p>
            <a:pPr algn="just">
              <a:lnSpc>
                <a:spcPct val="150000"/>
              </a:lnSpc>
            </a:pPr>
            <a:r>
              <a:rPr lang="en-VN" sz="3600" dirty="0"/>
              <a:t>Bước 3. Chọn kiểu </a:t>
            </a:r>
            <a:r>
              <a:rPr lang="en-VN" sz="3600" b="1" i="1" dirty="0"/>
              <a:t>between</a:t>
            </a:r>
            <a:r>
              <a:rPr lang="en-VN" sz="3600" dirty="0"/>
              <a:t> tại hộp danh sách </a:t>
            </a:r>
            <a:r>
              <a:rPr lang="en-VN" sz="3600" b="1" dirty="0"/>
              <a:t>Data</a:t>
            </a:r>
            <a:r>
              <a:rPr lang="en-VN" sz="3600" dirty="0"/>
              <a:t> và nhập ngày đầu, ngày cuối tại hai ô bên dưới. Nhấn nút lệnh </a:t>
            </a:r>
            <a:r>
              <a:rPr lang="en-VN" sz="3600" b="1" i="1" dirty="0"/>
              <a:t>OK</a:t>
            </a:r>
            <a:r>
              <a:rPr lang="en-VN" sz="3600" dirty="0"/>
              <a:t>.</a:t>
            </a:r>
          </a:p>
        </p:txBody>
      </p:sp>
    </p:spTree>
    <p:extLst>
      <p:ext uri="{BB962C8B-B14F-4D97-AF65-F5344CB8AC3E}">
        <p14:creationId xmlns:p14="http://schemas.microsoft.com/office/powerpoint/2010/main" val="943166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linds(horizontal)">
                                      <p:cBhvr>
                                        <p:cTn id="36" dur="500"/>
                                        <p:tgtEl>
                                          <p:spTgt spid="1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animBg="1"/>
      <p:bldP spid="14" grpId="0" animBg="1"/>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1;p3">
            <a:extLst>
              <a:ext uri="{FF2B5EF4-FFF2-40B4-BE49-F238E27FC236}">
                <a16:creationId xmlns:a16="http://schemas.microsoft.com/office/drawing/2014/main" id="{4D7BD23E-307B-B2B7-994B-6806442D27ED}"/>
              </a:ext>
            </a:extLst>
          </p:cNvPr>
          <p:cNvSpPr/>
          <p:nvPr/>
        </p:nvSpPr>
        <p:spPr>
          <a:xfrm>
            <a:off x="4953640" y="374277"/>
            <a:ext cx="8380720" cy="1143000"/>
          </a:xfrm>
          <a:prstGeom prst="roundRect">
            <a:avLst>
              <a:gd name="adj" fmla="val 50000"/>
            </a:avLst>
          </a:prstGeom>
          <a:solidFill>
            <a:srgbClr val="E36C09"/>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err="1">
                <a:solidFill>
                  <a:schemeClr val="lt1"/>
                </a:solidFill>
              </a:rPr>
              <a:t>Đáp</a:t>
            </a:r>
            <a:r>
              <a:rPr lang="en-US" sz="4400" b="1" dirty="0">
                <a:solidFill>
                  <a:schemeClr val="lt1"/>
                </a:solidFill>
              </a:rPr>
              <a:t> </a:t>
            </a:r>
            <a:r>
              <a:rPr lang="en-US" sz="4400" b="1" dirty="0" err="1">
                <a:solidFill>
                  <a:schemeClr val="lt1"/>
                </a:solidFill>
              </a:rPr>
              <a:t>án</a:t>
            </a:r>
            <a:r>
              <a:rPr lang="en-US" sz="4400" b="1" dirty="0">
                <a:solidFill>
                  <a:schemeClr val="lt1"/>
                </a:solidFill>
              </a:rPr>
              <a:t> </a:t>
            </a:r>
            <a:r>
              <a:rPr lang="en-US" sz="4400" b="1" dirty="0" err="1">
                <a:solidFill>
                  <a:schemeClr val="lt1"/>
                </a:solidFill>
              </a:rPr>
              <a:t>Hoạt</a:t>
            </a:r>
            <a:r>
              <a:rPr lang="en-US" sz="4400" b="1" dirty="0">
                <a:solidFill>
                  <a:schemeClr val="lt1"/>
                </a:solidFill>
              </a:rPr>
              <a:t> </a:t>
            </a:r>
            <a:r>
              <a:rPr lang="en-US" sz="4400" b="1" dirty="0" err="1">
                <a:solidFill>
                  <a:schemeClr val="lt1"/>
                </a:solidFill>
              </a:rPr>
              <a:t>động</a:t>
            </a:r>
            <a:r>
              <a:rPr lang="en-US" sz="4400" b="1" dirty="0">
                <a:solidFill>
                  <a:schemeClr val="lt1"/>
                </a:solidFill>
              </a:rPr>
              <a:t> tr.36 SGK</a:t>
            </a:r>
            <a:endParaRPr sz="1200" dirty="0"/>
          </a:p>
        </p:txBody>
      </p:sp>
      <p:pic>
        <p:nvPicPr>
          <p:cNvPr id="5" name="Picture 4">
            <a:extLst>
              <a:ext uri="{FF2B5EF4-FFF2-40B4-BE49-F238E27FC236}">
                <a16:creationId xmlns:a16="http://schemas.microsoft.com/office/drawing/2014/main" id="{BF939A98-0C90-1F76-B857-2930C1708642}"/>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Lst>
          </a:blip>
          <a:stretch>
            <a:fillRect/>
          </a:stretch>
        </p:blipFill>
        <p:spPr>
          <a:xfrm>
            <a:off x="364248" y="2164873"/>
            <a:ext cx="17559504" cy="7059809"/>
          </a:xfrm>
          <a:prstGeom prst="rect">
            <a:avLst/>
          </a:prstGeom>
        </p:spPr>
      </p:pic>
    </p:spTree>
    <p:extLst>
      <p:ext uri="{BB962C8B-B14F-4D97-AF65-F5344CB8AC3E}">
        <p14:creationId xmlns:p14="http://schemas.microsoft.com/office/powerpoint/2010/main" val="97664971"/>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2A8559-723C-F29C-E879-0D52371995F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Lst>
          </a:blip>
          <a:stretch>
            <a:fillRect/>
          </a:stretch>
        </p:blipFill>
        <p:spPr>
          <a:xfrm>
            <a:off x="1524835" y="807593"/>
            <a:ext cx="15238330" cy="8671813"/>
          </a:xfrm>
          <a:prstGeom prst="rect">
            <a:avLst/>
          </a:prstGeom>
        </p:spPr>
      </p:pic>
    </p:spTree>
    <p:extLst>
      <p:ext uri="{BB962C8B-B14F-4D97-AF65-F5344CB8AC3E}">
        <p14:creationId xmlns:p14="http://schemas.microsoft.com/office/powerpoint/2010/main" val="3948056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E54D1FA1-ED53-236D-BD9C-5E21CDDDF13F}"/>
              </a:ext>
            </a:extLst>
          </p:cNvPr>
          <p:cNvSpPr/>
          <p:nvPr/>
        </p:nvSpPr>
        <p:spPr>
          <a:xfrm>
            <a:off x="6093553" y="252420"/>
            <a:ext cx="6100890" cy="1136073"/>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4800" b="1" dirty="0">
                <a:solidFill>
                  <a:srgbClr val="FF0000"/>
                </a:solidFill>
                <a:latin typeface="Arial" panose="020B0604020202020204" pitchFamily="34" charset="0"/>
                <a:cs typeface="Arial" panose="020B0604020202020204" pitchFamily="34" charset="0"/>
              </a:rPr>
              <a:t>Kiến thức mở rộng</a:t>
            </a:r>
          </a:p>
        </p:txBody>
      </p:sp>
      <p:sp>
        <p:nvSpPr>
          <p:cNvPr id="6" name="TextBox 5">
            <a:extLst>
              <a:ext uri="{FF2B5EF4-FFF2-40B4-BE49-F238E27FC236}">
                <a16:creationId xmlns:a16="http://schemas.microsoft.com/office/drawing/2014/main" id="{DC69FBF0-5561-4CEA-3324-4636C60005A4}"/>
              </a:ext>
            </a:extLst>
          </p:cNvPr>
          <p:cNvSpPr txBox="1"/>
          <p:nvPr/>
        </p:nvSpPr>
        <p:spPr>
          <a:xfrm>
            <a:off x="874057" y="1426227"/>
            <a:ext cx="16539883" cy="1824923"/>
          </a:xfrm>
          <a:prstGeom prst="rect">
            <a:avLst/>
          </a:prstGeom>
          <a:noFill/>
        </p:spPr>
        <p:txBody>
          <a:bodyPr wrap="square">
            <a:spAutoFit/>
          </a:bodyPr>
          <a:lstStyle/>
          <a:p>
            <a:pPr algn="just">
              <a:lnSpc>
                <a:spcPct val="150000"/>
              </a:lnSpc>
              <a:spcAft>
                <a:spcPts val="800"/>
              </a:spcAft>
            </a:pPr>
            <a:r>
              <a:rPr lang="vi-VN" sz="4000" dirty="0">
                <a:latin typeface="Arial" panose="020B0604020202020204" pitchFamily="34" charset="0"/>
                <a:ea typeface="Calibri" panose="020F0502020204030204" pitchFamily="34" charset="0"/>
                <a:cs typeface="Arial" panose="020B0604020202020204" pitchFamily="34" charset="0"/>
              </a:rPr>
              <a:t>C</a:t>
            </a:r>
            <a:r>
              <a:rPr lang="vi-VN" sz="4000" dirty="0">
                <a:effectLst/>
                <a:latin typeface="Arial" panose="020B0604020202020204" pitchFamily="34" charset="0"/>
                <a:ea typeface="Calibri" panose="020F0502020204030204" pitchFamily="34" charset="0"/>
                <a:cs typeface="Arial" panose="020B0604020202020204" pitchFamily="34" charset="0"/>
              </a:rPr>
              <a:t>ác kiểu dữ liệu trong mục </a:t>
            </a:r>
            <a:r>
              <a:rPr lang="vi-VN" sz="4000" b="1" dirty="0">
                <a:effectLst/>
                <a:latin typeface="Arial" panose="020B0604020202020204" pitchFamily="34" charset="0"/>
                <a:ea typeface="Calibri" panose="020F0502020204030204" pitchFamily="34" charset="0"/>
                <a:cs typeface="Arial" panose="020B0604020202020204" pitchFamily="34" charset="0"/>
              </a:rPr>
              <a:t>Allow </a:t>
            </a:r>
            <a:r>
              <a:rPr lang="vi-VN" sz="4000" dirty="0">
                <a:effectLst/>
                <a:latin typeface="Arial" panose="020B0604020202020204" pitchFamily="34" charset="0"/>
                <a:ea typeface="Calibri" panose="020F0502020204030204" pitchFamily="34" charset="0"/>
                <a:cs typeface="Arial" panose="020B0604020202020204" pitchFamily="34" charset="0"/>
              </a:rPr>
              <a:t>thẻ </a:t>
            </a:r>
            <a:r>
              <a:rPr lang="vi-VN" sz="4000" b="1" dirty="0">
                <a:effectLst/>
                <a:latin typeface="Arial" panose="020B0604020202020204" pitchFamily="34" charset="0"/>
                <a:ea typeface="Calibri" panose="020F0502020204030204" pitchFamily="34" charset="0"/>
                <a:cs typeface="Arial" panose="020B0604020202020204" pitchFamily="34" charset="0"/>
              </a:rPr>
              <a:t>Settings </a:t>
            </a:r>
            <a:r>
              <a:rPr lang="vi-VN" sz="4000" dirty="0">
                <a:effectLst/>
                <a:latin typeface="Arial" panose="020B0604020202020204" pitchFamily="34" charset="0"/>
                <a:ea typeface="Calibri" panose="020F0502020204030204" pitchFamily="34" charset="0"/>
                <a:cs typeface="Arial" panose="020B0604020202020204" pitchFamily="34" charset="0"/>
              </a:rPr>
              <a:t>của hộp thoại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Rounded Rectangle 6">
            <a:extLst>
              <a:ext uri="{FF2B5EF4-FFF2-40B4-BE49-F238E27FC236}">
                <a16:creationId xmlns:a16="http://schemas.microsoft.com/office/drawing/2014/main" id="{7973A92E-2A94-F38B-2BC7-457931D959E8}"/>
              </a:ext>
            </a:extLst>
          </p:cNvPr>
          <p:cNvSpPr/>
          <p:nvPr/>
        </p:nvSpPr>
        <p:spPr>
          <a:xfrm>
            <a:off x="463146" y="3592111"/>
            <a:ext cx="8269943" cy="5820527"/>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4800" b="1" dirty="0">
              <a:solidFill>
                <a:srgbClr val="FF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89D917E7-9E00-73C6-D059-711C9BBBD9C8}"/>
              </a:ext>
            </a:extLst>
          </p:cNvPr>
          <p:cNvSpPr txBox="1"/>
          <p:nvPr/>
        </p:nvSpPr>
        <p:spPr>
          <a:xfrm>
            <a:off x="756728" y="4425643"/>
            <a:ext cx="4246124" cy="3979359"/>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Any value</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Whole number</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Decimal</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List</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FB43152-0DAF-5F47-3ED4-6749584501A2}"/>
              </a:ext>
            </a:extLst>
          </p:cNvPr>
          <p:cNvSpPr txBox="1"/>
          <p:nvPr/>
        </p:nvSpPr>
        <p:spPr>
          <a:xfrm>
            <a:off x="5169457" y="4425642"/>
            <a:ext cx="3352756" cy="3979359"/>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Date</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Time</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Text length</a:t>
            </a: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Custom</a:t>
            </a:r>
            <a:endParaRPr lang="en-VN" sz="4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11" name="image9.png">
            <a:extLst>
              <a:ext uri="{FF2B5EF4-FFF2-40B4-BE49-F238E27FC236}">
                <a16:creationId xmlns:a16="http://schemas.microsoft.com/office/drawing/2014/main" id="{3E6B7214-F113-6506-7E30-FB6B0A736FFB}"/>
              </a:ext>
            </a:extLst>
          </p:cNvPr>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rcRect/>
          <a:stretch>
            <a:fillRect/>
          </a:stretch>
        </p:blipFill>
        <p:spPr>
          <a:xfrm>
            <a:off x="9096663" y="2906856"/>
            <a:ext cx="8728191" cy="6846744"/>
          </a:xfrm>
          <a:prstGeom prst="rect">
            <a:avLst/>
          </a:prstGeom>
          <a:ln/>
        </p:spPr>
      </p:pic>
      <p:pic>
        <p:nvPicPr>
          <p:cNvPr id="12" name="Picture 11">
            <a:extLst>
              <a:ext uri="{FF2B5EF4-FFF2-40B4-BE49-F238E27FC236}">
                <a16:creationId xmlns:a16="http://schemas.microsoft.com/office/drawing/2014/main" id="{66495761-C874-59CC-A407-6D47519665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8176" y="83224"/>
            <a:ext cx="1474463" cy="1474463"/>
          </a:xfrm>
          <a:prstGeom prst="rect">
            <a:avLst/>
          </a:prstGeom>
        </p:spPr>
      </p:pic>
      <p:pic>
        <p:nvPicPr>
          <p:cNvPr id="13" name="Picture 12">
            <a:extLst>
              <a:ext uri="{FF2B5EF4-FFF2-40B4-BE49-F238E27FC236}">
                <a16:creationId xmlns:a16="http://schemas.microsoft.com/office/drawing/2014/main" id="{D19DFCFD-0F41-56DE-99FF-1067F77E83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05357" y="83224"/>
            <a:ext cx="1474463" cy="1474463"/>
          </a:xfrm>
          <a:prstGeom prst="rect">
            <a:avLst/>
          </a:prstGeom>
        </p:spPr>
      </p:pic>
    </p:spTree>
    <p:extLst>
      <p:ext uri="{BB962C8B-B14F-4D97-AF65-F5344CB8AC3E}">
        <p14:creationId xmlns:p14="http://schemas.microsoft.com/office/powerpoint/2010/main" val="3325500258"/>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par>
                          <p:cTn id="19" fill="hold">
                            <p:stCondLst>
                              <p:cond delay="500"/>
                            </p:stCondLst>
                            <p:childTnLst>
                              <p:par>
                                <p:cTn id="20" presetID="9"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A326EC8-C834-C9EE-6FC3-264C30B88953}"/>
              </a:ext>
            </a:extLst>
          </p:cNvPr>
          <p:cNvSpPr/>
          <p:nvPr/>
        </p:nvSpPr>
        <p:spPr>
          <a:xfrm>
            <a:off x="568457" y="349232"/>
            <a:ext cx="17151086" cy="9588535"/>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4800" b="1" dirty="0">
              <a:solidFill>
                <a:srgbClr val="FF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89D917E7-9E00-73C6-D059-711C9BBBD9C8}"/>
              </a:ext>
            </a:extLst>
          </p:cNvPr>
          <p:cNvSpPr txBox="1"/>
          <p:nvPr/>
        </p:nvSpPr>
        <p:spPr>
          <a:xfrm>
            <a:off x="1530210" y="640311"/>
            <a:ext cx="15227580" cy="9006376"/>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Any value: </a:t>
            </a:r>
            <a:r>
              <a:rPr lang="vi-VN" sz="4000" dirty="0">
                <a:effectLst/>
                <a:latin typeface="Arial" panose="020B0604020202020204" pitchFamily="34" charset="0"/>
                <a:ea typeface="Calibri" panose="020F0502020204030204" pitchFamily="34" charset="0"/>
                <a:cs typeface="Arial" panose="020B0604020202020204" pitchFamily="34" charset="0"/>
              </a:rPr>
              <a:t>Bất kì giá trị nào</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Whole number: </a:t>
            </a:r>
            <a:r>
              <a:rPr lang="vi-VN" sz="4000" dirty="0">
                <a:effectLst/>
                <a:latin typeface="Arial" panose="020B0604020202020204" pitchFamily="34" charset="0"/>
                <a:ea typeface="Calibri" panose="020F0502020204030204" pitchFamily="34" charset="0"/>
                <a:cs typeface="Arial" panose="020B0604020202020204" pitchFamily="34" charset="0"/>
              </a:rPr>
              <a:t>Số nguyên - ô tính chỉ chấp nhận các số nguyên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Decimal:</a:t>
            </a:r>
            <a:r>
              <a:rPr lang="vi-VN" sz="4000" dirty="0">
                <a:effectLst/>
                <a:latin typeface="Arial" panose="020B0604020202020204" pitchFamily="34" charset="0"/>
                <a:ea typeface="Calibri" panose="020F0502020204030204" pitchFamily="34" charset="0"/>
                <a:cs typeface="Arial" panose="020B0604020202020204" pitchFamily="34" charset="0"/>
              </a:rPr>
              <a:t> Số thập phân - ô tính chỉ chấp nhận các số thập phân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List: </a:t>
            </a:r>
            <a:r>
              <a:rPr lang="vi-VN" sz="4000" dirty="0">
                <a:effectLst/>
                <a:latin typeface="Arial" panose="020B0604020202020204" pitchFamily="34" charset="0"/>
                <a:ea typeface="Calibri" panose="020F0502020204030204" pitchFamily="34" charset="0"/>
                <a:cs typeface="Arial" panose="020B0604020202020204" pitchFamily="34" charset="0"/>
              </a:rPr>
              <a:t>Danh sách - chọn dữ liệu từ danh sách thả xuống</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Date: </a:t>
            </a:r>
            <a:r>
              <a:rPr lang="vi-VN" sz="4000" dirty="0">
                <a:effectLst/>
                <a:latin typeface="Arial" panose="020B0604020202020204" pitchFamily="34" charset="0"/>
                <a:ea typeface="Calibri" panose="020F0502020204030204" pitchFamily="34" charset="0"/>
                <a:cs typeface="Arial" panose="020B0604020202020204" pitchFamily="34" charset="0"/>
              </a:rPr>
              <a:t>Ngày tháng - ô tính chỉ chấp nhận dữ liệu thời gian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Time: </a:t>
            </a:r>
            <a:r>
              <a:rPr lang="vi-VN" sz="4000" dirty="0">
                <a:effectLst/>
                <a:latin typeface="Arial" panose="020B0604020202020204" pitchFamily="34" charset="0"/>
                <a:ea typeface="Calibri" panose="020F0502020204030204" pitchFamily="34" charset="0"/>
                <a:cs typeface="Arial" panose="020B0604020202020204" pitchFamily="34" charset="0"/>
              </a:rPr>
              <a:t>Thời gian - ô tính chỉ chấp nhận dữ liệu thời gian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Text length: </a:t>
            </a:r>
            <a:r>
              <a:rPr lang="vi-VN" sz="4000" dirty="0">
                <a:effectLst/>
                <a:latin typeface="Arial" panose="020B0604020202020204" pitchFamily="34" charset="0"/>
                <a:ea typeface="Calibri" panose="020F0502020204030204" pitchFamily="34" charset="0"/>
                <a:cs typeface="Arial" panose="020B0604020202020204" pitchFamily="34" charset="0"/>
              </a:rPr>
              <a:t>Độ dài văn bản - hạn chế độ dài của văn bản nhập vào ô tính</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solidFill>
                  <a:srgbClr val="FF0000"/>
                </a:solidFill>
                <a:effectLst/>
                <a:latin typeface="Arial" panose="020B0604020202020204" pitchFamily="34" charset="0"/>
                <a:ea typeface="Calibri" panose="020F0502020204030204" pitchFamily="34" charset="0"/>
                <a:cs typeface="Arial" panose="020B0604020202020204" pitchFamily="34" charset="0"/>
              </a:rPr>
              <a:t>Custom: </a:t>
            </a:r>
            <a:r>
              <a:rPr lang="vi-VN" sz="4000" dirty="0">
                <a:effectLst/>
                <a:latin typeface="Arial" panose="020B0604020202020204" pitchFamily="34" charset="0"/>
                <a:ea typeface="Calibri" panose="020F0502020204030204" pitchFamily="34" charset="0"/>
                <a:cs typeface="Arial" panose="020B0604020202020204" pitchFamily="34" charset="0"/>
              </a:rPr>
              <a:t>Tùy chỉnh - cho công thức tùy chỉnh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55106628"/>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grpSp>
        <p:nvGrpSpPr>
          <p:cNvPr id="2" name="Google Shape;171;p6">
            <a:extLst>
              <a:ext uri="{FF2B5EF4-FFF2-40B4-BE49-F238E27FC236}">
                <a16:creationId xmlns:a16="http://schemas.microsoft.com/office/drawing/2014/main" id="{B887A555-61C2-0525-B7D5-2CA5C218043C}"/>
              </a:ext>
            </a:extLst>
          </p:cNvPr>
          <p:cNvGrpSpPr/>
          <p:nvPr/>
        </p:nvGrpSpPr>
        <p:grpSpPr>
          <a:xfrm>
            <a:off x="241728" y="207928"/>
            <a:ext cx="6252623" cy="1409701"/>
            <a:chOff x="1600200" y="423179"/>
            <a:chExt cx="14502776" cy="1734570"/>
          </a:xfrm>
        </p:grpSpPr>
        <p:sp>
          <p:nvSpPr>
            <p:cNvPr id="3" name="Google Shape;172;p6">
              <a:extLst>
                <a:ext uri="{FF2B5EF4-FFF2-40B4-BE49-F238E27FC236}">
                  <a16:creationId xmlns:a16="http://schemas.microsoft.com/office/drawing/2014/main" id="{76F3ACEF-6D0B-4575-FB95-3E6D3584201F}"/>
                </a:ext>
              </a:extLst>
            </p:cNvPr>
            <p:cNvSpPr/>
            <p:nvPr/>
          </p:nvSpPr>
          <p:spPr>
            <a:xfrm>
              <a:off x="1600200" y="423179"/>
              <a:ext cx="14502776" cy="1734570"/>
            </a:xfrm>
            <a:prstGeom prst="rect">
              <a:avLst/>
            </a:prstGeom>
            <a:solidFill>
              <a:schemeClr val="accent5">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 name="Google Shape;173;p6">
              <a:extLst>
                <a:ext uri="{FF2B5EF4-FFF2-40B4-BE49-F238E27FC236}">
                  <a16:creationId xmlns:a16="http://schemas.microsoft.com/office/drawing/2014/main" id="{06633D64-7764-C38D-D11A-233BFE9C4E9C}"/>
                </a:ext>
              </a:extLst>
            </p:cNvPr>
            <p:cNvSpPr txBox="1"/>
            <p:nvPr/>
          </p:nvSpPr>
          <p:spPr>
            <a:xfrm>
              <a:off x="2628899" y="610700"/>
              <a:ext cx="12445375" cy="107721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lt1"/>
                </a:buClr>
                <a:buSzPts val="7000"/>
                <a:buFont typeface="Arial"/>
                <a:buNone/>
              </a:pPr>
              <a:r>
                <a:rPr lang="en-US" sz="7000" b="1" i="0" u="none" strike="noStrike" cap="none" dirty="0">
                  <a:solidFill>
                    <a:schemeClr val="lt1"/>
                  </a:solidFill>
                  <a:latin typeface="Arial"/>
                  <a:ea typeface="Arial"/>
                  <a:cs typeface="Arial"/>
                  <a:sym typeface="Arial"/>
                </a:rPr>
                <a:t>KHỞI ĐỘNG</a:t>
              </a:r>
              <a:endParaRPr dirty="0"/>
            </a:p>
          </p:txBody>
        </p:sp>
      </p:grpSp>
      <p:sp>
        <p:nvSpPr>
          <p:cNvPr id="5" name="Freeform 3">
            <a:extLst>
              <a:ext uri="{FF2B5EF4-FFF2-40B4-BE49-F238E27FC236}">
                <a16:creationId xmlns:a16="http://schemas.microsoft.com/office/drawing/2014/main" id="{E2C60A7D-6B8F-E6E3-772F-BA8D9C85B98D}"/>
              </a:ext>
            </a:extLst>
          </p:cNvPr>
          <p:cNvSpPr/>
          <p:nvPr/>
        </p:nvSpPr>
        <p:spPr>
          <a:xfrm>
            <a:off x="563944" y="1835668"/>
            <a:ext cx="3652395" cy="2171515"/>
          </a:xfrm>
          <a:custGeom>
            <a:avLst/>
            <a:gdLst/>
            <a:ahLst/>
            <a:cxnLst/>
            <a:rect l="l" t="t" r="r" b="b"/>
            <a:pathLst>
              <a:path w="3652395" h="2171515">
                <a:moveTo>
                  <a:pt x="0" y="0"/>
                </a:moveTo>
                <a:lnTo>
                  <a:pt x="3652394" y="0"/>
                </a:lnTo>
                <a:lnTo>
                  <a:pt x="3652394" y="2171514"/>
                </a:lnTo>
                <a:lnTo>
                  <a:pt x="0" y="217151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7" name="TextBox 6">
            <a:extLst>
              <a:ext uri="{FF2B5EF4-FFF2-40B4-BE49-F238E27FC236}">
                <a16:creationId xmlns:a16="http://schemas.microsoft.com/office/drawing/2014/main" id="{CFBA19D5-285B-E8FE-4404-0AC674EDE5C1}"/>
              </a:ext>
            </a:extLst>
          </p:cNvPr>
          <p:cNvSpPr txBox="1"/>
          <p:nvPr/>
        </p:nvSpPr>
        <p:spPr>
          <a:xfrm>
            <a:off x="4216339" y="1925069"/>
            <a:ext cx="13418517" cy="1840312"/>
          </a:xfrm>
          <a:prstGeom prst="rect">
            <a:avLst/>
          </a:prstGeom>
          <a:noFill/>
        </p:spPr>
        <p:txBody>
          <a:bodyPr wrap="square">
            <a:spAutoFit/>
          </a:bodyPr>
          <a:lstStyle/>
          <a:p>
            <a:pPr algn="just">
              <a:lnSpc>
                <a:spcPct val="150000"/>
              </a:lnSpc>
              <a:spcAft>
                <a:spcPts val="800"/>
              </a:spcAft>
            </a:pPr>
            <a:r>
              <a:rPr lang="vi-VN" sz="4000" dirty="0">
                <a:latin typeface="Arial" panose="020B0604020202020204" pitchFamily="34" charset="0"/>
                <a:ea typeface="Times New Roman" panose="02020603050405020304" pitchFamily="18" charset="0"/>
                <a:cs typeface="Arial" panose="020B0604020202020204" pitchFamily="34" charset="0"/>
              </a:rPr>
              <a:t>Q</a:t>
            </a:r>
            <a:r>
              <a:rPr lang="vi-VN" sz="4000" dirty="0">
                <a:effectLst/>
                <a:latin typeface="Arial" panose="020B0604020202020204" pitchFamily="34" charset="0"/>
                <a:ea typeface="Times New Roman" panose="02020603050405020304" pitchFamily="18" charset="0"/>
                <a:cs typeface="Arial" panose="020B0604020202020204" pitchFamily="34" charset="0"/>
              </a:rPr>
              <a:t>uan sát Hình 1 và thảo luận trả lời câu hỏi </a:t>
            </a:r>
            <a:r>
              <a:rPr lang="vi-VN" sz="4000" b="1" dirty="0">
                <a:effectLst/>
                <a:latin typeface="Arial" panose="020B0604020202020204" pitchFamily="34" charset="0"/>
                <a:ea typeface="Times New Roman" panose="02020603050405020304" pitchFamily="18" charset="0"/>
                <a:cs typeface="Arial" panose="020B0604020202020204" pitchFamily="34" charset="0"/>
              </a:rPr>
              <a:t>Khởi động </a:t>
            </a:r>
            <a:r>
              <a:rPr lang="vi-VN" sz="4000" dirty="0">
                <a:effectLst/>
                <a:latin typeface="Arial" panose="020B0604020202020204" pitchFamily="34" charset="0"/>
                <a:ea typeface="Times New Roman" panose="02020603050405020304" pitchFamily="18" charset="0"/>
                <a:cs typeface="Arial" panose="020B0604020202020204" pitchFamily="34" charset="0"/>
              </a:rPr>
              <a:t>tr.35 SGK:</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D91E145C-4551-4552-8C15-C818001AE59A}"/>
              </a:ext>
            </a:extLst>
          </p:cNvPr>
          <p:cNvSpPr txBox="1"/>
          <p:nvPr/>
        </p:nvSpPr>
        <p:spPr>
          <a:xfrm>
            <a:off x="563944" y="3877793"/>
            <a:ext cx="17160112" cy="2748253"/>
          </a:xfrm>
          <a:prstGeom prst="rect">
            <a:avLst/>
          </a:prstGeom>
          <a:noFill/>
        </p:spPr>
        <p:txBody>
          <a:bodyPr wrap="square">
            <a:spAutoFit/>
          </a:bodyPr>
          <a:lstStyle/>
          <a:p>
            <a:pPr algn="just">
              <a:lnSpc>
                <a:spcPct val="150000"/>
              </a:lnSpc>
              <a:spcAft>
                <a:spcPts val="800"/>
              </a:spcAft>
            </a:pPr>
            <a:r>
              <a:rPr lang="vi-VN" sz="4000" i="1" dirty="0">
                <a:effectLst/>
                <a:latin typeface="Arial" panose="020B0604020202020204" pitchFamily="34" charset="0"/>
                <a:ea typeface="Times New Roman" panose="02020603050405020304" pitchFamily="18" charset="0"/>
                <a:cs typeface="Arial" panose="020B0604020202020204" pitchFamily="34" charset="0"/>
              </a:rPr>
              <a:t>Trong Hình 1, điểm ba môn Toán, Ngữ Văn và Tiếng Anh cần thỏa mãn những điều kiện gì? Em có biết cách để kiểm tra các điều kiện này khi nhập điểm không?</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D41BFF5-041E-C50D-BE73-3D267BAFF3EC}"/>
              </a:ext>
            </a:extLst>
          </p:cNvPr>
          <p:cNvSpPr txBox="1"/>
          <p:nvPr/>
        </p:nvSpPr>
        <p:spPr>
          <a:xfrm>
            <a:off x="495467" y="8347444"/>
            <a:ext cx="4459492" cy="1478418"/>
          </a:xfrm>
          <a:prstGeom prst="rect">
            <a:avLst/>
          </a:prstGeom>
          <a:noFill/>
        </p:spPr>
        <p:txBody>
          <a:bodyPr wrap="square">
            <a:spAutoFit/>
          </a:bodyPr>
          <a:lstStyle/>
          <a:p>
            <a:pPr algn="just">
              <a:lnSpc>
                <a:spcPct val="150000"/>
              </a:lnSpc>
              <a:spcAft>
                <a:spcPts val="800"/>
              </a:spcAft>
            </a:pPr>
            <a:r>
              <a:rPr lang="vi-VN" sz="3200" i="1" dirty="0">
                <a:effectLst/>
                <a:latin typeface="Arial" panose="020B0604020202020204" pitchFamily="34" charset="0"/>
                <a:ea typeface="Times New Roman" panose="02020603050405020304" pitchFamily="18" charset="0"/>
                <a:cs typeface="Arial" panose="020B0604020202020204" pitchFamily="34" charset="0"/>
              </a:rPr>
              <a:t>Hình 1. Một phần bảng điểm thi học kì</a:t>
            </a:r>
            <a:endParaRPr lang="en-VN" sz="32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624FA8F7-4943-B06F-1E29-9A34F0DFDFD8}"/>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l="14515" t="8865" r="14349" b="19789"/>
          <a:stretch/>
        </p:blipFill>
        <p:spPr>
          <a:xfrm>
            <a:off x="5044159" y="5807506"/>
            <a:ext cx="12590697" cy="40535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childTnLst>
                          </p:cTn>
                        </p:par>
                        <p:par>
                          <p:cTn id="16" fill="hold">
                            <p:stCondLst>
                              <p:cond delay="500"/>
                            </p:stCondLst>
                            <p:childTnLst>
                              <p:par>
                                <p:cTn id="17" presetID="9"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grpSp>
        <p:nvGrpSpPr>
          <p:cNvPr id="160" name="Google Shape;160;p1"/>
          <p:cNvGrpSpPr/>
          <p:nvPr/>
        </p:nvGrpSpPr>
        <p:grpSpPr>
          <a:xfrm>
            <a:off x="5829300" y="0"/>
            <a:ext cx="6629400" cy="2182761"/>
            <a:chOff x="633147" y="-1998"/>
            <a:chExt cx="5288779" cy="785741"/>
          </a:xfrm>
        </p:grpSpPr>
        <p:sp>
          <p:nvSpPr>
            <p:cNvPr id="161" name="Google Shape;161;p1"/>
            <p:cNvSpPr/>
            <p:nvPr/>
          </p:nvSpPr>
          <p:spPr>
            <a:xfrm>
              <a:off x="1707174" y="-1998"/>
              <a:ext cx="45719" cy="294735"/>
            </a:xfrm>
            <a:prstGeom prst="rect">
              <a:avLst/>
            </a:prstGeom>
            <a:solidFill>
              <a:srgbClr val="CE3028"/>
            </a:solidFill>
            <a:ln>
              <a:noFill/>
            </a:ln>
          </p:spPr>
          <p:txBody>
            <a:bodyPr spcFirstLastPara="1" wrap="square" lIns="137138" tIns="68550" rIns="137138" bIns="68550" anchor="ctr" anchorCtr="0">
              <a:noAutofit/>
            </a:bodyPr>
            <a:lstStyle/>
            <a:p>
              <a:pPr algn="ctr">
                <a:buClr>
                  <a:schemeClr val="lt1"/>
                </a:buClr>
                <a:buSzPts val="4000"/>
              </a:pPr>
              <a:endParaRPr sz="6000">
                <a:solidFill>
                  <a:srgbClr val="FFFFFF"/>
                </a:solidFill>
                <a:latin typeface="Calibri"/>
                <a:ea typeface="Calibri"/>
                <a:cs typeface="Calibri"/>
                <a:sym typeface="Calibri"/>
              </a:endParaRPr>
            </a:p>
          </p:txBody>
        </p:sp>
        <p:sp>
          <p:nvSpPr>
            <p:cNvPr id="162" name="Google Shape;162;p1"/>
            <p:cNvSpPr/>
            <p:nvPr/>
          </p:nvSpPr>
          <p:spPr>
            <a:xfrm>
              <a:off x="4768850" y="-1998"/>
              <a:ext cx="45719" cy="294735"/>
            </a:xfrm>
            <a:prstGeom prst="rect">
              <a:avLst/>
            </a:prstGeom>
            <a:solidFill>
              <a:srgbClr val="CE3028"/>
            </a:solidFill>
            <a:ln>
              <a:noFill/>
            </a:ln>
          </p:spPr>
          <p:txBody>
            <a:bodyPr spcFirstLastPara="1" wrap="square" lIns="137138" tIns="68550" rIns="137138" bIns="68550" anchor="ctr" anchorCtr="0">
              <a:noAutofit/>
            </a:bodyPr>
            <a:lstStyle/>
            <a:p>
              <a:pPr algn="ctr">
                <a:buClr>
                  <a:schemeClr val="lt1"/>
                </a:buClr>
                <a:buSzPts val="4000"/>
              </a:pPr>
              <a:endParaRPr sz="6000">
                <a:solidFill>
                  <a:srgbClr val="FFFFFF"/>
                </a:solidFill>
                <a:latin typeface="Calibri"/>
                <a:ea typeface="Calibri"/>
                <a:cs typeface="Calibri"/>
                <a:sym typeface="Calibri"/>
              </a:endParaRPr>
            </a:p>
          </p:txBody>
        </p:sp>
        <p:sp>
          <p:nvSpPr>
            <p:cNvPr id="163" name="Google Shape;163;p1"/>
            <p:cNvSpPr/>
            <p:nvPr/>
          </p:nvSpPr>
          <p:spPr>
            <a:xfrm>
              <a:off x="633147" y="219500"/>
              <a:ext cx="5288779" cy="564243"/>
            </a:xfrm>
            <a:prstGeom prst="roundRect">
              <a:avLst>
                <a:gd name="adj" fmla="val 16667"/>
              </a:avLst>
            </a:prstGeom>
            <a:solidFill>
              <a:srgbClr val="CE3028"/>
            </a:solidFill>
            <a:ln>
              <a:noFill/>
            </a:ln>
          </p:spPr>
          <p:txBody>
            <a:bodyPr spcFirstLastPara="1" wrap="square" lIns="137138" tIns="68550" rIns="137138" bIns="68550" anchor="ctr" anchorCtr="0">
              <a:noAutofit/>
            </a:bodyPr>
            <a:lstStyle/>
            <a:p>
              <a:pPr algn="ctr">
                <a:buClr>
                  <a:srgbClr val="FFFFFF"/>
                </a:buClr>
                <a:buSzPts val="4400"/>
              </a:pPr>
              <a:r>
                <a:rPr lang="en-US" sz="6600" b="1">
                  <a:solidFill>
                    <a:srgbClr val="FFFFFF"/>
                  </a:solidFill>
                </a:rPr>
                <a:t>kenhgiaovien</a:t>
              </a:r>
              <a:endParaRPr sz="2100"/>
            </a:p>
          </p:txBody>
        </p:sp>
      </p:grpSp>
      <p:grpSp>
        <p:nvGrpSpPr>
          <p:cNvPr id="164" name="Google Shape;164;p1"/>
          <p:cNvGrpSpPr/>
          <p:nvPr/>
        </p:nvGrpSpPr>
        <p:grpSpPr>
          <a:xfrm>
            <a:off x="1173767" y="7234940"/>
            <a:ext cx="9573359" cy="1486050"/>
            <a:chOff x="5029200" y="3390900"/>
            <a:chExt cx="9573359" cy="1486050"/>
          </a:xfrm>
        </p:grpSpPr>
        <p:sp>
          <p:nvSpPr>
            <p:cNvPr id="165" name="Google Shape;165;p1"/>
            <p:cNvSpPr/>
            <p:nvPr/>
          </p:nvSpPr>
          <p:spPr>
            <a:xfrm>
              <a:off x="5029200" y="3390900"/>
              <a:ext cx="9573359" cy="1066800"/>
            </a:xfrm>
            <a:prstGeom prst="roundRect">
              <a:avLst>
                <a:gd name="adj" fmla="val 50000"/>
              </a:avLst>
            </a:prstGeom>
            <a:solidFill>
              <a:schemeClr val="lt1"/>
            </a:solidFill>
            <a:ln w="12700" cap="flat" cmpd="sng">
              <a:solidFill>
                <a:srgbClr val="C55A11"/>
              </a:solidFill>
              <a:prstDash val="solid"/>
              <a:miter lim="800000"/>
              <a:headEnd type="none" w="sm" len="sm"/>
              <a:tailEnd type="none" w="sm" len="sm"/>
            </a:ln>
          </p:spPr>
          <p:txBody>
            <a:bodyPr spcFirstLastPara="1" wrap="square" lIns="137138" tIns="68550" rIns="137138" bIns="68550" anchor="ctr" anchorCtr="0">
              <a:noAutofit/>
            </a:bodyPr>
            <a:lstStyle/>
            <a:p>
              <a:pPr algn="ctr">
                <a:buSzPts val="2400"/>
              </a:pPr>
              <a:r>
                <a:rPr lang="en-US" sz="3600" u="sng">
                  <a:hlinkClick r:id="rId3">
                    <a:extLst>
                      <a:ext uri="{A12FA001-AC4F-418D-AE19-62706E023703}">
                        <ahyp:hlinkClr xmlns:ahyp="http://schemas.microsoft.com/office/drawing/2018/hyperlinkcolor" xmlns="" val="tx"/>
                      </a:ext>
                    </a:extLst>
                  </a:hlinkClick>
                </a:rPr>
                <a:t>https://kenhgiaovien.com/</a:t>
              </a:r>
              <a:r>
                <a:rPr lang="en-US" sz="3600"/>
                <a:t> </a:t>
              </a:r>
              <a:endParaRPr sz="2100"/>
            </a:p>
          </p:txBody>
        </p:sp>
        <p:pic>
          <p:nvPicPr>
            <p:cNvPr id="166" name="Google Shape;166;p1" descr="A colorful letter g on a black background&#10;&#10;Description automatically generated"/>
            <p:cNvPicPr preferRelativeResize="0"/>
            <p:nvPr/>
          </p:nvPicPr>
          <p:blipFill rotWithShape="1">
            <a:blip r:embed="rId4">
              <a:alphaModFix/>
            </a:blip>
            <a:srcRect/>
            <a:stretch/>
          </p:blipFill>
          <p:spPr>
            <a:xfrm>
              <a:off x="5368288" y="3463290"/>
              <a:ext cx="922020" cy="922020"/>
            </a:xfrm>
            <a:prstGeom prst="rect">
              <a:avLst/>
            </a:prstGeom>
            <a:noFill/>
            <a:ln>
              <a:noFill/>
            </a:ln>
          </p:spPr>
        </p:pic>
        <p:pic>
          <p:nvPicPr>
            <p:cNvPr id="167" name="Google Shape;167;p1"/>
            <p:cNvPicPr preferRelativeResize="0"/>
            <p:nvPr/>
          </p:nvPicPr>
          <p:blipFill rotWithShape="1">
            <a:blip r:embed="rId5">
              <a:alphaModFix/>
            </a:blip>
            <a:srcRect/>
            <a:stretch/>
          </p:blipFill>
          <p:spPr>
            <a:xfrm rot="-1474430">
              <a:off x="13354142" y="3525549"/>
              <a:ext cx="912564" cy="1216752"/>
            </a:xfrm>
            <a:prstGeom prst="rect">
              <a:avLst/>
            </a:prstGeom>
            <a:noFill/>
            <a:ln>
              <a:noFill/>
            </a:ln>
          </p:spPr>
        </p:pic>
      </p:grpSp>
      <p:sp>
        <p:nvSpPr>
          <p:cNvPr id="168" name="Google Shape;168;p1"/>
          <p:cNvSpPr txBox="1"/>
          <p:nvPr/>
        </p:nvSpPr>
        <p:spPr>
          <a:xfrm>
            <a:off x="1225235" y="2694920"/>
            <a:ext cx="12269540" cy="4293422"/>
          </a:xfrm>
          <a:prstGeom prst="rect">
            <a:avLst/>
          </a:prstGeom>
          <a:noFill/>
          <a:ln>
            <a:noFill/>
          </a:ln>
        </p:spPr>
        <p:txBody>
          <a:bodyPr spcFirstLastPara="1" wrap="square" lIns="137138" tIns="68550" rIns="137138" bIns="68550" anchor="t" anchorCtr="0">
            <a:spAutoFit/>
          </a:bodyPr>
          <a:lstStyle/>
          <a:p>
            <a:pPr marL="685835" indent="-685835" algn="just">
              <a:lnSpc>
                <a:spcPct val="150000"/>
              </a:lnSpc>
              <a:buSzPts val="2400"/>
              <a:buFont typeface="Arial"/>
              <a:buChar char="•"/>
            </a:pPr>
            <a:r>
              <a:rPr lang="en-US" sz="3600"/>
              <a:t>Bài giảng và giáo án này chỉ có duy nhất trên </a:t>
            </a:r>
            <a:r>
              <a:rPr lang="en-US" sz="3600" b="1"/>
              <a:t>kenhgiaovien.com </a:t>
            </a:r>
            <a:endParaRPr sz="3600" b="1"/>
          </a:p>
          <a:p>
            <a:pPr marL="685835" indent="-685835" algn="just">
              <a:lnSpc>
                <a:spcPct val="150000"/>
              </a:lnSpc>
              <a:buSzPts val="2400"/>
              <a:buFont typeface="Arial"/>
              <a:buChar char="•"/>
            </a:pPr>
            <a:r>
              <a:rPr lang="en-US" sz="3600"/>
              <a:t>Bất cứ nơi nào đăng bán lại đều là đánh cắp bản quyền và hưởng lợi bất chính trên công sức của giáo viên. </a:t>
            </a:r>
            <a:endParaRPr sz="2100"/>
          </a:p>
          <a:p>
            <a:pPr marL="685835" indent="-685835" algn="just">
              <a:lnSpc>
                <a:spcPct val="150000"/>
              </a:lnSpc>
              <a:buSzPts val="2400"/>
              <a:buFont typeface="Arial"/>
              <a:buChar char="•"/>
            </a:pPr>
            <a:r>
              <a:rPr lang="en-US" sz="3600"/>
              <a:t>Vui lòng không tiếp tay cho hành vi xấu.</a:t>
            </a:r>
            <a:endParaRPr sz="2100"/>
          </a:p>
        </p:txBody>
      </p:sp>
      <p:sp>
        <p:nvSpPr>
          <p:cNvPr id="169" name="Google Shape;169;p1"/>
          <p:cNvSpPr txBox="1"/>
          <p:nvPr/>
        </p:nvSpPr>
        <p:spPr>
          <a:xfrm>
            <a:off x="2706570" y="8566590"/>
            <a:ext cx="6507753" cy="1154102"/>
          </a:xfrm>
          <a:prstGeom prst="rect">
            <a:avLst/>
          </a:prstGeom>
          <a:noFill/>
          <a:ln>
            <a:noFill/>
          </a:ln>
        </p:spPr>
        <p:txBody>
          <a:bodyPr spcFirstLastPara="1" wrap="square" lIns="137138" tIns="68550" rIns="137138" bIns="68550" anchor="t" anchorCtr="0">
            <a:spAutoFit/>
          </a:bodyPr>
          <a:lstStyle/>
          <a:p>
            <a:pPr algn="ctr">
              <a:buSzPts val="4000"/>
            </a:pPr>
            <a:r>
              <a:rPr lang="en-US" sz="6000">
                <a:latin typeface="Aharoni"/>
                <a:ea typeface="Aharoni"/>
                <a:cs typeface="Aharoni"/>
                <a:sym typeface="Aharoni"/>
              </a:rPr>
              <a:t>Zalo: </a:t>
            </a:r>
            <a:r>
              <a:rPr lang="en-US" sz="6600" b="1">
                <a:solidFill>
                  <a:srgbClr val="4EA72E"/>
                </a:solidFill>
                <a:latin typeface="Aharoni"/>
                <a:ea typeface="Aharoni"/>
                <a:cs typeface="Aharoni"/>
                <a:sym typeface="Aharoni"/>
              </a:rPr>
              <a:t>0386 168 725</a:t>
            </a:r>
            <a:endParaRPr sz="6000" b="1">
              <a:solidFill>
                <a:srgbClr val="4EA72E"/>
              </a:solidFill>
              <a:latin typeface="Aharoni"/>
              <a:ea typeface="Aharoni"/>
              <a:cs typeface="Aharoni"/>
              <a:sym typeface="Aharoni"/>
            </a:endParaRPr>
          </a:p>
        </p:txBody>
      </p:sp>
      <p:pic>
        <p:nvPicPr>
          <p:cNvPr id="170" name="Google Shape;170;p1"/>
          <p:cNvPicPr preferRelativeResize="0"/>
          <p:nvPr/>
        </p:nvPicPr>
        <p:blipFill rotWithShape="1">
          <a:blip r:embed="rId6">
            <a:alphaModFix/>
          </a:blip>
          <a:srcRect/>
          <a:stretch/>
        </p:blipFill>
        <p:spPr>
          <a:xfrm>
            <a:off x="13081820" y="3209384"/>
            <a:ext cx="4511981" cy="7077617"/>
          </a:xfrm>
          <a:prstGeom prst="rect">
            <a:avLst/>
          </a:prstGeom>
          <a:noFill/>
          <a:ln>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pSp>
        <p:nvGrpSpPr>
          <p:cNvPr id="347" name="Google Shape;347;p15"/>
          <p:cNvGrpSpPr/>
          <p:nvPr/>
        </p:nvGrpSpPr>
        <p:grpSpPr>
          <a:xfrm>
            <a:off x="-208290" y="-277886"/>
            <a:ext cx="18704582" cy="12473496"/>
            <a:chOff x="0" y="0"/>
            <a:chExt cx="24939442" cy="16631327"/>
          </a:xfrm>
        </p:grpSpPr>
        <p:sp>
          <p:nvSpPr>
            <p:cNvPr id="348" name="Google Shape;348;p15"/>
            <p:cNvSpPr/>
            <p:nvPr/>
          </p:nvSpPr>
          <p:spPr>
            <a:xfrm>
              <a:off x="0" y="0"/>
              <a:ext cx="8338309" cy="8338309"/>
            </a:xfrm>
            <a:custGeom>
              <a:avLst/>
              <a:gdLst/>
              <a:ahLst/>
              <a:cxnLst/>
              <a:rect l="l" t="t" r="r" b="b"/>
              <a:pathLst>
                <a:path w="8338309" h="8338309" extrusionOk="0">
                  <a:moveTo>
                    <a:pt x="0" y="0"/>
                  </a:moveTo>
                  <a:lnTo>
                    <a:pt x="8338309" y="0"/>
                  </a:lnTo>
                  <a:lnTo>
                    <a:pt x="8338309" y="8338309"/>
                  </a:lnTo>
                  <a:lnTo>
                    <a:pt x="0" y="8338309"/>
                  </a:lnTo>
                  <a:lnTo>
                    <a:pt x="0" y="0"/>
                  </a:lnTo>
                  <a:close/>
                </a:path>
              </a:pathLst>
            </a:custGeom>
            <a:blipFill rotWithShape="1">
              <a:blip r:embed="rId3">
                <a:alphaModFix/>
              </a:blip>
              <a:stretch>
                <a:fillRect/>
              </a:stretch>
            </a:blipFill>
            <a:ln>
              <a:noFill/>
            </a:ln>
          </p:spPr>
        </p:sp>
        <p:sp>
          <p:nvSpPr>
            <p:cNvPr id="349" name="Google Shape;349;p15"/>
            <p:cNvSpPr/>
            <p:nvPr/>
          </p:nvSpPr>
          <p:spPr>
            <a:xfrm>
              <a:off x="0" y="8293018"/>
              <a:ext cx="8338309" cy="8338309"/>
            </a:xfrm>
            <a:custGeom>
              <a:avLst/>
              <a:gdLst/>
              <a:ahLst/>
              <a:cxnLst/>
              <a:rect l="l" t="t" r="r" b="b"/>
              <a:pathLst>
                <a:path w="8338309" h="8338309" extrusionOk="0">
                  <a:moveTo>
                    <a:pt x="0" y="0"/>
                  </a:moveTo>
                  <a:lnTo>
                    <a:pt x="8338309" y="0"/>
                  </a:lnTo>
                  <a:lnTo>
                    <a:pt x="8338309" y="8338308"/>
                  </a:lnTo>
                  <a:lnTo>
                    <a:pt x="0" y="8338308"/>
                  </a:lnTo>
                  <a:lnTo>
                    <a:pt x="0" y="0"/>
                  </a:lnTo>
                  <a:close/>
                </a:path>
              </a:pathLst>
            </a:custGeom>
            <a:blipFill rotWithShape="1">
              <a:blip r:embed="rId3">
                <a:alphaModFix/>
              </a:blip>
              <a:stretch>
                <a:fillRect/>
              </a:stretch>
            </a:blipFill>
            <a:ln>
              <a:noFill/>
            </a:ln>
          </p:spPr>
        </p:sp>
        <p:sp>
          <p:nvSpPr>
            <p:cNvPr id="350" name="Google Shape;350;p15"/>
            <p:cNvSpPr/>
            <p:nvPr/>
          </p:nvSpPr>
          <p:spPr>
            <a:xfrm>
              <a:off x="8293018"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351" name="Google Shape;351;p15"/>
            <p:cNvSpPr/>
            <p:nvPr/>
          </p:nvSpPr>
          <p:spPr>
            <a:xfrm>
              <a:off x="8293018"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sp>
          <p:nvSpPr>
            <p:cNvPr id="352" name="Google Shape;352;p15"/>
            <p:cNvSpPr/>
            <p:nvPr/>
          </p:nvSpPr>
          <p:spPr>
            <a:xfrm>
              <a:off x="16601133"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353" name="Google Shape;353;p15"/>
            <p:cNvSpPr/>
            <p:nvPr/>
          </p:nvSpPr>
          <p:spPr>
            <a:xfrm>
              <a:off x="16601133"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grpSp>
      <p:grpSp>
        <p:nvGrpSpPr>
          <p:cNvPr id="354" name="Google Shape;354;p15"/>
          <p:cNvGrpSpPr/>
          <p:nvPr/>
        </p:nvGrpSpPr>
        <p:grpSpPr>
          <a:xfrm>
            <a:off x="890488" y="660487"/>
            <a:ext cx="16507024" cy="8776300"/>
            <a:chOff x="0" y="-47625"/>
            <a:chExt cx="4143582" cy="2203021"/>
          </a:xfrm>
        </p:grpSpPr>
        <p:sp>
          <p:nvSpPr>
            <p:cNvPr id="355" name="Google Shape;355;p15"/>
            <p:cNvSpPr/>
            <p:nvPr/>
          </p:nvSpPr>
          <p:spPr>
            <a:xfrm>
              <a:off x="0" y="0"/>
              <a:ext cx="4143582" cy="2155396"/>
            </a:xfrm>
            <a:custGeom>
              <a:avLst/>
              <a:gdLst/>
              <a:ahLst/>
              <a:cxnLst/>
              <a:rect l="l" t="t" r="r" b="b"/>
              <a:pathLst>
                <a:path w="4143582" h="2155396" extrusionOk="0">
                  <a:moveTo>
                    <a:pt x="11725" y="0"/>
                  </a:moveTo>
                  <a:lnTo>
                    <a:pt x="4131857" y="0"/>
                  </a:lnTo>
                  <a:cubicBezTo>
                    <a:pt x="4134967" y="0"/>
                    <a:pt x="4137949" y="1235"/>
                    <a:pt x="4140148" y="3434"/>
                  </a:cubicBezTo>
                  <a:cubicBezTo>
                    <a:pt x="4142347" y="5633"/>
                    <a:pt x="4143582" y="8615"/>
                    <a:pt x="4143582" y="11725"/>
                  </a:cubicBezTo>
                  <a:lnTo>
                    <a:pt x="4143582" y="2143671"/>
                  </a:lnTo>
                  <a:cubicBezTo>
                    <a:pt x="4143582" y="2146780"/>
                    <a:pt x="4142347" y="2149763"/>
                    <a:pt x="4140148" y="2151962"/>
                  </a:cubicBezTo>
                  <a:cubicBezTo>
                    <a:pt x="4137949" y="2154161"/>
                    <a:pt x="4134967" y="2155396"/>
                    <a:pt x="4131857" y="2155396"/>
                  </a:cubicBezTo>
                  <a:lnTo>
                    <a:pt x="11725" y="2155396"/>
                  </a:lnTo>
                  <a:cubicBezTo>
                    <a:pt x="8615" y="2155396"/>
                    <a:pt x="5633" y="2154161"/>
                    <a:pt x="3434" y="2151962"/>
                  </a:cubicBezTo>
                  <a:cubicBezTo>
                    <a:pt x="1235" y="2149763"/>
                    <a:pt x="0" y="2146780"/>
                    <a:pt x="0" y="2143671"/>
                  </a:cubicBezTo>
                  <a:lnTo>
                    <a:pt x="0" y="11725"/>
                  </a:lnTo>
                  <a:cubicBezTo>
                    <a:pt x="0" y="8615"/>
                    <a:pt x="1235" y="5633"/>
                    <a:pt x="3434" y="3434"/>
                  </a:cubicBezTo>
                  <a:cubicBezTo>
                    <a:pt x="5633" y="1235"/>
                    <a:pt x="8615" y="0"/>
                    <a:pt x="117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5"/>
            <p:cNvSpPr txBox="1"/>
            <p:nvPr/>
          </p:nvSpPr>
          <p:spPr>
            <a:xfrm>
              <a:off x="0" y="-47625"/>
              <a:ext cx="4143582" cy="2203021"/>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357" name="Google Shape;357;p15"/>
          <p:cNvSpPr/>
          <p:nvPr/>
        </p:nvSpPr>
        <p:spPr>
          <a:xfrm flipH="1">
            <a:off x="0" y="4087677"/>
            <a:ext cx="5943600" cy="6199323"/>
          </a:xfrm>
          <a:custGeom>
            <a:avLst/>
            <a:gdLst/>
            <a:ahLst/>
            <a:cxnLst/>
            <a:rect l="l" t="t" r="r" b="b"/>
            <a:pathLst>
              <a:path w="1739690" h="1814540" extrusionOk="0">
                <a:moveTo>
                  <a:pt x="1739690" y="0"/>
                </a:moveTo>
                <a:lnTo>
                  <a:pt x="0" y="0"/>
                </a:lnTo>
                <a:lnTo>
                  <a:pt x="0" y="1814540"/>
                </a:lnTo>
                <a:lnTo>
                  <a:pt x="1739690" y="1814540"/>
                </a:lnTo>
                <a:lnTo>
                  <a:pt x="1739690" y="0"/>
                </a:lnTo>
                <a:close/>
              </a:path>
            </a:pathLst>
          </a:custGeom>
          <a:blipFill rotWithShape="1">
            <a:blip r:embed="rId4">
              <a:alphaModFix/>
            </a:blip>
            <a:stretch>
              <a:fillRect/>
            </a:stretch>
          </a:blipFill>
          <a:ln>
            <a:noFill/>
          </a:ln>
        </p:spPr>
      </p:sp>
      <p:sp>
        <p:nvSpPr>
          <p:cNvPr id="358" name="Google Shape;358;p15"/>
          <p:cNvSpPr txBox="1"/>
          <p:nvPr/>
        </p:nvSpPr>
        <p:spPr>
          <a:xfrm>
            <a:off x="3825891" y="1770675"/>
            <a:ext cx="13571621" cy="5286022"/>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7500" b="1" dirty="0">
                <a:solidFill>
                  <a:schemeClr val="accent5">
                    <a:lumMod val="75000"/>
                  </a:schemeClr>
                </a:solidFill>
                <a:latin typeface="Arial"/>
                <a:ea typeface="Arial"/>
                <a:cs typeface="Arial"/>
                <a:sym typeface="Arial"/>
              </a:rPr>
              <a:t>PHẦN 2. </a:t>
            </a:r>
          </a:p>
          <a:p>
            <a:pPr marL="0" marR="0" lvl="0" indent="0" algn="ctr" rtl="0">
              <a:lnSpc>
                <a:spcPct val="150000"/>
              </a:lnSpc>
              <a:spcBef>
                <a:spcPts val="0"/>
              </a:spcBef>
              <a:spcAft>
                <a:spcPts val="0"/>
              </a:spcAft>
              <a:buNone/>
            </a:pPr>
            <a:r>
              <a:rPr lang="en-US" sz="7500" b="1" dirty="0">
                <a:solidFill>
                  <a:schemeClr val="dk1"/>
                </a:solidFill>
              </a:rPr>
              <a:t>TÌM HIỂU VỀ NHẬP DỮ LIỆU QUA DANH SÁCH</a:t>
            </a:r>
            <a:endParaRPr dirty="0"/>
          </a:p>
        </p:txBody>
      </p:sp>
      <p:sp>
        <p:nvSpPr>
          <p:cNvPr id="359" name="Google Shape;359;p15"/>
          <p:cNvSpPr/>
          <p:nvPr/>
        </p:nvSpPr>
        <p:spPr>
          <a:xfrm rot="-2700000">
            <a:off x="16394689" y="-623778"/>
            <a:ext cx="2599324" cy="2797707"/>
          </a:xfrm>
          <a:custGeom>
            <a:avLst/>
            <a:gdLst/>
            <a:ahLst/>
            <a:cxnLst/>
            <a:rect l="l" t="t" r="r" b="b"/>
            <a:pathLst>
              <a:path w="2599324" h="2797707" extrusionOk="0">
                <a:moveTo>
                  <a:pt x="0" y="0"/>
                </a:moveTo>
                <a:lnTo>
                  <a:pt x="2599324" y="0"/>
                </a:lnTo>
                <a:lnTo>
                  <a:pt x="2599324" y="2797707"/>
                </a:lnTo>
                <a:lnTo>
                  <a:pt x="0" y="2797707"/>
                </a:lnTo>
                <a:lnTo>
                  <a:pt x="0" y="0"/>
                </a:lnTo>
                <a:close/>
              </a:path>
            </a:pathLst>
          </a:custGeom>
          <a:blipFill rotWithShape="1">
            <a:blip r:embed="rId5">
              <a:alphaModFix/>
            </a:blip>
            <a:stretch>
              <a:fillRect/>
            </a:stretch>
          </a:blipFill>
          <a:ln>
            <a:noFill/>
          </a:ln>
        </p:spPr>
      </p:sp>
      <p:pic>
        <p:nvPicPr>
          <p:cNvPr id="2" name="Google Shape;184;p2">
            <a:extLst>
              <a:ext uri="{FF2B5EF4-FFF2-40B4-BE49-F238E27FC236}">
                <a16:creationId xmlns:a16="http://schemas.microsoft.com/office/drawing/2014/main" id="{3522A258-B2E0-781B-2A53-E4662A852831}"/>
              </a:ext>
            </a:extLst>
          </p:cNvPr>
          <p:cNvPicPr preferRelativeResize="0"/>
          <p:nvPr/>
        </p:nvPicPr>
        <p:blipFill rotWithShape="1">
          <a:blip r:embed="rId6">
            <a:alphaModFix/>
          </a:blip>
          <a:srcRect/>
          <a:stretch/>
        </p:blipFill>
        <p:spPr>
          <a:xfrm>
            <a:off x="15369426" y="9436787"/>
            <a:ext cx="2537133" cy="6108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grpSp>
        <p:nvGrpSpPr>
          <p:cNvPr id="364" name="Google Shape;364;p16"/>
          <p:cNvGrpSpPr/>
          <p:nvPr/>
        </p:nvGrpSpPr>
        <p:grpSpPr>
          <a:xfrm>
            <a:off x="685800" y="585067"/>
            <a:ext cx="17068802" cy="1263284"/>
            <a:chOff x="533400" y="339298"/>
            <a:chExt cx="17068802" cy="1263284"/>
          </a:xfrm>
        </p:grpSpPr>
        <p:sp>
          <p:nvSpPr>
            <p:cNvPr id="365" name="Google Shape;365;p16"/>
            <p:cNvSpPr/>
            <p:nvPr/>
          </p:nvSpPr>
          <p:spPr>
            <a:xfrm>
              <a:off x="533400" y="339298"/>
              <a:ext cx="1584434" cy="1263284"/>
            </a:xfrm>
            <a:custGeom>
              <a:avLst/>
              <a:gdLst/>
              <a:ahLst/>
              <a:cxnLst/>
              <a:rect l="l" t="t" r="r" b="b"/>
              <a:pathLst>
                <a:path w="4247535" h="4114800" extrusionOk="0">
                  <a:moveTo>
                    <a:pt x="0" y="0"/>
                  </a:moveTo>
                  <a:lnTo>
                    <a:pt x="4247536" y="0"/>
                  </a:lnTo>
                  <a:lnTo>
                    <a:pt x="4247536" y="4114800"/>
                  </a:lnTo>
                  <a:lnTo>
                    <a:pt x="0" y="4114800"/>
                  </a:lnTo>
                  <a:lnTo>
                    <a:pt x="0" y="0"/>
                  </a:lnTo>
                  <a:close/>
                </a:path>
              </a:pathLst>
            </a:custGeom>
            <a:blipFill rotWithShape="1">
              <a:blip r:embed="rId3">
                <a:alphaModFix/>
              </a:blip>
              <a:stretch>
                <a:fillRect/>
              </a:stretch>
            </a:blipFill>
            <a:ln>
              <a:noFill/>
            </a:ln>
          </p:spPr>
        </p:sp>
        <p:sp>
          <p:nvSpPr>
            <p:cNvPr id="366" name="Google Shape;366;p16"/>
            <p:cNvSpPr txBox="1"/>
            <p:nvPr/>
          </p:nvSpPr>
          <p:spPr>
            <a:xfrm>
              <a:off x="2362202" y="670855"/>
              <a:ext cx="15240000" cy="76940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4400" i="1" dirty="0" err="1">
                  <a:solidFill>
                    <a:schemeClr val="dk1"/>
                  </a:solidFill>
                  <a:latin typeface="Arial" panose="020B0604020202020204" pitchFamily="34" charset="0"/>
                  <a:ea typeface="Calibri"/>
                  <a:cs typeface="Arial" panose="020B0604020202020204" pitchFamily="34" charset="0"/>
                  <a:sym typeface="Calibri"/>
                </a:rPr>
                <a:t>Đặt</a:t>
              </a:r>
              <a:r>
                <a:rPr lang="en-US" sz="4400" i="1" dirty="0">
                  <a:solidFill>
                    <a:schemeClr val="dk1"/>
                  </a:solidFill>
                  <a:latin typeface="Arial" panose="020B0604020202020204" pitchFamily="34" charset="0"/>
                  <a:ea typeface="Calibri"/>
                  <a:cs typeface="Arial" panose="020B0604020202020204" pitchFamily="34" charset="0"/>
                  <a:sym typeface="Calibri"/>
                </a:rPr>
                <a:t> </a:t>
              </a:r>
              <a:r>
                <a:rPr lang="en-US" sz="4400" i="1" dirty="0" err="1">
                  <a:solidFill>
                    <a:schemeClr val="dk1"/>
                  </a:solidFill>
                  <a:latin typeface="Arial" panose="020B0604020202020204" pitchFamily="34" charset="0"/>
                  <a:ea typeface="Calibri"/>
                  <a:cs typeface="Arial" panose="020B0604020202020204" pitchFamily="34" charset="0"/>
                  <a:sym typeface="Calibri"/>
                </a:rPr>
                <a:t>vấn</a:t>
              </a:r>
              <a:r>
                <a:rPr lang="en-US" sz="4400" i="1" dirty="0">
                  <a:solidFill>
                    <a:schemeClr val="dk1"/>
                  </a:solidFill>
                  <a:latin typeface="Arial" panose="020B0604020202020204" pitchFamily="34" charset="0"/>
                  <a:ea typeface="Calibri"/>
                  <a:cs typeface="Arial" panose="020B0604020202020204" pitchFamily="34" charset="0"/>
                  <a:sym typeface="Calibri"/>
                </a:rPr>
                <a:t> </a:t>
              </a:r>
              <a:r>
                <a:rPr lang="en-US" sz="4400" i="1" dirty="0" err="1">
                  <a:solidFill>
                    <a:schemeClr val="dk1"/>
                  </a:solidFill>
                  <a:latin typeface="Arial" panose="020B0604020202020204" pitchFamily="34" charset="0"/>
                  <a:ea typeface="Calibri"/>
                  <a:cs typeface="Arial" panose="020B0604020202020204" pitchFamily="34" charset="0"/>
                  <a:sym typeface="Calibri"/>
                </a:rPr>
                <a:t>đề</a:t>
              </a:r>
              <a:r>
                <a:rPr lang="en-US" sz="4400" i="1" dirty="0">
                  <a:solidFill>
                    <a:schemeClr val="dk1"/>
                  </a:solidFill>
                  <a:latin typeface="Arial" panose="020B0604020202020204" pitchFamily="34" charset="0"/>
                  <a:ea typeface="Calibri"/>
                  <a:cs typeface="Arial" panose="020B0604020202020204" pitchFamily="34" charset="0"/>
                  <a:sym typeface="Calibri"/>
                </a:rPr>
                <a:t>:</a:t>
              </a:r>
              <a:endParaRPr sz="4400" i="1" dirty="0">
                <a:solidFill>
                  <a:schemeClr val="dk1"/>
                </a:solidFill>
                <a:latin typeface="Arial" panose="020B0604020202020204" pitchFamily="34" charset="0"/>
                <a:ea typeface="Calibri"/>
                <a:cs typeface="Arial" panose="020B0604020202020204" pitchFamily="34" charset="0"/>
                <a:sym typeface="Calibri"/>
              </a:endParaRPr>
            </a:p>
          </p:txBody>
        </p:sp>
      </p:grpSp>
      <p:sp>
        <p:nvSpPr>
          <p:cNvPr id="2" name="Rounded Rectangle 1">
            <a:extLst>
              <a:ext uri="{FF2B5EF4-FFF2-40B4-BE49-F238E27FC236}">
                <a16:creationId xmlns:a16="http://schemas.microsoft.com/office/drawing/2014/main" id="{BCFB98AA-997A-FF09-2687-EC860707606B}"/>
              </a:ext>
            </a:extLst>
          </p:cNvPr>
          <p:cNvSpPr/>
          <p:nvPr/>
        </p:nvSpPr>
        <p:spPr>
          <a:xfrm>
            <a:off x="5676901" y="459360"/>
            <a:ext cx="12173609" cy="3244673"/>
          </a:xfrm>
          <a:prstGeom prst="roundRect">
            <a:avLst/>
          </a:prstGeom>
          <a:solidFill>
            <a:srgbClr val="FDF5E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4" name="TextBox 3">
            <a:extLst>
              <a:ext uri="{FF2B5EF4-FFF2-40B4-BE49-F238E27FC236}">
                <a16:creationId xmlns:a16="http://schemas.microsoft.com/office/drawing/2014/main" id="{8B173FDB-B804-1D8A-FC10-2FB34D66C6F1}"/>
              </a:ext>
            </a:extLst>
          </p:cNvPr>
          <p:cNvSpPr txBox="1"/>
          <p:nvPr/>
        </p:nvSpPr>
        <p:spPr>
          <a:xfrm>
            <a:off x="6356790" y="707569"/>
            <a:ext cx="10813830" cy="2748253"/>
          </a:xfrm>
          <a:prstGeom prst="rect">
            <a:avLst/>
          </a:prstGeom>
          <a:noFill/>
        </p:spPr>
        <p:txBody>
          <a:bodyPr wrap="square">
            <a:spAutoFit/>
          </a:bodyPr>
          <a:lstStyle/>
          <a:p>
            <a:pPr algn="just">
              <a:lnSpc>
                <a:spcPct val="15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Trong hộp thoại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a:t>
            </a:r>
            <a:r>
              <a:rPr lang="vi-VN" sz="4000" dirty="0">
                <a:effectLst/>
                <a:latin typeface="Arial" panose="020B0604020202020204" pitchFamily="34" charset="0"/>
                <a:ea typeface="Calibri" panose="020F0502020204030204" pitchFamily="34" charset="0"/>
                <a:cs typeface="Arial" panose="020B0604020202020204" pitchFamily="34" charset="0"/>
              </a:rPr>
              <a:t>, ta có thể thiết lập để thao tác nhập dữ liệu vào vùng là thao tác chọn từ một danh sách giá trị có sẵn.</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E43A1DB8-E2DF-A378-0050-F9292DE8D066}"/>
              </a:ext>
            </a:extLst>
          </p:cNvPr>
          <p:cNvSpPr txBox="1"/>
          <p:nvPr/>
        </p:nvSpPr>
        <p:spPr>
          <a:xfrm>
            <a:off x="685800" y="4513253"/>
            <a:ext cx="10360152" cy="707886"/>
          </a:xfrm>
          <a:prstGeom prst="rect">
            <a:avLst/>
          </a:prstGeom>
          <a:noFill/>
        </p:spPr>
        <p:txBody>
          <a:bodyPr wrap="square">
            <a:spAutoFit/>
          </a:bodyPr>
          <a:lstStyle/>
          <a:p>
            <a:pPr algn="just">
              <a:spcAft>
                <a:spcPts val="800"/>
              </a:spcAft>
            </a:pPr>
            <a:r>
              <a:rPr lang="vi-VN" sz="4000" b="1" dirty="0">
                <a:solidFill>
                  <a:srgbClr val="C00000"/>
                </a:solidFill>
                <a:latin typeface="Arial" panose="020B0604020202020204" pitchFamily="34" charset="0"/>
                <a:ea typeface="Calibri" panose="020F0502020204030204" pitchFamily="34" charset="0"/>
                <a:cs typeface="Arial" panose="020B0604020202020204" pitchFamily="34" charset="0"/>
              </a:rPr>
              <a:t>V</a:t>
            </a:r>
            <a:r>
              <a:rPr lang="vi-VN" sz="40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í dụ thao tác nhập dữ liệu từ danh sách.</a:t>
            </a:r>
            <a:endParaRPr lang="en-VN" sz="4000" b="1"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721875A-EC0E-A700-1D65-05BF7D02EA3D}"/>
              </a:ext>
            </a:extLst>
          </p:cNvPr>
          <p:cNvPicPr>
            <a:picLocks noChangeAspect="1"/>
          </p:cNvPicPr>
          <p:nvPr/>
        </p:nvPicPr>
        <p:blipFill>
          <a:blip r:embed="rId4"/>
          <a:stretch>
            <a:fillRect/>
          </a:stretch>
        </p:blipFill>
        <p:spPr>
          <a:xfrm>
            <a:off x="11763705" y="3913086"/>
            <a:ext cx="5338927" cy="6167381"/>
          </a:xfrm>
          <a:prstGeom prst="rect">
            <a:avLst/>
          </a:prstGeom>
        </p:spPr>
      </p:pic>
      <p:sp>
        <p:nvSpPr>
          <p:cNvPr id="9" name="TextBox 8">
            <a:extLst>
              <a:ext uri="{FF2B5EF4-FFF2-40B4-BE49-F238E27FC236}">
                <a16:creationId xmlns:a16="http://schemas.microsoft.com/office/drawing/2014/main" id="{5362BA87-67B8-317C-E493-2FB27E845F19}"/>
              </a:ext>
            </a:extLst>
          </p:cNvPr>
          <p:cNvSpPr txBox="1"/>
          <p:nvPr/>
        </p:nvSpPr>
        <p:spPr>
          <a:xfrm>
            <a:off x="4972497" y="7735849"/>
            <a:ext cx="6432331" cy="1843582"/>
          </a:xfrm>
          <a:prstGeom prst="rect">
            <a:avLst/>
          </a:prstGeom>
          <a:noFill/>
        </p:spPr>
        <p:txBody>
          <a:bodyPr wrap="square">
            <a:spAutoFit/>
          </a:bodyPr>
          <a:lstStyle/>
          <a:p>
            <a:pPr algn="just">
              <a:lnSpc>
                <a:spcPct val="150000"/>
              </a:lnSpc>
              <a:spcAft>
                <a:spcPts val="800"/>
              </a:spcAft>
            </a:pPr>
            <a:r>
              <a:rPr lang="vi-VN" sz="4000" i="1" dirty="0">
                <a:effectLst/>
                <a:latin typeface="Arial" panose="020B0604020202020204" pitchFamily="34" charset="0"/>
                <a:ea typeface="Calibri" panose="020F0502020204030204" pitchFamily="34" charset="0"/>
                <a:cs typeface="Arial" panose="020B0604020202020204" pitchFamily="34" charset="0"/>
              </a:rPr>
              <a:t>Hình 4. Ví dụ thao tác nhập dữ liệu từ danh sách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4"/>
                                        </p:tgtEl>
                                        <p:attrNameLst>
                                          <p:attrName>style.visibility</p:attrName>
                                        </p:attrNameLst>
                                      </p:cBhvr>
                                      <p:to>
                                        <p:strVal val="visible"/>
                                      </p:to>
                                    </p:set>
                                    <p:animEffect transition="in" filter="fade">
                                      <p:cBhvr>
                                        <p:cTn id="7" dur="500"/>
                                        <p:tgtEl>
                                          <p:spTgt spid="36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grpSp>
        <p:nvGrpSpPr>
          <p:cNvPr id="385" name="Google Shape;385;p17"/>
          <p:cNvGrpSpPr/>
          <p:nvPr/>
        </p:nvGrpSpPr>
        <p:grpSpPr>
          <a:xfrm>
            <a:off x="638342" y="369177"/>
            <a:ext cx="17011315" cy="3385821"/>
            <a:chOff x="1447798" y="2628902"/>
            <a:chExt cx="15436559" cy="3215743"/>
          </a:xfrm>
        </p:grpSpPr>
        <p:sp>
          <p:nvSpPr>
            <p:cNvPr id="386" name="Google Shape;386;p17"/>
            <p:cNvSpPr/>
            <p:nvPr/>
          </p:nvSpPr>
          <p:spPr>
            <a:xfrm>
              <a:off x="1600197" y="2781300"/>
              <a:ext cx="15284160" cy="3063345"/>
            </a:xfrm>
            <a:prstGeom prst="rect">
              <a:avLst/>
            </a:prstGeom>
            <a:solidFill>
              <a:srgbClr val="F2DADA"/>
            </a:solidFill>
            <a:ln w="25400" cap="flat" cmpd="sng">
              <a:solidFill>
                <a:srgbClr val="9537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7" name="Google Shape;387;p17"/>
            <p:cNvSpPr/>
            <p:nvPr/>
          </p:nvSpPr>
          <p:spPr>
            <a:xfrm>
              <a:off x="1447798" y="2628902"/>
              <a:ext cx="15284161" cy="3063344"/>
            </a:xfrm>
            <a:prstGeom prst="rect">
              <a:avLst/>
            </a:prstGeom>
            <a:solidFill>
              <a:schemeClr val="lt1"/>
            </a:solidFill>
            <a:ln w="25400" cap="flat" cmpd="sng">
              <a:solidFill>
                <a:srgbClr val="9537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8" name="Google Shape;388;p17"/>
            <p:cNvSpPr/>
            <p:nvPr/>
          </p:nvSpPr>
          <p:spPr>
            <a:xfrm>
              <a:off x="1828800" y="3009900"/>
              <a:ext cx="381000" cy="381000"/>
            </a:xfrm>
            <a:prstGeom prst="ellipse">
              <a:avLst/>
            </a:prstGeom>
            <a:solidFill>
              <a:srgbClr val="FFD7A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9" name="Google Shape;389;p17"/>
            <p:cNvSpPr/>
            <p:nvPr/>
          </p:nvSpPr>
          <p:spPr>
            <a:xfrm>
              <a:off x="2514600" y="3009900"/>
              <a:ext cx="381000" cy="381000"/>
            </a:xfrm>
            <a:prstGeom prst="ellipse">
              <a:avLst/>
            </a:prstGeom>
            <a:solidFill>
              <a:srgbClr val="F2DA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0" name="Google Shape;390;p17"/>
            <p:cNvSpPr/>
            <p:nvPr/>
          </p:nvSpPr>
          <p:spPr>
            <a:xfrm>
              <a:off x="3200400" y="3009900"/>
              <a:ext cx="381000" cy="381000"/>
            </a:xfrm>
            <a:prstGeom prst="ellipse">
              <a:avLst/>
            </a:prstGeom>
            <a:solidFill>
              <a:srgbClr val="70A6A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1" name="Google Shape;391;p17"/>
            <p:cNvSpPr txBox="1"/>
            <p:nvPr/>
          </p:nvSpPr>
          <p:spPr>
            <a:xfrm>
              <a:off x="1531638" y="3436426"/>
              <a:ext cx="15116480" cy="1841554"/>
            </a:xfrm>
            <a:prstGeom prst="rect">
              <a:avLst/>
            </a:prstGeom>
            <a:noFill/>
            <a:ln>
              <a:noFill/>
            </a:ln>
          </p:spPr>
          <p:txBody>
            <a:bodyPr spcFirstLastPara="1" wrap="square" lIns="91425" tIns="45700" rIns="91425" bIns="45700" anchor="t" anchorCtr="0">
              <a:spAutoFit/>
            </a:bodyPr>
            <a:lstStyle/>
            <a:p>
              <a:pPr algn="just">
                <a:lnSpc>
                  <a:spcPct val="150000"/>
                </a:lnSpc>
                <a:buClr>
                  <a:schemeClr val="dk1"/>
                </a:buClr>
                <a:buSzPts val="3800"/>
              </a:pPr>
              <a:r>
                <a:rPr lang="vi-VN" sz="4000" dirty="0">
                  <a:latin typeface="Arial" panose="020B0604020202020204" pitchFamily="34" charset="0"/>
                  <a:ea typeface="Calibri" panose="020F0502020204030204" pitchFamily="34" charset="0"/>
                  <a:cs typeface="Arial" panose="020B0604020202020204" pitchFamily="34" charset="0"/>
                </a:rPr>
                <a:t>C</a:t>
              </a:r>
              <a:r>
                <a:rPr lang="vi-VN" sz="4000" dirty="0">
                  <a:effectLst/>
                  <a:latin typeface="Arial" panose="020B0604020202020204" pitchFamily="34" charset="0"/>
                  <a:ea typeface="Calibri" panose="020F0502020204030204" pitchFamily="34" charset="0"/>
                  <a:cs typeface="Arial" panose="020B0604020202020204" pitchFamily="34" charset="0"/>
                </a:rPr>
                <a:t>ác nhóm HS đọc thông tin mục 2, quan sát Hình 3 và Hình 4 tr. 36 - 37 SGK để hình thành kiến thức về </a:t>
              </a:r>
              <a:r>
                <a:rPr lang="vi-VN" sz="4000" i="1" dirty="0">
                  <a:effectLst/>
                  <a:latin typeface="Arial" panose="020B0604020202020204" pitchFamily="34" charset="0"/>
                  <a:ea typeface="Calibri" panose="020F0502020204030204" pitchFamily="34" charset="0"/>
                  <a:cs typeface="Arial" panose="020B0604020202020204" pitchFamily="34" charset="0"/>
                </a:rPr>
                <a:t>thao tác nhập dữ liệu qua danh sách.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EBE5A52A-926B-B224-98AB-4DAC26F81A50}"/>
              </a:ext>
            </a:extLst>
          </p:cNvPr>
          <p:cNvPicPr>
            <a:picLocks noChangeAspect="1"/>
          </p:cNvPicPr>
          <p:nvPr/>
        </p:nvPicPr>
        <p:blipFill>
          <a:blip r:embed="rId3"/>
          <a:stretch>
            <a:fillRect/>
          </a:stretch>
        </p:blipFill>
        <p:spPr>
          <a:xfrm>
            <a:off x="5601283" y="4605231"/>
            <a:ext cx="12048374" cy="4723962"/>
          </a:xfrm>
          <a:prstGeom prst="rect">
            <a:avLst/>
          </a:prstGeom>
        </p:spPr>
      </p:pic>
      <p:sp>
        <p:nvSpPr>
          <p:cNvPr id="4" name="TextBox 3">
            <a:extLst>
              <a:ext uri="{FF2B5EF4-FFF2-40B4-BE49-F238E27FC236}">
                <a16:creationId xmlns:a16="http://schemas.microsoft.com/office/drawing/2014/main" id="{12C4BCBA-B8FE-E03A-0C45-CCE49BB56F6D}"/>
              </a:ext>
            </a:extLst>
          </p:cNvPr>
          <p:cNvSpPr txBox="1"/>
          <p:nvPr/>
        </p:nvSpPr>
        <p:spPr>
          <a:xfrm>
            <a:off x="730735" y="6366251"/>
            <a:ext cx="4540694" cy="3313599"/>
          </a:xfrm>
          <a:prstGeom prst="rect">
            <a:avLst/>
          </a:prstGeom>
          <a:noFill/>
        </p:spPr>
        <p:txBody>
          <a:bodyPr wrap="square">
            <a:spAutoFit/>
          </a:bodyPr>
          <a:lstStyle/>
          <a:p>
            <a:pPr algn="just">
              <a:lnSpc>
                <a:spcPct val="150000"/>
              </a:lnSpc>
              <a:spcAft>
                <a:spcPts val="800"/>
              </a:spcAft>
            </a:pPr>
            <a:r>
              <a:rPr lang="vi-VN" sz="3600" i="1" dirty="0">
                <a:effectLst/>
                <a:latin typeface="Arial" panose="020B0604020202020204" pitchFamily="34" charset="0"/>
                <a:ea typeface="Calibri" panose="020F0502020204030204" pitchFamily="34" charset="0"/>
                <a:cs typeface="Arial" panose="020B0604020202020204" pitchFamily="34" charset="0"/>
              </a:rPr>
              <a:t>Hình 3. Ví dụ thiết lập nhập dữ liệu cho cột </a:t>
            </a:r>
            <a:r>
              <a:rPr lang="vi-VN" sz="3600" b="1" i="1" dirty="0">
                <a:effectLst/>
                <a:latin typeface="Arial" panose="020B0604020202020204" pitchFamily="34" charset="0"/>
                <a:ea typeface="Calibri" panose="020F0502020204030204" pitchFamily="34" charset="0"/>
                <a:cs typeface="Arial" panose="020B0604020202020204" pitchFamily="34" charset="0"/>
              </a:rPr>
              <a:t>Ghi chú </a:t>
            </a:r>
            <a:r>
              <a:rPr lang="vi-VN" sz="3600" i="1" dirty="0">
                <a:effectLst/>
                <a:latin typeface="Arial" panose="020B0604020202020204" pitchFamily="34" charset="0"/>
                <a:ea typeface="Calibri" panose="020F0502020204030204" pitchFamily="34" charset="0"/>
                <a:cs typeface="Arial" panose="020B0604020202020204" pitchFamily="34" charset="0"/>
              </a:rPr>
              <a:t>bằng danh sách</a:t>
            </a:r>
            <a:endParaRPr lang="en-VN" sz="3600" dirty="0">
              <a:effectLst/>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5"/>
                                        </p:tgtEl>
                                        <p:attrNameLst>
                                          <p:attrName>style.visibility</p:attrName>
                                        </p:attrNameLst>
                                      </p:cBhvr>
                                      <p:to>
                                        <p:strVal val="visible"/>
                                      </p:to>
                                    </p:set>
                                    <p:animEffect transition="in" filter="fade">
                                      <p:cBhvr>
                                        <p:cTn id="7" dur="500"/>
                                        <p:tgtEl>
                                          <p:spTgt spid="38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 name="TextBox 3">
            <a:extLst>
              <a:ext uri="{FF2B5EF4-FFF2-40B4-BE49-F238E27FC236}">
                <a16:creationId xmlns:a16="http://schemas.microsoft.com/office/drawing/2014/main" id="{D8FA11A3-E111-8D1B-3749-B5304CCB13B4}"/>
              </a:ext>
            </a:extLst>
          </p:cNvPr>
          <p:cNvSpPr txBox="1"/>
          <p:nvPr/>
        </p:nvSpPr>
        <p:spPr>
          <a:xfrm>
            <a:off x="8195658" y="509759"/>
            <a:ext cx="1896673" cy="830997"/>
          </a:xfrm>
          <a:prstGeom prst="rect">
            <a:avLst/>
          </a:prstGeom>
          <a:noFill/>
        </p:spPr>
        <p:txBody>
          <a:bodyPr wrap="none" rtlCol="0">
            <a:spAutoFit/>
          </a:bodyPr>
          <a:lstStyle/>
          <a:p>
            <a:r>
              <a:rPr lang="en-VN" sz="4800" b="1" dirty="0">
                <a:solidFill>
                  <a:srgbClr val="FF0000"/>
                </a:solidFill>
              </a:rPr>
              <a:t>Chú ý</a:t>
            </a:r>
          </a:p>
        </p:txBody>
      </p:sp>
      <p:sp>
        <p:nvSpPr>
          <p:cNvPr id="5" name="Rounded Rectangle 4">
            <a:extLst>
              <a:ext uri="{FF2B5EF4-FFF2-40B4-BE49-F238E27FC236}">
                <a16:creationId xmlns:a16="http://schemas.microsoft.com/office/drawing/2014/main" id="{7125AED5-D960-B78F-9FBE-A6FB86EC1A42}"/>
              </a:ext>
            </a:extLst>
          </p:cNvPr>
          <p:cNvSpPr/>
          <p:nvPr/>
        </p:nvSpPr>
        <p:spPr>
          <a:xfrm>
            <a:off x="1507068" y="1857828"/>
            <a:ext cx="15273867" cy="5588000"/>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TextBox 5">
            <a:extLst>
              <a:ext uri="{FF2B5EF4-FFF2-40B4-BE49-F238E27FC236}">
                <a16:creationId xmlns:a16="http://schemas.microsoft.com/office/drawing/2014/main" id="{DFFAD468-8712-E6F8-F126-4987743C2A82}"/>
              </a:ext>
            </a:extLst>
          </p:cNvPr>
          <p:cNvSpPr txBox="1"/>
          <p:nvPr/>
        </p:nvSpPr>
        <p:spPr>
          <a:xfrm>
            <a:off x="2041347" y="2403626"/>
            <a:ext cx="14205315" cy="3944862"/>
          </a:xfrm>
          <a:prstGeom prst="rect">
            <a:avLst/>
          </a:prstGeom>
          <a:noFill/>
        </p:spPr>
        <p:txBody>
          <a:bodyPr wrap="square">
            <a:spAutoFit/>
          </a:bodyPr>
          <a:lstStyle/>
          <a:p>
            <a:pPr algn="just">
              <a:lnSpc>
                <a:spcPct val="200000"/>
              </a:lnSpc>
              <a:spcAft>
                <a:spcPts val="800"/>
              </a:spcAft>
            </a:pPr>
            <a:r>
              <a:rPr lang="vi-VN" sz="4400" dirty="0">
                <a:effectLst/>
                <a:latin typeface="Arial" panose="020B0604020202020204" pitchFamily="34" charset="0"/>
                <a:ea typeface="Calibri" panose="020F0502020204030204" pitchFamily="34" charset="0"/>
                <a:cs typeface="Arial" panose="020B0604020202020204" pitchFamily="34" charset="0"/>
              </a:rPr>
              <a:t>Các em thiết lập lời nhắc trong thẻ </a:t>
            </a:r>
            <a:r>
              <a:rPr lang="vi-VN" sz="4400" b="1" dirty="0">
                <a:effectLst/>
                <a:latin typeface="Arial" panose="020B0604020202020204" pitchFamily="34" charset="0"/>
                <a:ea typeface="Calibri" panose="020F0502020204030204" pitchFamily="34" charset="0"/>
                <a:cs typeface="Arial" panose="020B0604020202020204" pitchFamily="34" charset="0"/>
              </a:rPr>
              <a:t>Input Message </a:t>
            </a:r>
            <a:r>
              <a:rPr lang="vi-VN" sz="4400" dirty="0">
                <a:effectLst/>
                <a:latin typeface="Arial" panose="020B0604020202020204" pitchFamily="34" charset="0"/>
                <a:ea typeface="Calibri" panose="020F0502020204030204" pitchFamily="34" charset="0"/>
                <a:cs typeface="Arial" panose="020B0604020202020204" pitchFamily="34" charset="0"/>
              </a:rPr>
              <a:t>để hướng dẫn nhập liệu và đưa thông báo lỗi phù hợp trong thẻ </a:t>
            </a:r>
            <a:r>
              <a:rPr lang="vi-VN" sz="4400" b="1" dirty="0">
                <a:effectLst/>
                <a:latin typeface="Arial" panose="020B0604020202020204" pitchFamily="34" charset="0"/>
                <a:ea typeface="Calibri" panose="020F0502020204030204" pitchFamily="34" charset="0"/>
                <a:cs typeface="Arial" panose="020B0604020202020204" pitchFamily="34" charset="0"/>
              </a:rPr>
              <a:t>Error Alert</a:t>
            </a:r>
            <a:r>
              <a:rPr lang="vi-VN" sz="4400" dirty="0">
                <a:effectLst/>
                <a:latin typeface="Arial" panose="020B0604020202020204" pitchFamily="34" charset="0"/>
                <a:ea typeface="Calibri" panose="020F0502020204030204" pitchFamily="34" charset="0"/>
                <a:cs typeface="Arial" panose="020B0604020202020204" pitchFamily="34" charset="0"/>
              </a:rPr>
              <a:t>.</a:t>
            </a:r>
            <a:endParaRPr lang="en-VN" sz="4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5" descr="Người Phụ Nữ Hoạt Hình Với Máy Tính Xách Tay Trên Thiết Kế Vector Máy Tính  | Công cụ đồ họa PSD Tải xuống miễn phí - Pikbest">
            <a:extLst>
              <a:ext uri="{FF2B5EF4-FFF2-40B4-BE49-F238E27FC236}">
                <a16:creationId xmlns:a16="http://schemas.microsoft.com/office/drawing/2014/main" id="{8562DE02-6AC0-F012-F6C3-5E7601358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4115" y="4688369"/>
            <a:ext cx="7481605" cy="74816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par>
                                <p:cTn id="16" presetID="9"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3" name="TextBox 2">
            <a:extLst>
              <a:ext uri="{FF2B5EF4-FFF2-40B4-BE49-F238E27FC236}">
                <a16:creationId xmlns:a16="http://schemas.microsoft.com/office/drawing/2014/main" id="{C8337C5F-9E27-3396-920C-2D01B840D575}"/>
              </a:ext>
            </a:extLst>
          </p:cNvPr>
          <p:cNvSpPr txBox="1"/>
          <p:nvPr/>
        </p:nvSpPr>
        <p:spPr>
          <a:xfrm>
            <a:off x="1379384" y="641950"/>
            <a:ext cx="5873170" cy="707886"/>
          </a:xfrm>
          <a:prstGeom prst="rect">
            <a:avLst/>
          </a:prstGeom>
          <a:noFill/>
        </p:spPr>
        <p:txBody>
          <a:bodyPr wrap="square">
            <a:spAutoFit/>
          </a:bodyPr>
          <a:lstStyle/>
          <a:p>
            <a:pPr algn="just">
              <a:spcAft>
                <a:spcPts val="800"/>
              </a:spcAft>
            </a:pPr>
            <a:r>
              <a:rPr lang="vi-VN" sz="40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Tự kiểm tra </a:t>
            </a:r>
            <a:r>
              <a:rPr lang="vi-VN" sz="4000" dirty="0">
                <a:solidFill>
                  <a:srgbClr val="C00000"/>
                </a:solidFill>
                <a:effectLst/>
                <a:latin typeface="Arial" panose="020B0604020202020204" pitchFamily="34" charset="0"/>
                <a:ea typeface="Calibri" panose="020F0502020204030204" pitchFamily="34" charset="0"/>
                <a:cs typeface="Arial" panose="020B0604020202020204" pitchFamily="34" charset="0"/>
              </a:rPr>
              <a:t>tr.37 SGK:</a:t>
            </a:r>
            <a:endParaRPr lang="en-VN" sz="40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94BDE2A6-7399-8FAF-A31A-549CCE58E6B9}"/>
              </a:ext>
            </a:extLst>
          </p:cNvPr>
          <p:cNvSpPr txBox="1"/>
          <p:nvPr/>
        </p:nvSpPr>
        <p:spPr>
          <a:xfrm>
            <a:off x="643863" y="1694731"/>
            <a:ext cx="17000273" cy="6749348"/>
          </a:xfrm>
          <a:prstGeom prst="rect">
            <a:avLst/>
          </a:prstGeom>
          <a:noFill/>
        </p:spPr>
        <p:txBody>
          <a:bodyPr wrap="square">
            <a:spAutoFit/>
          </a:bodyPr>
          <a:lstStyle/>
          <a:p>
            <a:pPr algn="just">
              <a:lnSpc>
                <a:spcPct val="15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1) Trong hộp thoại Data Validation, có thể thiết lập thông báo lỗi khi nhập dữ liệu không thỏa mãn điều kiện.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2) Nút lệnh Data Validation thuộc dải lệnh Formulas.</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3) Các giá trị số nên được xác thực khi nhập vào bảng tính để tránh lỗi khi tính toán.</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4) Tính năng Data Validation cho phép thiết lập chế độ nhập dữ liệu từ danh sách thả xuống.</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Freeform 18">
            <a:extLst>
              <a:ext uri="{FF2B5EF4-FFF2-40B4-BE49-F238E27FC236}">
                <a16:creationId xmlns:a16="http://schemas.microsoft.com/office/drawing/2014/main" id="{67BD1DEC-94C0-DF4A-4834-CBC38275FA99}"/>
              </a:ext>
            </a:extLst>
          </p:cNvPr>
          <p:cNvSpPr/>
          <p:nvPr/>
        </p:nvSpPr>
        <p:spPr>
          <a:xfrm>
            <a:off x="493559" y="297055"/>
            <a:ext cx="885825" cy="1364576"/>
          </a:xfrm>
          <a:custGeom>
            <a:avLst/>
            <a:gdLst/>
            <a:ahLst/>
            <a:cxnLst/>
            <a:rect l="l" t="t" r="r" b="b"/>
            <a:pathLst>
              <a:path w="885824" h="1395998">
                <a:moveTo>
                  <a:pt x="0" y="0"/>
                </a:moveTo>
                <a:lnTo>
                  <a:pt x="885824" y="0"/>
                </a:lnTo>
                <a:lnTo>
                  <a:pt x="885824" y="1395998"/>
                </a:lnTo>
                <a:lnTo>
                  <a:pt x="0" y="139599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8" name="TextBox 7">
            <a:extLst>
              <a:ext uri="{FF2B5EF4-FFF2-40B4-BE49-F238E27FC236}">
                <a16:creationId xmlns:a16="http://schemas.microsoft.com/office/drawing/2014/main" id="{63E25780-4DC3-92FA-A947-7745F89A9120}"/>
              </a:ext>
            </a:extLst>
          </p:cNvPr>
          <p:cNvSpPr txBox="1"/>
          <p:nvPr/>
        </p:nvSpPr>
        <p:spPr>
          <a:xfrm>
            <a:off x="6959945" y="625400"/>
            <a:ext cx="10241280" cy="707886"/>
          </a:xfrm>
          <a:prstGeom prst="rect">
            <a:avLst/>
          </a:prstGeom>
          <a:noFill/>
        </p:spPr>
        <p:txBody>
          <a:bodyPr wrap="square">
            <a:spAutoFit/>
          </a:bodyPr>
          <a:lstStyle/>
          <a:p>
            <a:pPr algn="just">
              <a:spcAft>
                <a:spcPts val="800"/>
              </a:spcAft>
            </a:pPr>
            <a:r>
              <a:rPr lang="vi-VN" sz="4000" i="1" dirty="0">
                <a:effectLst/>
                <a:latin typeface="Arial" panose="020B0604020202020204" pitchFamily="34" charset="0"/>
                <a:ea typeface="Calibri" panose="020F0502020204030204" pitchFamily="34" charset="0"/>
                <a:cs typeface="Arial" panose="020B0604020202020204" pitchFamily="34" charset="0"/>
              </a:rPr>
              <a:t>Trong các câu sau, những câu nào là đúng?</a:t>
            </a:r>
            <a:endParaRPr lang="en-VN" sz="4000" i="1" dirty="0">
              <a:effectLst/>
              <a:latin typeface="Arial" panose="020B0604020202020204" pitchFamily="34" charset="0"/>
              <a:ea typeface="Calibri" panose="020F050202020403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D26F523B-14B5-947E-6053-03C5DBA2A1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488645" y="7996100"/>
            <a:ext cx="1665500" cy="1665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3" name="TextBox 2">
            <a:extLst>
              <a:ext uri="{FF2B5EF4-FFF2-40B4-BE49-F238E27FC236}">
                <a16:creationId xmlns:a16="http://schemas.microsoft.com/office/drawing/2014/main" id="{A031A5A2-916E-6C4C-BB97-F347154FB947}"/>
              </a:ext>
            </a:extLst>
          </p:cNvPr>
          <p:cNvSpPr txBox="1"/>
          <p:nvPr/>
        </p:nvSpPr>
        <p:spPr>
          <a:xfrm>
            <a:off x="2928909" y="1256144"/>
            <a:ext cx="14720748" cy="1998111"/>
          </a:xfrm>
          <a:prstGeom prst="rect">
            <a:avLst/>
          </a:prstGeom>
          <a:noFill/>
        </p:spPr>
        <p:txBody>
          <a:bodyPr wrap="square">
            <a:spAutoFit/>
          </a:bodyPr>
          <a:lstStyle/>
          <a:p>
            <a:pPr algn="just">
              <a:lnSpc>
                <a:spcPct val="150000"/>
              </a:lnSpc>
              <a:spcAft>
                <a:spcPts val="800"/>
              </a:spcAft>
            </a:pPr>
            <a:r>
              <a:rPr lang="vi-VN" sz="4400" dirty="0">
                <a:effectLst/>
                <a:latin typeface="Arial" panose="020B0604020202020204" pitchFamily="34" charset="0"/>
                <a:ea typeface="Calibri" panose="020F0502020204030204" pitchFamily="34" charset="0"/>
                <a:cs typeface="Arial" panose="020B0604020202020204" pitchFamily="34" charset="0"/>
              </a:rPr>
              <a:t>Đọc thông tin mục 2, quan sát Hình 3, 4 tr.36, 37 SGK và thảo luận thực hiện nhiệm vụ được giao.</a:t>
            </a:r>
            <a:endParaRPr lang="en-VN" sz="4400" dirty="0">
              <a:effectLst/>
              <a:latin typeface="Arial" panose="020B0604020202020204" pitchFamily="34" charset="0"/>
              <a:ea typeface="Calibri" panose="020F0502020204030204" pitchFamily="34" charset="0"/>
              <a:cs typeface="Arial" panose="020B0604020202020204" pitchFamily="34" charset="0"/>
            </a:endParaRPr>
          </a:p>
        </p:txBody>
      </p:sp>
      <p:grpSp>
        <p:nvGrpSpPr>
          <p:cNvPr id="4" name="Google Shape;385;p17">
            <a:extLst>
              <a:ext uri="{FF2B5EF4-FFF2-40B4-BE49-F238E27FC236}">
                <a16:creationId xmlns:a16="http://schemas.microsoft.com/office/drawing/2014/main" id="{2474E6AB-9C11-6DE2-A4C1-CDDDD69615F0}"/>
              </a:ext>
            </a:extLst>
          </p:cNvPr>
          <p:cNvGrpSpPr/>
          <p:nvPr/>
        </p:nvGrpSpPr>
        <p:grpSpPr>
          <a:xfrm>
            <a:off x="638342" y="4204537"/>
            <a:ext cx="17011315" cy="3385821"/>
            <a:chOff x="1447798" y="2628902"/>
            <a:chExt cx="15436559" cy="3215743"/>
          </a:xfrm>
        </p:grpSpPr>
        <p:sp>
          <p:nvSpPr>
            <p:cNvPr id="5" name="Google Shape;386;p17">
              <a:extLst>
                <a:ext uri="{FF2B5EF4-FFF2-40B4-BE49-F238E27FC236}">
                  <a16:creationId xmlns:a16="http://schemas.microsoft.com/office/drawing/2014/main" id="{84343EBA-4F32-9DE9-9A45-64DACCE1F922}"/>
                </a:ext>
              </a:extLst>
            </p:cNvPr>
            <p:cNvSpPr/>
            <p:nvPr/>
          </p:nvSpPr>
          <p:spPr>
            <a:xfrm>
              <a:off x="1600197" y="2781300"/>
              <a:ext cx="15284160" cy="3063345"/>
            </a:xfrm>
            <a:prstGeom prst="rect">
              <a:avLst/>
            </a:prstGeom>
            <a:solidFill>
              <a:srgbClr val="F2DADA"/>
            </a:solidFill>
            <a:ln w="25400" cap="flat" cmpd="sng">
              <a:solidFill>
                <a:srgbClr val="9537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 name="Google Shape;387;p17">
              <a:extLst>
                <a:ext uri="{FF2B5EF4-FFF2-40B4-BE49-F238E27FC236}">
                  <a16:creationId xmlns:a16="http://schemas.microsoft.com/office/drawing/2014/main" id="{5734418A-B39D-4588-FC57-C553BF4CE8F7}"/>
                </a:ext>
              </a:extLst>
            </p:cNvPr>
            <p:cNvSpPr/>
            <p:nvPr/>
          </p:nvSpPr>
          <p:spPr>
            <a:xfrm>
              <a:off x="1447798" y="2628902"/>
              <a:ext cx="15284161" cy="3063344"/>
            </a:xfrm>
            <a:prstGeom prst="rect">
              <a:avLst/>
            </a:prstGeom>
            <a:solidFill>
              <a:schemeClr val="lt1"/>
            </a:solidFill>
            <a:ln w="25400" cap="flat" cmpd="sng">
              <a:solidFill>
                <a:srgbClr val="9537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 name="Google Shape;388;p17">
              <a:extLst>
                <a:ext uri="{FF2B5EF4-FFF2-40B4-BE49-F238E27FC236}">
                  <a16:creationId xmlns:a16="http://schemas.microsoft.com/office/drawing/2014/main" id="{5702034F-6692-F6E9-75D8-FDB002AE5B42}"/>
                </a:ext>
              </a:extLst>
            </p:cNvPr>
            <p:cNvSpPr/>
            <p:nvPr/>
          </p:nvSpPr>
          <p:spPr>
            <a:xfrm>
              <a:off x="1828800" y="3009900"/>
              <a:ext cx="381000" cy="381000"/>
            </a:xfrm>
            <a:prstGeom prst="ellipse">
              <a:avLst/>
            </a:prstGeom>
            <a:solidFill>
              <a:srgbClr val="FFD7A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 name="Google Shape;389;p17">
              <a:extLst>
                <a:ext uri="{FF2B5EF4-FFF2-40B4-BE49-F238E27FC236}">
                  <a16:creationId xmlns:a16="http://schemas.microsoft.com/office/drawing/2014/main" id="{F2B3B35C-2839-F7C7-0172-56E010AC740B}"/>
                </a:ext>
              </a:extLst>
            </p:cNvPr>
            <p:cNvSpPr/>
            <p:nvPr/>
          </p:nvSpPr>
          <p:spPr>
            <a:xfrm>
              <a:off x="2514600" y="3009900"/>
              <a:ext cx="381000" cy="381000"/>
            </a:xfrm>
            <a:prstGeom prst="ellipse">
              <a:avLst/>
            </a:prstGeom>
            <a:solidFill>
              <a:srgbClr val="F2DA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390;p17">
              <a:extLst>
                <a:ext uri="{FF2B5EF4-FFF2-40B4-BE49-F238E27FC236}">
                  <a16:creationId xmlns:a16="http://schemas.microsoft.com/office/drawing/2014/main" id="{B7059D3B-2AEF-2F5D-B38D-62D09F28840D}"/>
                </a:ext>
              </a:extLst>
            </p:cNvPr>
            <p:cNvSpPr/>
            <p:nvPr/>
          </p:nvSpPr>
          <p:spPr>
            <a:xfrm>
              <a:off x="3200400" y="3009900"/>
              <a:ext cx="381000" cy="381000"/>
            </a:xfrm>
            <a:prstGeom prst="ellipse">
              <a:avLst/>
            </a:prstGeom>
            <a:solidFill>
              <a:srgbClr val="70A6A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391;p17">
              <a:extLst>
                <a:ext uri="{FF2B5EF4-FFF2-40B4-BE49-F238E27FC236}">
                  <a16:creationId xmlns:a16="http://schemas.microsoft.com/office/drawing/2014/main" id="{69DACB05-CC89-E5FA-7371-53ECEC93A9C5}"/>
                </a:ext>
              </a:extLst>
            </p:cNvPr>
            <p:cNvSpPr txBox="1"/>
            <p:nvPr/>
          </p:nvSpPr>
          <p:spPr>
            <a:xfrm>
              <a:off x="1531638" y="3436426"/>
              <a:ext cx="15116480" cy="1841554"/>
            </a:xfrm>
            <a:prstGeom prst="rect">
              <a:avLst/>
            </a:prstGeom>
            <a:noFill/>
            <a:ln>
              <a:noFill/>
            </a:ln>
          </p:spPr>
          <p:txBody>
            <a:bodyPr spcFirstLastPara="1" wrap="square" lIns="91425" tIns="45700" rIns="91425" bIns="45700" anchor="t" anchorCtr="0">
              <a:spAutoFit/>
            </a:bodyPr>
            <a:lstStyle/>
            <a:p>
              <a:pPr algn="just">
                <a:lnSpc>
                  <a:spcPct val="150000"/>
                </a:lnSpc>
                <a:buClr>
                  <a:schemeClr val="dk1"/>
                </a:buClr>
                <a:buSzPts val="3800"/>
              </a:pPr>
              <a:r>
                <a:rPr lang="vi-VN" sz="4000" dirty="0">
                  <a:latin typeface="Arial" panose="020B0604020202020204" pitchFamily="34" charset="0"/>
                  <a:ea typeface="Calibri" panose="020F0502020204030204" pitchFamily="34" charset="0"/>
                  <a:cs typeface="Arial" panose="020B0604020202020204" pitchFamily="34" charset="0"/>
                </a:rPr>
                <a:t>C</a:t>
              </a:r>
              <a:r>
                <a:rPr lang="vi-VN" sz="4000" dirty="0">
                  <a:effectLst/>
                  <a:latin typeface="Arial" panose="020B0604020202020204" pitchFamily="34" charset="0"/>
                  <a:ea typeface="Calibri" panose="020F0502020204030204" pitchFamily="34" charset="0"/>
                  <a:cs typeface="Arial" panose="020B0604020202020204" pitchFamily="34" charset="0"/>
                </a:rPr>
                <a:t>ác nhóm HS đọc thông tin mục 2, quan sát Hình 3 và Hình 4 tr. 36 - 37 SGK để hình thành kiến thức về </a:t>
              </a:r>
              <a:r>
                <a:rPr lang="vi-VN" sz="4000" i="1" dirty="0">
                  <a:effectLst/>
                  <a:latin typeface="Arial" panose="020B0604020202020204" pitchFamily="34" charset="0"/>
                  <a:ea typeface="Calibri" panose="020F0502020204030204" pitchFamily="34" charset="0"/>
                  <a:cs typeface="Arial" panose="020B0604020202020204" pitchFamily="34" charset="0"/>
                </a:rPr>
                <a:t>thao tác nhập dữ liệu qua danh sách.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grpSp>
      <p:sp>
        <p:nvSpPr>
          <p:cNvPr id="11" name="Freeform 7">
            <a:extLst>
              <a:ext uri="{FF2B5EF4-FFF2-40B4-BE49-F238E27FC236}">
                <a16:creationId xmlns:a16="http://schemas.microsoft.com/office/drawing/2014/main" id="{C6727A1D-2A72-2F11-8AA5-C627243311F6}"/>
              </a:ext>
            </a:extLst>
          </p:cNvPr>
          <p:cNvSpPr/>
          <p:nvPr/>
        </p:nvSpPr>
        <p:spPr>
          <a:xfrm>
            <a:off x="231268" y="356955"/>
            <a:ext cx="2933647" cy="1998111"/>
          </a:xfrm>
          <a:custGeom>
            <a:avLst/>
            <a:gdLst/>
            <a:ahLst/>
            <a:cxnLst/>
            <a:rect l="l" t="t" r="r" b="b"/>
            <a:pathLst>
              <a:path w="2132893" h="1458123">
                <a:moveTo>
                  <a:pt x="0" y="0"/>
                </a:moveTo>
                <a:lnTo>
                  <a:pt x="2132893" y="0"/>
                </a:lnTo>
                <a:lnTo>
                  <a:pt x="2132893" y="1458123"/>
                </a:lnTo>
                <a:lnTo>
                  <a:pt x="0" y="145812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8"/>
          <p:cNvSpPr/>
          <p:nvPr/>
        </p:nvSpPr>
        <p:spPr>
          <a:xfrm>
            <a:off x="830316" y="1180921"/>
            <a:ext cx="3733800" cy="1153839"/>
          </a:xfrm>
          <a:prstGeom prst="roundRect">
            <a:avLst>
              <a:gd name="adj" fmla="val 50000"/>
            </a:avLst>
          </a:prstGeom>
          <a:solidFill>
            <a:srgbClr val="FFD7A3"/>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dirty="0" err="1">
                <a:solidFill>
                  <a:schemeClr val="dk1"/>
                </a:solidFill>
                <a:latin typeface="Arial"/>
                <a:ea typeface="Arial"/>
                <a:cs typeface="Arial"/>
                <a:sym typeface="Arial"/>
              </a:rPr>
              <a:t>Bước</a:t>
            </a:r>
            <a:r>
              <a:rPr lang="en-US" sz="4000" b="1" dirty="0">
                <a:solidFill>
                  <a:schemeClr val="dk1"/>
                </a:solidFill>
                <a:latin typeface="Arial"/>
                <a:ea typeface="Arial"/>
                <a:cs typeface="Arial"/>
                <a:sym typeface="Arial"/>
              </a:rPr>
              <a:t> 1</a:t>
            </a:r>
            <a:endParaRPr sz="1600" dirty="0"/>
          </a:p>
        </p:txBody>
      </p:sp>
      <p:sp>
        <p:nvSpPr>
          <p:cNvPr id="3" name="TextBox 2">
            <a:extLst>
              <a:ext uri="{FF2B5EF4-FFF2-40B4-BE49-F238E27FC236}">
                <a16:creationId xmlns:a16="http://schemas.microsoft.com/office/drawing/2014/main" id="{7FE0B0D8-ADDF-ED07-2C6D-D51499C6BFB2}"/>
              </a:ext>
            </a:extLst>
          </p:cNvPr>
          <p:cNvSpPr txBox="1"/>
          <p:nvPr/>
        </p:nvSpPr>
        <p:spPr>
          <a:xfrm>
            <a:off x="3601788" y="147910"/>
            <a:ext cx="11084421" cy="769441"/>
          </a:xfrm>
          <a:prstGeom prst="rect">
            <a:avLst/>
          </a:prstGeom>
          <a:noFill/>
        </p:spPr>
        <p:txBody>
          <a:bodyPr wrap="square">
            <a:spAutoFit/>
          </a:bodyPr>
          <a:lstStyle/>
          <a:p>
            <a:pPr algn="ctr"/>
            <a:r>
              <a:rPr lang="vi-VN" sz="4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Thao tác nhập dữ liệu qua danh sách:</a:t>
            </a:r>
            <a:r>
              <a:rPr lang="en-VN" sz="4400" b="1" dirty="0">
                <a:solidFill>
                  <a:srgbClr val="FF0000"/>
                </a:solidFill>
                <a:effectLst/>
                <a:latin typeface="Arial" panose="020B0604020202020204" pitchFamily="34" charset="0"/>
                <a:cs typeface="Arial" panose="020B0604020202020204" pitchFamily="34" charset="0"/>
              </a:rPr>
              <a:t> </a:t>
            </a:r>
            <a:endParaRPr lang="en-VN" sz="4400" b="1" dirty="0">
              <a:solidFill>
                <a:srgbClr val="FF000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AAA7EB9-1C26-81EB-344B-3188AAE5AD1A}"/>
              </a:ext>
            </a:extLst>
          </p:cNvPr>
          <p:cNvSpPr txBox="1"/>
          <p:nvPr/>
        </p:nvSpPr>
        <p:spPr>
          <a:xfrm>
            <a:off x="4799723" y="1331538"/>
            <a:ext cx="4344276" cy="707886"/>
          </a:xfrm>
          <a:prstGeom prst="rect">
            <a:avLst/>
          </a:prstGeom>
          <a:noFill/>
        </p:spPr>
        <p:txBody>
          <a:bodyPr wrap="square">
            <a:spAutoFit/>
          </a:bodyPr>
          <a:lstStyle/>
          <a:p>
            <a:pPr algn="just">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Tạo danh sách.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Google Shape;396;p18">
            <a:extLst>
              <a:ext uri="{FF2B5EF4-FFF2-40B4-BE49-F238E27FC236}">
                <a16:creationId xmlns:a16="http://schemas.microsoft.com/office/drawing/2014/main" id="{900A5258-E6B1-51A5-14F4-56304E1241BF}"/>
              </a:ext>
            </a:extLst>
          </p:cNvPr>
          <p:cNvSpPr/>
          <p:nvPr/>
        </p:nvSpPr>
        <p:spPr>
          <a:xfrm>
            <a:off x="830316" y="3028894"/>
            <a:ext cx="3733800" cy="1153839"/>
          </a:xfrm>
          <a:prstGeom prst="roundRect">
            <a:avLst>
              <a:gd name="adj" fmla="val 50000"/>
            </a:avLst>
          </a:prstGeom>
          <a:solidFill>
            <a:srgbClr val="FFD7A3"/>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dirty="0" err="1">
                <a:solidFill>
                  <a:schemeClr val="dk1"/>
                </a:solidFill>
                <a:latin typeface="Arial"/>
                <a:ea typeface="Arial"/>
                <a:cs typeface="Arial"/>
                <a:sym typeface="Arial"/>
              </a:rPr>
              <a:t>Bước</a:t>
            </a:r>
            <a:r>
              <a:rPr lang="en-US" sz="4000" b="1" dirty="0">
                <a:solidFill>
                  <a:schemeClr val="dk1"/>
                </a:solidFill>
                <a:latin typeface="Arial"/>
                <a:ea typeface="Arial"/>
                <a:cs typeface="Arial"/>
                <a:sym typeface="Arial"/>
              </a:rPr>
              <a:t> 2</a:t>
            </a:r>
            <a:endParaRPr sz="1600" dirty="0"/>
          </a:p>
        </p:txBody>
      </p:sp>
      <p:sp>
        <p:nvSpPr>
          <p:cNvPr id="7" name="Google Shape;396;p18">
            <a:extLst>
              <a:ext uri="{FF2B5EF4-FFF2-40B4-BE49-F238E27FC236}">
                <a16:creationId xmlns:a16="http://schemas.microsoft.com/office/drawing/2014/main" id="{562D98AD-967A-EF86-7237-1311DE9FFB9B}"/>
              </a:ext>
            </a:extLst>
          </p:cNvPr>
          <p:cNvSpPr/>
          <p:nvPr/>
        </p:nvSpPr>
        <p:spPr>
          <a:xfrm>
            <a:off x="830316" y="4876867"/>
            <a:ext cx="3733800" cy="1153839"/>
          </a:xfrm>
          <a:prstGeom prst="roundRect">
            <a:avLst>
              <a:gd name="adj" fmla="val 50000"/>
            </a:avLst>
          </a:prstGeom>
          <a:solidFill>
            <a:srgbClr val="FFD7A3"/>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dirty="0" err="1">
                <a:solidFill>
                  <a:schemeClr val="dk1"/>
                </a:solidFill>
                <a:latin typeface="Arial"/>
                <a:ea typeface="Arial"/>
                <a:cs typeface="Arial"/>
                <a:sym typeface="Arial"/>
              </a:rPr>
              <a:t>Bước</a:t>
            </a:r>
            <a:r>
              <a:rPr lang="en-US" sz="4000" b="1" dirty="0">
                <a:solidFill>
                  <a:schemeClr val="dk1"/>
                </a:solidFill>
                <a:latin typeface="Arial"/>
                <a:ea typeface="Arial"/>
                <a:cs typeface="Arial"/>
                <a:sym typeface="Arial"/>
              </a:rPr>
              <a:t> 3</a:t>
            </a:r>
            <a:endParaRPr sz="1600" dirty="0"/>
          </a:p>
        </p:txBody>
      </p:sp>
      <p:sp>
        <p:nvSpPr>
          <p:cNvPr id="9" name="TextBox 8">
            <a:extLst>
              <a:ext uri="{FF2B5EF4-FFF2-40B4-BE49-F238E27FC236}">
                <a16:creationId xmlns:a16="http://schemas.microsoft.com/office/drawing/2014/main" id="{99A1EFD4-3C94-16A1-35E6-4D8BD65C5212}"/>
              </a:ext>
            </a:extLst>
          </p:cNvPr>
          <p:cNvSpPr txBox="1"/>
          <p:nvPr/>
        </p:nvSpPr>
        <p:spPr>
          <a:xfrm>
            <a:off x="4799723" y="3251870"/>
            <a:ext cx="12160469" cy="707886"/>
          </a:xfrm>
          <a:prstGeom prst="rect">
            <a:avLst/>
          </a:prstGeom>
          <a:noFill/>
        </p:spPr>
        <p:txBody>
          <a:bodyPr wrap="square">
            <a:spAutoFit/>
          </a:bodyPr>
          <a:lstStyle/>
          <a:p>
            <a:pPr algn="just">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Chọn khối ô cần nhập từ danh sách tạo ở </a:t>
            </a:r>
            <a:r>
              <a:rPr lang="vi-VN" sz="4000" i="1" dirty="0">
                <a:effectLst/>
                <a:latin typeface="Arial" panose="020B0604020202020204" pitchFamily="34" charset="0"/>
                <a:ea typeface="Calibri" panose="020F0502020204030204" pitchFamily="34" charset="0"/>
                <a:cs typeface="Arial" panose="020B0604020202020204" pitchFamily="34" charset="0"/>
              </a:rPr>
              <a:t>Bước 1</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65125B7-1EAC-547B-325B-BA75807FE4A9}"/>
              </a:ext>
            </a:extLst>
          </p:cNvPr>
          <p:cNvSpPr txBox="1"/>
          <p:nvPr/>
        </p:nvSpPr>
        <p:spPr>
          <a:xfrm>
            <a:off x="830316" y="6294276"/>
            <a:ext cx="16627366" cy="3683060"/>
          </a:xfrm>
          <a:prstGeom prst="rect">
            <a:avLst/>
          </a:prstGeom>
          <a:noFill/>
        </p:spPr>
        <p:txBody>
          <a:bodyPr wrap="square">
            <a:spAutoFit/>
          </a:bodyPr>
          <a:lstStyle/>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Calibri" panose="020F0502020204030204" pitchFamily="34" charset="0"/>
                <a:cs typeface="Arial" panose="020B0604020202020204" pitchFamily="34" charset="0"/>
              </a:rPr>
              <a:t>Tại mục </a:t>
            </a:r>
            <a:r>
              <a:rPr lang="vi-VN" sz="4000" b="1" dirty="0">
                <a:effectLst/>
                <a:latin typeface="Arial" panose="020B0604020202020204" pitchFamily="34" charset="0"/>
                <a:ea typeface="Calibri" panose="020F0502020204030204" pitchFamily="34" charset="0"/>
                <a:cs typeface="Arial" panose="020B0604020202020204" pitchFamily="34" charset="0"/>
              </a:rPr>
              <a:t>Allow</a:t>
            </a:r>
            <a:r>
              <a:rPr lang="vi-VN" sz="4000" dirty="0">
                <a:effectLst/>
                <a:latin typeface="Arial" panose="020B0604020202020204" pitchFamily="34" charset="0"/>
                <a:ea typeface="Calibri" panose="020F0502020204030204" pitchFamily="34" charset="0"/>
                <a:cs typeface="Arial" panose="020B0604020202020204" pitchFamily="34" charset="0"/>
              </a:rPr>
              <a:t>: chọn kiểu </a:t>
            </a:r>
            <a:r>
              <a:rPr lang="vi-VN" sz="4000" b="1" dirty="0">
                <a:effectLst/>
                <a:latin typeface="Arial" panose="020B0604020202020204" pitchFamily="34" charset="0"/>
                <a:ea typeface="Calibri" panose="020F0502020204030204" pitchFamily="34" charset="0"/>
                <a:cs typeface="Arial" panose="020B0604020202020204" pitchFamily="34" charset="0"/>
              </a:rPr>
              <a:t>List</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Calibri" panose="020F0502020204030204" pitchFamily="34" charset="0"/>
                <a:cs typeface="Arial" panose="020B0604020202020204" pitchFamily="34" charset="0"/>
              </a:rPr>
              <a:t>Tại mục </a:t>
            </a:r>
            <a:r>
              <a:rPr lang="vi-VN" sz="4000" b="1" dirty="0">
                <a:effectLst/>
                <a:latin typeface="Arial" panose="020B0604020202020204" pitchFamily="34" charset="0"/>
                <a:ea typeface="Calibri" panose="020F0502020204030204" pitchFamily="34" charset="0"/>
                <a:cs typeface="Arial" panose="020B0604020202020204" pitchFamily="34" charset="0"/>
              </a:rPr>
              <a:t>Source</a:t>
            </a:r>
            <a:r>
              <a:rPr lang="vi-VN" sz="4000" dirty="0">
                <a:effectLst/>
                <a:latin typeface="Arial" panose="020B0604020202020204" pitchFamily="34" charset="0"/>
                <a:ea typeface="Calibri" panose="020F0502020204030204" pitchFamily="34" charset="0"/>
                <a:cs typeface="Arial" panose="020B0604020202020204" pitchFamily="34" charset="0"/>
              </a:rPr>
              <a:t>: nháy chuột chọn mũi tên bên phải, chọn khối ô chứa danh sách đã tạo ở </a:t>
            </a:r>
            <a:r>
              <a:rPr lang="vi-VN" sz="4000" i="1" dirty="0">
                <a:effectLst/>
                <a:latin typeface="Arial" panose="020B0604020202020204" pitchFamily="34" charset="0"/>
                <a:ea typeface="Calibri" panose="020F0502020204030204" pitchFamily="34" charset="0"/>
                <a:cs typeface="Arial" panose="020B0604020202020204" pitchFamily="34" charset="0"/>
              </a:rPr>
              <a:t>Bước 1</a:t>
            </a:r>
            <a:r>
              <a:rPr lang="vi-VN" sz="4000" dirty="0">
                <a:effectLst/>
                <a:latin typeface="Arial" panose="020B0604020202020204" pitchFamily="34" charset="0"/>
                <a:ea typeface="Calibri" panose="020F0502020204030204" pitchFamily="34" charset="0"/>
                <a:cs typeface="Arial" panose="020B0604020202020204" pitchFamily="34" charset="0"/>
              </a:rPr>
              <a:t> và nhấn </a:t>
            </a:r>
            <a:r>
              <a:rPr lang="vi-VN" sz="4000" b="1" dirty="0">
                <a:effectLst/>
                <a:latin typeface="Arial" panose="020B0604020202020204" pitchFamily="34" charset="0"/>
                <a:ea typeface="Calibri" panose="020F0502020204030204" pitchFamily="34" charset="0"/>
                <a:cs typeface="Arial" panose="020B0604020202020204" pitchFamily="34" charset="0"/>
              </a:rPr>
              <a:t>Enter</a:t>
            </a:r>
            <a:r>
              <a:rPr lang="vi-VN" sz="4000" dirty="0">
                <a:effectLst/>
                <a:latin typeface="Arial" panose="020B0604020202020204" pitchFamily="34" charset="0"/>
                <a:ea typeface="Calibri" panose="020F0502020204030204" pitchFamily="34"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buFont typeface="Wingdings" pitchFamily="2" charset="2"/>
              <a:buChar char="Ø"/>
            </a:pPr>
            <a:r>
              <a:rPr lang="vi-VN" sz="4000" dirty="0">
                <a:effectLst/>
                <a:latin typeface="Arial" panose="020B0604020202020204" pitchFamily="34" charset="0"/>
                <a:ea typeface="Calibri" panose="020F0502020204030204" pitchFamily="34" charset="0"/>
                <a:cs typeface="Arial" panose="020B0604020202020204" pitchFamily="34" charset="0"/>
              </a:rPr>
              <a:t>Nháy chuột vào nút lệnh </a:t>
            </a:r>
            <a:r>
              <a:rPr lang="vi-VN" sz="4000" b="1" dirty="0">
                <a:effectLst/>
                <a:latin typeface="Arial" panose="020B0604020202020204" pitchFamily="34" charset="0"/>
                <a:ea typeface="Calibri" panose="020F0502020204030204" pitchFamily="34" charset="0"/>
                <a:cs typeface="Arial" panose="020B0604020202020204" pitchFamily="34" charset="0"/>
              </a:rPr>
              <a:t>OK</a:t>
            </a:r>
            <a:r>
              <a:rPr lang="vi-VN" sz="4000" dirty="0">
                <a:effectLst/>
                <a:latin typeface="Arial" panose="020B0604020202020204" pitchFamily="34" charset="0"/>
                <a:ea typeface="Calibri" panose="020F0502020204030204" pitchFamily="34" charset="0"/>
                <a:cs typeface="Arial" panose="020B0604020202020204" pitchFamily="34" charset="0"/>
              </a:rPr>
              <a:t>.</a:t>
            </a:r>
            <a:r>
              <a:rPr lang="en-VN" sz="4000" dirty="0">
                <a:effectLst/>
                <a:latin typeface="Arial" panose="020B0604020202020204" pitchFamily="34" charset="0"/>
                <a:cs typeface="Arial" panose="020B0604020202020204" pitchFamily="34" charset="0"/>
              </a:rPr>
              <a:t> </a:t>
            </a:r>
            <a:endParaRPr lang="en-VN" sz="40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FA6AB95-A350-AD6B-5BEF-E1ECEE73D4A8}"/>
              </a:ext>
            </a:extLst>
          </p:cNvPr>
          <p:cNvSpPr txBox="1"/>
          <p:nvPr/>
        </p:nvSpPr>
        <p:spPr>
          <a:xfrm>
            <a:off x="4799723" y="5172202"/>
            <a:ext cx="12263891" cy="707886"/>
          </a:xfrm>
          <a:prstGeom prst="rect">
            <a:avLst/>
          </a:prstGeom>
          <a:noFill/>
        </p:spPr>
        <p:txBody>
          <a:bodyPr wrap="square">
            <a:spAutoFit/>
          </a:bodyPr>
          <a:lstStyle/>
          <a:p>
            <a:pPr algn="just">
              <a:spcAft>
                <a:spcPts val="800"/>
              </a:spcAft>
            </a:pPr>
            <a:r>
              <a:rPr lang="vi-VN" sz="4000" dirty="0">
                <a:effectLst/>
                <a:latin typeface="Arial" panose="020B0604020202020204" pitchFamily="34" charset="0"/>
                <a:ea typeface="Calibri" panose="020F0502020204030204" pitchFamily="34" charset="0"/>
                <a:cs typeface="Arial" panose="020B0604020202020204" pitchFamily="34" charset="0"/>
              </a:rPr>
              <a:t>Mở hộp thoại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 </a:t>
            </a:r>
            <a:r>
              <a:rPr lang="vi-VN" sz="4000" dirty="0">
                <a:effectLst/>
                <a:latin typeface="Arial" panose="020B0604020202020204" pitchFamily="34" charset="0"/>
                <a:ea typeface="Calibri" panose="020F0502020204030204" pitchFamily="34" charset="0"/>
                <a:cs typeface="Arial" panose="020B0604020202020204" pitchFamily="34" charset="0"/>
              </a:rPr>
              <a:t>và thực hiện lần lượt: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4" name="Picture 4" descr="Hình ảnh Phim Hoạt Hình Minh Họa Máy Tính PNG , Máy Tính, Bàn Phím, Bộ Máy  Tính PNG và Vector với nền trong suốt để tải xuống miễn phí">
            <a:extLst>
              <a:ext uri="{FF2B5EF4-FFF2-40B4-BE49-F238E27FC236}">
                <a16:creationId xmlns:a16="http://schemas.microsoft.com/office/drawing/2014/main" id="{7F9EA1EC-D103-1CA9-C7BE-B02D307396D0}"/>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1563" l="6563" r="95469">
                        <a14:foregroundMark x1="47969" y1="43906" x2="47969" y2="43906"/>
                        <a14:foregroundMark x1="40156" y1="35469" x2="55156" y2="45156"/>
                        <a14:foregroundMark x1="55156" y1="45156" x2="56875" y2="45938"/>
                        <a14:foregroundMark x1="53750" y1="36406" x2="37344" y2="48125"/>
                        <a14:foregroundMark x1="56094" y1="40000" x2="59844" y2="50000"/>
                        <a14:foregroundMark x1="35000" y1="36875" x2="33750" y2="44219"/>
                        <a14:foregroundMark x1="33750" y1="44219" x2="41719" y2="47969"/>
                        <a14:foregroundMark x1="41719" y1="47969" x2="52344" y2="43281"/>
                        <a14:foregroundMark x1="52344" y1="43281" x2="46250" y2="34531"/>
                        <a14:foregroundMark x1="46250" y1="34531" x2="41250" y2="43750"/>
                        <a14:foregroundMark x1="41250" y1="43750" x2="50781" y2="49688"/>
                        <a14:foregroundMark x1="50781" y1="49688" x2="57500" y2="43281"/>
                        <a14:foregroundMark x1="57500" y1="43281" x2="53281" y2="37031"/>
                        <a14:foregroundMark x1="53281" y1="37031" x2="49688" y2="44219"/>
                        <a14:foregroundMark x1="49688" y1="44219" x2="59844" y2="50781"/>
                        <a14:foregroundMark x1="59844" y1="50781" x2="62500" y2="49063"/>
                        <a14:foregroundMark x1="61094" y1="40781" x2="55937" y2="37656"/>
                        <a14:foregroundMark x1="55937" y1="37656" x2="31875" y2="36094"/>
                        <a14:foregroundMark x1="6563" y1="70156" x2="6563" y2="70156"/>
                        <a14:foregroundMark x1="91406" y1="72969" x2="91406" y2="72969"/>
                        <a14:foregroundMark x1="49531" y1="91563" x2="49531" y2="91563"/>
                        <a14:foregroundMark x1="95469" y1="72188" x2="95469" y2="72188"/>
                      </a14:backgroundRemoval>
                    </a14:imgEffect>
                  </a14:imgLayer>
                </a14:imgProps>
              </a:ext>
              <a:ext uri="{28A0092B-C50C-407E-A947-70E740481C1C}">
                <a14:useLocalDpi xmlns:a14="http://schemas.microsoft.com/office/drawing/2010/main" val="0"/>
              </a:ext>
            </a:extLst>
          </a:blip>
          <a:srcRect/>
          <a:stretch>
            <a:fillRect/>
          </a:stretch>
        </p:blipFill>
        <p:spPr bwMode="auto">
          <a:xfrm>
            <a:off x="14096545" y="-737206"/>
            <a:ext cx="3828628" cy="38286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6"/>
                                        </p:tgtEl>
                                        <p:attrNameLst>
                                          <p:attrName>style.visibility</p:attrName>
                                        </p:attrNameLst>
                                      </p:cBhvr>
                                      <p:to>
                                        <p:strVal val="visible"/>
                                      </p:to>
                                    </p:set>
                                    <p:animEffect transition="in" filter="fade">
                                      <p:cBhvr>
                                        <p:cTn id="12" dur="500"/>
                                        <p:tgtEl>
                                          <p:spTgt spid="396"/>
                                        </p:tgtEl>
                                      </p:cBhvr>
                                    </p:animEffect>
                                  </p:childTnLst>
                                </p:cTn>
                              </p:par>
                            </p:childTnLst>
                          </p:cTn>
                        </p:par>
                        <p:par>
                          <p:cTn id="13" fill="hold">
                            <p:stCondLst>
                              <p:cond delay="500"/>
                            </p:stCondLst>
                            <p:childTnLst>
                              <p:par>
                                <p:cTn id="14" presetID="18" presetClass="entr" presetSubtype="1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trips(down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500"/>
                            </p:stCondLst>
                            <p:childTnLst>
                              <p:par>
                                <p:cTn id="23" presetID="18" presetClass="entr" presetSubtype="12"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strips(downLeft)">
                                      <p:cBhvr>
                                        <p:cTn id="33" dur="500"/>
                                        <p:tgtEl>
                                          <p:spTgt spid="13"/>
                                        </p:tgtEl>
                                      </p:cBhvr>
                                    </p:animEffect>
                                  </p:childTnLst>
                                </p:cTn>
                              </p:par>
                            </p:childTnLst>
                          </p:cTn>
                        </p:par>
                        <p:par>
                          <p:cTn id="34" fill="hold">
                            <p:stCondLst>
                              <p:cond delay="500"/>
                            </p:stCondLst>
                            <p:childTnLst>
                              <p:par>
                                <p:cTn id="35" presetID="18" presetClass="entr" presetSubtype="12" fill="hold" nodeType="after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Left)">
                                      <p:cBhvr>
                                        <p:cTn id="37" dur="500"/>
                                        <p:tgtEl>
                                          <p:spTgt spid="11">
                                            <p:txEl>
                                              <p:pRg st="0" end="0"/>
                                            </p:txEl>
                                          </p:spTgt>
                                        </p:tgtEl>
                                      </p:cBhvr>
                                    </p:animEffect>
                                  </p:childTnLst>
                                </p:cTn>
                              </p:par>
                            </p:childTnLst>
                          </p:cTn>
                        </p:par>
                        <p:par>
                          <p:cTn id="38" fill="hold">
                            <p:stCondLst>
                              <p:cond delay="1000"/>
                            </p:stCondLst>
                            <p:childTnLst>
                              <p:par>
                                <p:cTn id="39" presetID="18" presetClass="entr" presetSubtype="12" fill="hold" nodeType="after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animEffect transition="in" filter="strips(downLeft)">
                                      <p:cBhvr>
                                        <p:cTn id="41" dur="500"/>
                                        <p:tgtEl>
                                          <p:spTgt spid="11">
                                            <p:txEl>
                                              <p:pRg st="1" end="1"/>
                                            </p:txEl>
                                          </p:spTgt>
                                        </p:tgtEl>
                                      </p:cBhvr>
                                    </p:animEffect>
                                  </p:childTnLst>
                                </p:cTn>
                              </p:par>
                            </p:childTnLst>
                          </p:cTn>
                        </p:par>
                        <p:par>
                          <p:cTn id="42" fill="hold">
                            <p:stCondLst>
                              <p:cond delay="1500"/>
                            </p:stCondLst>
                            <p:childTnLst>
                              <p:par>
                                <p:cTn id="43" presetID="18" presetClass="entr" presetSubtype="12" fill="hold" nodeType="afterEffect">
                                  <p:stCondLst>
                                    <p:cond delay="0"/>
                                  </p:stCondLst>
                                  <p:childTnLst>
                                    <p:set>
                                      <p:cBhvr>
                                        <p:cTn id="44" dur="1" fill="hold">
                                          <p:stCondLst>
                                            <p:cond delay="0"/>
                                          </p:stCondLst>
                                        </p:cTn>
                                        <p:tgtEl>
                                          <p:spTgt spid="11">
                                            <p:txEl>
                                              <p:pRg st="2" end="2"/>
                                            </p:txEl>
                                          </p:spTgt>
                                        </p:tgtEl>
                                        <p:attrNameLst>
                                          <p:attrName>style.visibility</p:attrName>
                                        </p:attrNameLst>
                                      </p:cBhvr>
                                      <p:to>
                                        <p:strVal val="visible"/>
                                      </p:to>
                                    </p:set>
                                    <p:animEffect transition="in" filter="strips(downLeft)">
                                      <p:cBhvr>
                                        <p:cTn id="45"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21;p3">
            <a:extLst>
              <a:ext uri="{FF2B5EF4-FFF2-40B4-BE49-F238E27FC236}">
                <a16:creationId xmlns:a16="http://schemas.microsoft.com/office/drawing/2014/main" id="{B1101A82-415E-28B8-3E16-7F10AC9A9CB8}"/>
              </a:ext>
            </a:extLst>
          </p:cNvPr>
          <p:cNvSpPr/>
          <p:nvPr/>
        </p:nvSpPr>
        <p:spPr>
          <a:xfrm>
            <a:off x="4953640" y="319727"/>
            <a:ext cx="8380720" cy="1143000"/>
          </a:xfrm>
          <a:prstGeom prst="roundRect">
            <a:avLst>
              <a:gd name="adj" fmla="val 50000"/>
            </a:avLst>
          </a:prstGeom>
          <a:solidFill>
            <a:srgbClr val="E36C09"/>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dirty="0" err="1">
                <a:solidFill>
                  <a:schemeClr val="lt1"/>
                </a:solidFill>
              </a:rPr>
              <a:t>Đáp</a:t>
            </a:r>
            <a:r>
              <a:rPr lang="en-US" sz="4400" b="1" dirty="0">
                <a:solidFill>
                  <a:schemeClr val="lt1"/>
                </a:solidFill>
              </a:rPr>
              <a:t> </a:t>
            </a:r>
            <a:r>
              <a:rPr lang="en-US" sz="4400" b="1" dirty="0" err="1">
                <a:solidFill>
                  <a:schemeClr val="lt1"/>
                </a:solidFill>
              </a:rPr>
              <a:t>án</a:t>
            </a:r>
            <a:r>
              <a:rPr lang="en-US" sz="4400" b="1" dirty="0">
                <a:solidFill>
                  <a:schemeClr val="lt1"/>
                </a:solidFill>
              </a:rPr>
              <a:t> </a:t>
            </a:r>
            <a:r>
              <a:rPr lang="en-US" sz="4400" b="1" dirty="0" err="1">
                <a:solidFill>
                  <a:schemeClr val="lt1"/>
                </a:solidFill>
              </a:rPr>
              <a:t>Tự</a:t>
            </a:r>
            <a:r>
              <a:rPr lang="en-US" sz="4400" b="1" dirty="0">
                <a:solidFill>
                  <a:schemeClr val="lt1"/>
                </a:solidFill>
              </a:rPr>
              <a:t> </a:t>
            </a:r>
            <a:r>
              <a:rPr lang="en-US" sz="4400" b="1" dirty="0" err="1">
                <a:solidFill>
                  <a:schemeClr val="lt1"/>
                </a:solidFill>
              </a:rPr>
              <a:t>kiểm</a:t>
            </a:r>
            <a:r>
              <a:rPr lang="en-US" sz="4400" b="1" dirty="0">
                <a:solidFill>
                  <a:schemeClr val="lt1"/>
                </a:solidFill>
              </a:rPr>
              <a:t> </a:t>
            </a:r>
            <a:r>
              <a:rPr lang="en-US" sz="4400" b="1" dirty="0" err="1">
                <a:solidFill>
                  <a:schemeClr val="lt1"/>
                </a:solidFill>
              </a:rPr>
              <a:t>tra</a:t>
            </a:r>
            <a:r>
              <a:rPr lang="en-US" sz="4400" b="1" dirty="0">
                <a:solidFill>
                  <a:schemeClr val="lt1"/>
                </a:solidFill>
              </a:rPr>
              <a:t> tr.37 SGK</a:t>
            </a:r>
            <a:endParaRPr sz="1200" dirty="0"/>
          </a:p>
        </p:txBody>
      </p:sp>
      <p:sp>
        <p:nvSpPr>
          <p:cNvPr id="7" name="Rounded Rectangle 6">
            <a:extLst>
              <a:ext uri="{FF2B5EF4-FFF2-40B4-BE49-F238E27FC236}">
                <a16:creationId xmlns:a16="http://schemas.microsoft.com/office/drawing/2014/main" id="{5C122524-0EF9-2A5A-E265-D45B7B5C229D}"/>
              </a:ext>
            </a:extLst>
          </p:cNvPr>
          <p:cNvSpPr/>
          <p:nvPr/>
        </p:nvSpPr>
        <p:spPr>
          <a:xfrm>
            <a:off x="1014984" y="1891868"/>
            <a:ext cx="16258032" cy="2213475"/>
          </a:xfrm>
          <a:prstGeom prst="roundRect">
            <a:avLst/>
          </a:prstGeom>
          <a:solidFill>
            <a:srgbClr val="FFE8E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Aft>
                <a:spcPts val="800"/>
              </a:spcAft>
            </a:pPr>
            <a:r>
              <a:rPr lang="vi-VN"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1) Trong hộp thoại Data Validation, có thể thiết lập thông báo lỗi khi nhập dữ liệu không thỏa mãn điều kiện.</a:t>
            </a:r>
            <a:endParaRPr lang="en-VN" sz="4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9" name="Rounded Rectangle 8">
            <a:extLst>
              <a:ext uri="{FF2B5EF4-FFF2-40B4-BE49-F238E27FC236}">
                <a16:creationId xmlns:a16="http://schemas.microsoft.com/office/drawing/2014/main" id="{2B50B75D-5B5E-C49C-EB3D-4F27DCE7E615}"/>
              </a:ext>
            </a:extLst>
          </p:cNvPr>
          <p:cNvSpPr/>
          <p:nvPr/>
        </p:nvSpPr>
        <p:spPr>
          <a:xfrm>
            <a:off x="1014984" y="4534484"/>
            <a:ext cx="16258032" cy="2213475"/>
          </a:xfrm>
          <a:prstGeom prst="roundRect">
            <a:avLst/>
          </a:prstGeom>
          <a:solidFill>
            <a:srgbClr val="FFE8E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Aft>
                <a:spcPts val="800"/>
              </a:spcAft>
            </a:pPr>
            <a:r>
              <a:rPr lang="vi-VN"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3) Các giá trị số nên được xác thực khi nhập vào bảng tính để tránh lỗi khi tính toán.</a:t>
            </a:r>
            <a:endParaRPr lang="en-VN" sz="4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Rounded Rectangle 9">
            <a:extLst>
              <a:ext uri="{FF2B5EF4-FFF2-40B4-BE49-F238E27FC236}">
                <a16:creationId xmlns:a16="http://schemas.microsoft.com/office/drawing/2014/main" id="{95D00401-815C-8FB3-1428-2AB883C73847}"/>
              </a:ext>
            </a:extLst>
          </p:cNvPr>
          <p:cNvSpPr/>
          <p:nvPr/>
        </p:nvSpPr>
        <p:spPr>
          <a:xfrm>
            <a:off x="1014984" y="7177100"/>
            <a:ext cx="16258032" cy="2213475"/>
          </a:xfrm>
          <a:prstGeom prst="roundRect">
            <a:avLst/>
          </a:prstGeom>
          <a:solidFill>
            <a:srgbClr val="FFE8E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Aft>
                <a:spcPts val="800"/>
              </a:spcAft>
            </a:pPr>
            <a:r>
              <a:rPr lang="vi-VN" sz="4000" dirty="0">
                <a:solidFill>
                  <a:schemeClr val="tx1"/>
                </a:solidFill>
                <a:effectLst/>
                <a:latin typeface="Arial" panose="020B0604020202020204" pitchFamily="34" charset="0"/>
                <a:ea typeface="Calibri" panose="020F0502020204030204" pitchFamily="34" charset="0"/>
                <a:cs typeface="Arial" panose="020B0604020202020204" pitchFamily="34" charset="0"/>
              </a:rPr>
              <a:t>4) Tính năng Data Validation cho phép thiết lập chế độ nhập dữ liệu từ danh sách thả xuống.</a:t>
            </a:r>
            <a:endParaRPr lang="en-VN" sz="4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9164950"/>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par>
                          <p:cTn id="13" fill="hold">
                            <p:stCondLst>
                              <p:cond delay="500"/>
                            </p:stCondLst>
                            <p:childTnLst>
                              <p:par>
                                <p:cTn id="14" presetID="18" presetClass="entr" presetSubtype="1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Left)">
                                      <p:cBhvr>
                                        <p:cTn id="16" dur="500"/>
                                        <p:tgtEl>
                                          <p:spTgt spid="9"/>
                                        </p:tgtEl>
                                      </p:cBhvr>
                                    </p:animEffect>
                                  </p:childTnLst>
                                </p:cTn>
                              </p:par>
                            </p:childTnLst>
                          </p:cTn>
                        </p:par>
                        <p:par>
                          <p:cTn id="17" fill="hold">
                            <p:stCondLst>
                              <p:cond delay="1000"/>
                            </p:stCondLst>
                            <p:childTnLst>
                              <p:par>
                                <p:cTn id="18" presetID="18" presetClass="entr" presetSubtype="1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trips(down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392FE-F16B-CA48-71E8-6E386AD2DB06}"/>
              </a:ext>
            </a:extLst>
          </p:cNvPr>
          <p:cNvSpPr>
            <a:spLocks noGrp="1"/>
          </p:cNvSpPr>
          <p:nvPr>
            <p:ph type="title"/>
          </p:nvPr>
        </p:nvSpPr>
        <p:spPr>
          <a:xfrm>
            <a:off x="5029200" y="308505"/>
            <a:ext cx="8229600" cy="1143000"/>
          </a:xfrm>
        </p:spPr>
        <p:txBody>
          <a:bodyPr/>
          <a:lstStyle/>
          <a:p>
            <a:r>
              <a:rPr lang="en-VN" dirty="0">
                <a:latin typeface="Arial" panose="020B0604020202020204" pitchFamily="34" charset="0"/>
                <a:cs typeface="Arial" panose="020B0604020202020204" pitchFamily="34" charset="0"/>
              </a:rPr>
              <a:t>Video</a:t>
            </a:r>
          </a:p>
        </p:txBody>
      </p:sp>
      <p:pic>
        <p:nvPicPr>
          <p:cNvPr id="4" name="aKqlRKfVVVhqO21hCWjIav5KYLuaFFis">
            <a:hlinkClick r:id="" action="ppaction://media"/>
            <a:extLst>
              <a:ext uri="{FF2B5EF4-FFF2-40B4-BE49-F238E27FC236}">
                <a16:creationId xmlns:a16="http://schemas.microsoft.com/office/drawing/2014/main" id="{044B45DB-772F-D0CA-230F-A28B5F9DD2B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90500"/>
            <a:ext cx="18288000" cy="9906000"/>
          </a:xfrm>
          <a:prstGeom prst="rect">
            <a:avLst/>
          </a:prstGeom>
        </p:spPr>
      </p:pic>
    </p:spTree>
    <p:extLst>
      <p:ext uri="{BB962C8B-B14F-4D97-AF65-F5344CB8AC3E}">
        <p14:creationId xmlns:p14="http://schemas.microsoft.com/office/powerpoint/2010/main" val="3779572925"/>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6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grpSp>
        <p:nvGrpSpPr>
          <p:cNvPr id="114" name="Google Shape;114;p3"/>
          <p:cNvGrpSpPr/>
          <p:nvPr/>
        </p:nvGrpSpPr>
        <p:grpSpPr>
          <a:xfrm>
            <a:off x="-208290" y="-277886"/>
            <a:ext cx="18704582" cy="12473496"/>
            <a:chOff x="0" y="0"/>
            <a:chExt cx="24939442" cy="16631327"/>
          </a:xfrm>
        </p:grpSpPr>
        <p:sp>
          <p:nvSpPr>
            <p:cNvPr id="115" name="Google Shape;115;p3"/>
            <p:cNvSpPr/>
            <p:nvPr/>
          </p:nvSpPr>
          <p:spPr>
            <a:xfrm>
              <a:off x="0" y="0"/>
              <a:ext cx="8338309" cy="8338309"/>
            </a:xfrm>
            <a:custGeom>
              <a:avLst/>
              <a:gdLst/>
              <a:ahLst/>
              <a:cxnLst/>
              <a:rect l="l" t="t" r="r" b="b"/>
              <a:pathLst>
                <a:path w="8338309" h="8338309" extrusionOk="0">
                  <a:moveTo>
                    <a:pt x="0" y="0"/>
                  </a:moveTo>
                  <a:lnTo>
                    <a:pt x="8338309" y="0"/>
                  </a:lnTo>
                  <a:lnTo>
                    <a:pt x="8338309" y="8338309"/>
                  </a:lnTo>
                  <a:lnTo>
                    <a:pt x="0" y="8338309"/>
                  </a:lnTo>
                  <a:lnTo>
                    <a:pt x="0" y="0"/>
                  </a:lnTo>
                  <a:close/>
                </a:path>
              </a:pathLst>
            </a:custGeom>
            <a:blipFill rotWithShape="1">
              <a:blip r:embed="rId3">
                <a:alphaModFix/>
              </a:blip>
              <a:stretch>
                <a:fillRect/>
              </a:stretch>
            </a:blipFill>
            <a:ln>
              <a:noFill/>
            </a:ln>
          </p:spPr>
        </p:sp>
        <p:sp>
          <p:nvSpPr>
            <p:cNvPr id="116" name="Google Shape;116;p3"/>
            <p:cNvSpPr/>
            <p:nvPr/>
          </p:nvSpPr>
          <p:spPr>
            <a:xfrm>
              <a:off x="0" y="8293018"/>
              <a:ext cx="8338309" cy="8338309"/>
            </a:xfrm>
            <a:custGeom>
              <a:avLst/>
              <a:gdLst/>
              <a:ahLst/>
              <a:cxnLst/>
              <a:rect l="l" t="t" r="r" b="b"/>
              <a:pathLst>
                <a:path w="8338309" h="8338309" extrusionOk="0">
                  <a:moveTo>
                    <a:pt x="0" y="0"/>
                  </a:moveTo>
                  <a:lnTo>
                    <a:pt x="8338309" y="0"/>
                  </a:lnTo>
                  <a:lnTo>
                    <a:pt x="8338309" y="8338308"/>
                  </a:lnTo>
                  <a:lnTo>
                    <a:pt x="0" y="8338308"/>
                  </a:lnTo>
                  <a:lnTo>
                    <a:pt x="0" y="0"/>
                  </a:lnTo>
                  <a:close/>
                </a:path>
              </a:pathLst>
            </a:custGeom>
            <a:blipFill rotWithShape="1">
              <a:blip r:embed="rId3">
                <a:alphaModFix/>
              </a:blip>
              <a:stretch>
                <a:fillRect/>
              </a:stretch>
            </a:blipFill>
            <a:ln>
              <a:noFill/>
            </a:ln>
          </p:spPr>
        </p:sp>
        <p:sp>
          <p:nvSpPr>
            <p:cNvPr id="117" name="Google Shape;117;p3"/>
            <p:cNvSpPr/>
            <p:nvPr/>
          </p:nvSpPr>
          <p:spPr>
            <a:xfrm>
              <a:off x="8293018"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18" name="Google Shape;118;p3"/>
            <p:cNvSpPr/>
            <p:nvPr/>
          </p:nvSpPr>
          <p:spPr>
            <a:xfrm>
              <a:off x="8293018"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sp>
          <p:nvSpPr>
            <p:cNvPr id="119" name="Google Shape;119;p3"/>
            <p:cNvSpPr/>
            <p:nvPr/>
          </p:nvSpPr>
          <p:spPr>
            <a:xfrm>
              <a:off x="16601133"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20" name="Google Shape;120;p3"/>
            <p:cNvSpPr/>
            <p:nvPr/>
          </p:nvSpPr>
          <p:spPr>
            <a:xfrm>
              <a:off x="16601133"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grpSp>
      <p:sp>
        <p:nvSpPr>
          <p:cNvPr id="121" name="Google Shape;121;p3"/>
          <p:cNvSpPr/>
          <p:nvPr/>
        </p:nvSpPr>
        <p:spPr>
          <a:xfrm>
            <a:off x="3005737" y="723900"/>
            <a:ext cx="6172200" cy="1143000"/>
          </a:xfrm>
          <a:prstGeom prst="roundRect">
            <a:avLst>
              <a:gd name="adj" fmla="val 50000"/>
            </a:avLst>
          </a:prstGeom>
          <a:solidFill>
            <a:srgbClr val="E36C09"/>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500" b="1" i="0" u="none" strike="noStrike" cap="none" dirty="0">
                <a:solidFill>
                  <a:schemeClr val="lt1"/>
                </a:solidFill>
                <a:latin typeface="Arial"/>
                <a:ea typeface="Arial"/>
                <a:cs typeface="Arial"/>
                <a:sym typeface="Arial"/>
              </a:rPr>
              <a:t>GỢI </a:t>
            </a:r>
            <a:r>
              <a:rPr lang="en-US" sz="4500" b="1" i="0" u="none" strike="noStrike" cap="none" dirty="0" err="1">
                <a:solidFill>
                  <a:schemeClr val="lt1"/>
                </a:solidFill>
                <a:latin typeface="Arial"/>
                <a:ea typeface="Arial"/>
                <a:cs typeface="Arial"/>
                <a:sym typeface="Arial"/>
              </a:rPr>
              <a:t>Ý</a:t>
            </a:r>
            <a:r>
              <a:rPr lang="en-US" sz="4500" b="1" i="0" u="none" strike="noStrike" cap="none" dirty="0">
                <a:solidFill>
                  <a:schemeClr val="lt1"/>
                </a:solidFill>
                <a:latin typeface="Arial"/>
                <a:ea typeface="Arial"/>
                <a:cs typeface="Arial"/>
                <a:sym typeface="Arial"/>
              </a:rPr>
              <a:t> ĐÁP ÁN</a:t>
            </a:r>
            <a:endParaRPr dirty="0"/>
          </a:p>
        </p:txBody>
      </p:sp>
      <p:grpSp>
        <p:nvGrpSpPr>
          <p:cNvPr id="122" name="Google Shape;122;p3"/>
          <p:cNvGrpSpPr/>
          <p:nvPr/>
        </p:nvGrpSpPr>
        <p:grpSpPr>
          <a:xfrm>
            <a:off x="753674" y="2405159"/>
            <a:ext cx="10676326" cy="7281293"/>
            <a:chOff x="753674" y="2510406"/>
            <a:chExt cx="10676326" cy="7281293"/>
          </a:xfrm>
        </p:grpSpPr>
        <p:sp>
          <p:nvSpPr>
            <p:cNvPr id="123" name="Google Shape;123;p3"/>
            <p:cNvSpPr/>
            <p:nvPr/>
          </p:nvSpPr>
          <p:spPr>
            <a:xfrm>
              <a:off x="753674" y="2510406"/>
              <a:ext cx="10676326" cy="7281293"/>
            </a:xfrm>
            <a:prstGeom prst="roundRect">
              <a:avLst>
                <a:gd name="adj" fmla="val 3542"/>
              </a:avLst>
            </a:prstGeom>
            <a:solidFill>
              <a:schemeClr val="lt1"/>
            </a:solidFill>
            <a:ln w="25400" cap="flat" cmpd="sng">
              <a:solidFill>
                <a:srgbClr val="70A6A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4" name="Google Shape;124;p3"/>
            <p:cNvSpPr txBox="1"/>
            <p:nvPr/>
          </p:nvSpPr>
          <p:spPr>
            <a:xfrm>
              <a:off x="1092142" y="2930266"/>
              <a:ext cx="9906599" cy="6760785"/>
            </a:xfrm>
            <a:prstGeom prst="rect">
              <a:avLst/>
            </a:prstGeom>
            <a:noFill/>
            <a:ln>
              <a:noFill/>
            </a:ln>
          </p:spPr>
          <p:txBody>
            <a:bodyPr spcFirstLastPara="1" wrap="square" lIns="91425" tIns="45700" rIns="91425" bIns="45700" anchor="t" anchorCtr="0">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Times New Roman" panose="02020603050405020304" pitchFamily="18" charset="0"/>
                  <a:cs typeface="Arial" panose="020B0604020202020204" pitchFamily="34" charset="0"/>
                </a:rPr>
                <a:t>Trong Hình 1, điểm ba môn Toán, Ngữ Văn và Tiếng Anh cần thỏa mãn điều kiện: số thập phân, lớn hơn 0 và nhỏ hơn hoặc bằng 10.0.</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Times New Roman" panose="02020603050405020304" pitchFamily="18" charset="0"/>
                  <a:cs typeface="Arial" panose="020B0604020202020204" pitchFamily="34" charset="0"/>
                </a:rPr>
                <a:t>Có thể sử dụng tính năng xác thực dữ liệu trong Excel để kiểm tra các điều kiện này khi nhập điểm.</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grpSp>
      <p:sp>
        <p:nvSpPr>
          <p:cNvPr id="125" name="Google Shape;125;p3"/>
          <p:cNvSpPr/>
          <p:nvPr/>
        </p:nvSpPr>
        <p:spPr>
          <a:xfrm>
            <a:off x="10613511" y="4610101"/>
            <a:ext cx="7688776" cy="5692406"/>
          </a:xfrm>
          <a:custGeom>
            <a:avLst/>
            <a:gdLst/>
            <a:ahLst/>
            <a:cxnLst/>
            <a:rect l="l" t="t" r="r" b="b"/>
            <a:pathLst>
              <a:path w="2070409" h="1532833" extrusionOk="0">
                <a:moveTo>
                  <a:pt x="0" y="0"/>
                </a:moveTo>
                <a:lnTo>
                  <a:pt x="2070409" y="0"/>
                </a:lnTo>
                <a:lnTo>
                  <a:pt x="2070409" y="1532833"/>
                </a:lnTo>
                <a:lnTo>
                  <a:pt x="0" y="1532833"/>
                </a:lnTo>
                <a:lnTo>
                  <a:pt x="0" y="0"/>
                </a:lnTo>
                <a:close/>
              </a:path>
            </a:pathLst>
          </a:custGeom>
          <a:blipFill rotWithShape="1">
            <a:blip r:embed="rId4">
              <a:alphaModFix/>
            </a:blip>
            <a:stretch>
              <a:fillRect b="-56602"/>
            </a:stretch>
          </a:blipFill>
          <a:ln>
            <a:noFill/>
          </a:ln>
        </p:spPr>
      </p:sp>
      <p:sp>
        <p:nvSpPr>
          <p:cNvPr id="126" name="Google Shape;126;p3"/>
          <p:cNvSpPr/>
          <p:nvPr/>
        </p:nvSpPr>
        <p:spPr>
          <a:xfrm>
            <a:off x="15700946" y="1076971"/>
            <a:ext cx="1838142" cy="1544872"/>
          </a:xfrm>
          <a:custGeom>
            <a:avLst/>
            <a:gdLst/>
            <a:ahLst/>
            <a:cxnLst/>
            <a:rect l="l" t="t" r="r" b="b"/>
            <a:pathLst>
              <a:path w="1055680" h="1055680" extrusionOk="0">
                <a:moveTo>
                  <a:pt x="0" y="0"/>
                </a:moveTo>
                <a:lnTo>
                  <a:pt x="1055681" y="0"/>
                </a:lnTo>
                <a:lnTo>
                  <a:pt x="1055681" y="1055680"/>
                </a:lnTo>
                <a:lnTo>
                  <a:pt x="0" y="1055680"/>
                </a:lnTo>
                <a:lnTo>
                  <a:pt x="0" y="0"/>
                </a:lnTo>
                <a:close/>
              </a:path>
            </a:pathLst>
          </a:custGeom>
          <a:blipFill rotWithShape="1">
            <a:blip r:embed="rId5">
              <a:alphaModFix/>
            </a:blip>
            <a:stretch>
              <a:fillRect/>
            </a:stretch>
          </a:blipFill>
          <a:ln>
            <a:noFill/>
          </a:ln>
        </p:spPr>
      </p:sp>
      <p:sp>
        <p:nvSpPr>
          <p:cNvPr id="127" name="Google Shape;127;p3"/>
          <p:cNvSpPr/>
          <p:nvPr/>
        </p:nvSpPr>
        <p:spPr>
          <a:xfrm>
            <a:off x="-919071" y="600548"/>
            <a:ext cx="1838142" cy="1544872"/>
          </a:xfrm>
          <a:custGeom>
            <a:avLst/>
            <a:gdLst/>
            <a:ahLst/>
            <a:cxnLst/>
            <a:rect l="l" t="t" r="r" b="b"/>
            <a:pathLst>
              <a:path w="1055680" h="1055680" extrusionOk="0">
                <a:moveTo>
                  <a:pt x="0" y="0"/>
                </a:moveTo>
                <a:lnTo>
                  <a:pt x="1055681" y="0"/>
                </a:lnTo>
                <a:lnTo>
                  <a:pt x="1055681" y="1055680"/>
                </a:lnTo>
                <a:lnTo>
                  <a:pt x="0" y="1055680"/>
                </a:lnTo>
                <a:lnTo>
                  <a:pt x="0" y="0"/>
                </a:lnTo>
                <a:close/>
              </a:path>
            </a:pathLst>
          </a:custGeom>
          <a:blipFill rotWithShape="1">
            <a:blip r:embed="rId5">
              <a:alphaModFix/>
            </a:blip>
            <a:stretch>
              <a:fillRect/>
            </a:stretch>
          </a:blipFill>
          <a:ln>
            <a:noFill/>
          </a:ln>
        </p:spPr>
      </p:sp>
      <p:pic>
        <p:nvPicPr>
          <p:cNvPr id="2" name="Picture 8">
            <a:extLst>
              <a:ext uri="{FF2B5EF4-FFF2-40B4-BE49-F238E27FC236}">
                <a16:creationId xmlns:a16="http://schemas.microsoft.com/office/drawing/2014/main" id="{69645ACB-A5C0-706D-1F9C-DB3B0D6F9E4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3349898" y="2060833"/>
            <a:ext cx="2906643" cy="23460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p:tgtEl>
                                          <p:spTgt spid="121"/>
                                        </p:tgtEl>
                                        <p:attrNameLst>
                                          <p:attrName>ppt_y</p:attrName>
                                        </p:attrNameLst>
                                      </p:cBhvr>
                                      <p:tavLst>
                                        <p:tav tm="0">
                                          <p:val>
                                            <p:strVal val="#ppt_y+1"/>
                                          </p:val>
                                        </p:tav>
                                        <p:tav tm="100000">
                                          <p:val>
                                            <p:strVal val="#ppt_y"/>
                                          </p:val>
                                        </p:tav>
                                      </p:tavLst>
                                    </p:anim>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2"/>
                                        </p:tgtEl>
                                        <p:attrNameLst>
                                          <p:attrName>style.visibility</p:attrName>
                                        </p:attrNameLst>
                                      </p:cBhvr>
                                      <p:to>
                                        <p:strVal val="visible"/>
                                      </p:to>
                                    </p:set>
                                    <p:anim calcmode="lin" valueType="num">
                                      <p:cBhvr additive="base">
                                        <p:cTn id="11" dur="500"/>
                                        <p:tgtEl>
                                          <p:spTgt spid="122"/>
                                        </p:tgtEl>
                                        <p:attrNameLst>
                                          <p:attrName>ppt_y</p:attrName>
                                        </p:attrNameLst>
                                      </p:cBhvr>
                                      <p:tavLst>
                                        <p:tav tm="0">
                                          <p:val>
                                            <p:strVal val="#ppt_y+1"/>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25"/>
                                        </p:tgtEl>
                                        <p:attrNameLst>
                                          <p:attrName>style.visibility</p:attrName>
                                        </p:attrNameLst>
                                      </p:cBhvr>
                                      <p:to>
                                        <p:strVal val="visible"/>
                                      </p:to>
                                    </p:set>
                                    <p:anim calcmode="lin" valueType="num">
                                      <p:cBhvr additive="base">
                                        <p:cTn id="14" dur="500"/>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38DEADF-E692-5CEE-CFD2-9D9C0E34CA58}"/>
              </a:ext>
            </a:extLst>
          </p:cNvPr>
          <p:cNvSpPr txBox="1"/>
          <p:nvPr/>
        </p:nvSpPr>
        <p:spPr>
          <a:xfrm>
            <a:off x="4816359" y="673847"/>
            <a:ext cx="8655274" cy="830997"/>
          </a:xfrm>
          <a:prstGeom prst="rect">
            <a:avLst/>
          </a:prstGeom>
          <a:noFill/>
        </p:spPr>
        <p:txBody>
          <a:bodyPr wrap="square">
            <a:spAutoFit/>
          </a:bodyPr>
          <a:lstStyle/>
          <a:p>
            <a:pPr algn="ctr">
              <a:spcAft>
                <a:spcPts val="800"/>
              </a:spcAft>
            </a:pPr>
            <a:r>
              <a:rPr lang="vi-VN" sz="4800" b="1" dirty="0">
                <a:solidFill>
                  <a:srgbClr val="D31F01"/>
                </a:solidFill>
                <a:effectLst/>
                <a:latin typeface="Arial" panose="020B0604020202020204" pitchFamily="34" charset="0"/>
                <a:ea typeface="Calibri" panose="020F0502020204030204" pitchFamily="34" charset="0"/>
                <a:cs typeface="Arial" panose="020B0604020202020204" pitchFamily="34" charset="0"/>
              </a:rPr>
              <a:t>Tóm tắt bài học </a:t>
            </a:r>
            <a:r>
              <a:rPr lang="vi-VN" sz="4800" dirty="0">
                <a:solidFill>
                  <a:srgbClr val="D31F01"/>
                </a:solidFill>
                <a:effectLst/>
                <a:latin typeface="Arial" panose="020B0604020202020204" pitchFamily="34" charset="0"/>
                <a:ea typeface="Calibri" panose="020F0502020204030204" pitchFamily="34" charset="0"/>
                <a:cs typeface="Arial" panose="020B0604020202020204" pitchFamily="34" charset="0"/>
              </a:rPr>
              <a:t>SGK tr.37</a:t>
            </a:r>
            <a:endParaRPr lang="en-VN" sz="4800" dirty="0">
              <a:solidFill>
                <a:srgbClr val="D31F0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Rounded Rectangle 5">
            <a:extLst>
              <a:ext uri="{FF2B5EF4-FFF2-40B4-BE49-F238E27FC236}">
                <a16:creationId xmlns:a16="http://schemas.microsoft.com/office/drawing/2014/main" id="{0E83CAA2-984E-8FA4-57D4-AED583B7CEAA}"/>
              </a:ext>
            </a:extLst>
          </p:cNvPr>
          <p:cNvSpPr/>
          <p:nvPr/>
        </p:nvSpPr>
        <p:spPr>
          <a:xfrm>
            <a:off x="673975" y="1876094"/>
            <a:ext cx="16940049" cy="7495649"/>
          </a:xfrm>
          <a:prstGeom prst="roundRect">
            <a:avLst/>
          </a:prstGeom>
          <a:solidFill>
            <a:srgbClr val="FDF5E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TextBox 6">
            <a:extLst>
              <a:ext uri="{FF2B5EF4-FFF2-40B4-BE49-F238E27FC236}">
                <a16:creationId xmlns:a16="http://schemas.microsoft.com/office/drawing/2014/main" id="{27A4256F-E6D2-C7FF-5D0E-5090A52473AB}"/>
              </a:ext>
            </a:extLst>
          </p:cNvPr>
          <p:cNvSpPr txBox="1"/>
          <p:nvPr/>
        </p:nvSpPr>
        <p:spPr>
          <a:xfrm>
            <a:off x="1198174" y="2170604"/>
            <a:ext cx="15891644" cy="2590581"/>
          </a:xfrm>
          <a:prstGeom prst="rect">
            <a:avLst/>
          </a:prstGeom>
          <a:noFill/>
        </p:spPr>
        <p:txBody>
          <a:bodyPr wrap="square" rtlCol="0">
            <a:spAutoFit/>
          </a:bodyPr>
          <a:lstStyle/>
          <a:p>
            <a:pPr marL="571500" indent="-571500" algn="just">
              <a:lnSpc>
                <a:spcPct val="200000"/>
              </a:lnSpc>
              <a:buFont typeface="Arial" panose="020B0604020202020204" pitchFamily="34" charset="0"/>
              <a:buChar char="•"/>
            </a:pPr>
            <a:r>
              <a:rPr lang="en-VN" sz="4400" dirty="0"/>
              <a:t>Xác thực dữ liệu khi nhập vào bảng tính là để góp phần đảm bảo tính đúng đắn của dữ liệu.</a:t>
            </a:r>
          </a:p>
        </p:txBody>
      </p:sp>
      <p:sp>
        <p:nvSpPr>
          <p:cNvPr id="8" name="TextBox 7">
            <a:extLst>
              <a:ext uri="{FF2B5EF4-FFF2-40B4-BE49-F238E27FC236}">
                <a16:creationId xmlns:a16="http://schemas.microsoft.com/office/drawing/2014/main" id="{66567330-1AB6-1796-899B-4B332699696E}"/>
              </a:ext>
            </a:extLst>
          </p:cNvPr>
          <p:cNvSpPr txBox="1"/>
          <p:nvPr/>
        </p:nvSpPr>
        <p:spPr>
          <a:xfrm>
            <a:off x="1198174" y="4761185"/>
            <a:ext cx="15891644" cy="3944798"/>
          </a:xfrm>
          <a:prstGeom prst="rect">
            <a:avLst/>
          </a:prstGeom>
          <a:noFill/>
        </p:spPr>
        <p:txBody>
          <a:bodyPr wrap="square" rtlCol="0">
            <a:spAutoFit/>
          </a:bodyPr>
          <a:lstStyle/>
          <a:p>
            <a:pPr marL="571500" indent="-571500" algn="just">
              <a:lnSpc>
                <a:spcPct val="200000"/>
              </a:lnSpc>
              <a:buFont typeface="Arial" panose="020B0604020202020204" pitchFamily="34" charset="0"/>
              <a:buChar char="•"/>
            </a:pPr>
            <a:r>
              <a:rPr lang="en-VN" sz="4400" dirty="0"/>
              <a:t>Tính năng Data Validation cho phép thiết lập xác thực theo điều kiện cho dữ liệu kiểu số, ngày tháng, văn bản, …. và cho phép nhập dữ liệu từ danh sách.</a:t>
            </a:r>
          </a:p>
        </p:txBody>
      </p:sp>
      <p:pic>
        <p:nvPicPr>
          <p:cNvPr id="9" name="Picture 2" descr="https://cdn-icons-png.flaticon.com/128/3300/3300097.png">
            <a:extLst>
              <a:ext uri="{FF2B5EF4-FFF2-40B4-BE49-F238E27FC236}">
                <a16:creationId xmlns:a16="http://schemas.microsoft.com/office/drawing/2014/main" id="{24FC40F3-681E-A67D-9AA9-62E0BFEB00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1633" y="321873"/>
            <a:ext cx="1259142" cy="12591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cdn-icons-png.flaticon.com/128/3300/3300097.png">
            <a:extLst>
              <a:ext uri="{FF2B5EF4-FFF2-40B4-BE49-F238E27FC236}">
                <a16:creationId xmlns:a16="http://schemas.microsoft.com/office/drawing/2014/main" id="{0C11D91F-5DAD-2FE7-44CE-BED302B1B7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7217" y="321873"/>
            <a:ext cx="1259142" cy="1259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070285"/>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grpSp>
        <p:nvGrpSpPr>
          <p:cNvPr id="2" name="Google Shape;171;p6">
            <a:extLst>
              <a:ext uri="{FF2B5EF4-FFF2-40B4-BE49-F238E27FC236}">
                <a16:creationId xmlns:a16="http://schemas.microsoft.com/office/drawing/2014/main" id="{73599F31-6CEC-3FFE-CAA5-F43510898788}"/>
              </a:ext>
            </a:extLst>
          </p:cNvPr>
          <p:cNvGrpSpPr/>
          <p:nvPr/>
        </p:nvGrpSpPr>
        <p:grpSpPr>
          <a:xfrm>
            <a:off x="1911663" y="647700"/>
            <a:ext cx="14502776" cy="1734570"/>
            <a:chOff x="1600200" y="423179"/>
            <a:chExt cx="14502776" cy="1734570"/>
          </a:xfrm>
        </p:grpSpPr>
        <p:sp>
          <p:nvSpPr>
            <p:cNvPr id="3" name="Google Shape;172;p6">
              <a:extLst>
                <a:ext uri="{FF2B5EF4-FFF2-40B4-BE49-F238E27FC236}">
                  <a16:creationId xmlns:a16="http://schemas.microsoft.com/office/drawing/2014/main" id="{85812BDA-929C-874D-5752-E2CAC0F76541}"/>
                </a:ext>
              </a:extLst>
            </p:cNvPr>
            <p:cNvSpPr/>
            <p:nvPr/>
          </p:nvSpPr>
          <p:spPr>
            <a:xfrm>
              <a:off x="1600200" y="423179"/>
              <a:ext cx="14502776" cy="1734570"/>
            </a:xfrm>
            <a:prstGeom prst="rect">
              <a:avLst/>
            </a:prstGeom>
            <a:solidFill>
              <a:schemeClr val="accent5">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70A6AF"/>
                </a:solidFill>
                <a:latin typeface="Calibri"/>
                <a:ea typeface="Calibri"/>
                <a:cs typeface="Calibri"/>
                <a:sym typeface="Calibri"/>
              </a:endParaRPr>
            </a:p>
          </p:txBody>
        </p:sp>
        <p:sp>
          <p:nvSpPr>
            <p:cNvPr id="4" name="Google Shape;173;p6">
              <a:extLst>
                <a:ext uri="{FF2B5EF4-FFF2-40B4-BE49-F238E27FC236}">
                  <a16:creationId xmlns:a16="http://schemas.microsoft.com/office/drawing/2014/main" id="{02C3099A-C59B-ED11-98EA-4ABEFC516E00}"/>
                </a:ext>
              </a:extLst>
            </p:cNvPr>
            <p:cNvSpPr txBox="1"/>
            <p:nvPr/>
          </p:nvSpPr>
          <p:spPr>
            <a:xfrm>
              <a:off x="2607111" y="720080"/>
              <a:ext cx="12445376" cy="107721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lt1"/>
                </a:buClr>
                <a:buSzPts val="7000"/>
                <a:buFont typeface="Arial"/>
                <a:buNone/>
              </a:pPr>
              <a:r>
                <a:rPr lang="en-US" sz="7000" b="1" i="0" u="none" strike="noStrike" cap="none" dirty="0">
                  <a:solidFill>
                    <a:schemeClr val="lt1"/>
                  </a:solidFill>
                  <a:latin typeface="Arial"/>
                  <a:ea typeface="Arial"/>
                  <a:cs typeface="Arial"/>
                  <a:sym typeface="Arial"/>
                </a:rPr>
                <a:t>LUYỆN TẬP</a:t>
              </a:r>
              <a:endParaRPr dirty="0"/>
            </a:p>
          </p:txBody>
        </p:sp>
      </p:grpSp>
      <p:sp>
        <p:nvSpPr>
          <p:cNvPr id="6" name="TextBox 5">
            <a:extLst>
              <a:ext uri="{FF2B5EF4-FFF2-40B4-BE49-F238E27FC236}">
                <a16:creationId xmlns:a16="http://schemas.microsoft.com/office/drawing/2014/main" id="{E14EFB81-CACA-1A73-AD9B-6163D3075DAD}"/>
              </a:ext>
            </a:extLst>
          </p:cNvPr>
          <p:cNvSpPr txBox="1"/>
          <p:nvPr/>
        </p:nvSpPr>
        <p:spPr>
          <a:xfrm>
            <a:off x="1190161" y="2738585"/>
            <a:ext cx="15902205" cy="2693238"/>
          </a:xfrm>
          <a:prstGeom prst="rect">
            <a:avLst/>
          </a:prstGeom>
          <a:noFill/>
        </p:spPr>
        <p:txBody>
          <a:bodyPr wrap="square">
            <a:spAutoFit/>
          </a:bodyPr>
          <a:lstStyle/>
          <a:p>
            <a:pPr algn="just">
              <a:lnSpc>
                <a:spcPct val="200000"/>
              </a:lnSpc>
              <a:spcAft>
                <a:spcPts val="800"/>
              </a:spcAft>
            </a:pPr>
            <a:r>
              <a:rPr lang="vi-VN"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Nhiệm vụ 1: </a:t>
            </a:r>
          </a:p>
          <a:p>
            <a:pPr algn="ctr">
              <a:lnSpc>
                <a:spcPct val="200000"/>
              </a:lnSpc>
              <a:spcAft>
                <a:spcPts val="800"/>
              </a:spcAft>
            </a:pP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Khoanh tròn vào đáp án đặt trước câu trả lời đúng</a:t>
            </a:r>
            <a:endParaRPr lang="en-VN" sz="4400" dirty="0">
              <a:effectLst/>
              <a:latin typeface="Arial" panose="020B060402020202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CAFB3A83-4A2C-6B73-820E-5CB72709C459}"/>
              </a:ext>
            </a:extLst>
          </p:cNvPr>
          <p:cNvSpPr txBox="1"/>
          <p:nvPr/>
        </p:nvSpPr>
        <p:spPr>
          <a:xfrm>
            <a:off x="1190160" y="5788138"/>
            <a:ext cx="15902205" cy="2693238"/>
          </a:xfrm>
          <a:prstGeom prst="rect">
            <a:avLst/>
          </a:prstGeom>
          <a:noFill/>
        </p:spPr>
        <p:txBody>
          <a:bodyPr wrap="square">
            <a:spAutoFit/>
          </a:bodyPr>
          <a:lstStyle/>
          <a:p>
            <a:pPr algn="just">
              <a:lnSpc>
                <a:spcPct val="200000"/>
              </a:lnSpc>
              <a:spcAft>
                <a:spcPts val="800"/>
              </a:spcAft>
            </a:pPr>
            <a:r>
              <a:rPr lang="vi-VN"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Nhiệm vụ 2: </a:t>
            </a:r>
          </a:p>
          <a:p>
            <a:pPr algn="ctr">
              <a:lnSpc>
                <a:spcPct val="200000"/>
              </a:lnSpc>
              <a:spcAft>
                <a:spcPts val="800"/>
              </a:spcAft>
            </a:pP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Trả lời câu hỏi phần Luyện tập SGK tr.</a:t>
            </a:r>
            <a:r>
              <a:rPr lang="vi-VN" sz="4400" dirty="0">
                <a:effectLst/>
                <a:latin typeface="Arial" panose="020B0604020202020204" pitchFamily="34" charset="0"/>
                <a:ea typeface="Times New Roman" panose="02020603050405020304" pitchFamily="18" charset="0"/>
                <a:cs typeface="Arial" panose="020B0604020202020204" pitchFamily="34" charset="0"/>
              </a:rPr>
              <a:t>37</a:t>
            </a:r>
            <a:endParaRPr lang="en-VN" sz="4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9" name="Picture 2" descr="Manos escribiendo en el teclado de la computadora | Vector Premium">
            <a:extLst>
              <a:ext uri="{FF2B5EF4-FFF2-40B4-BE49-F238E27FC236}">
                <a16:creationId xmlns:a16="http://schemas.microsoft.com/office/drawing/2014/main" id="{1590789D-B0A6-AF74-4626-5FB324F7D3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3281" y="6851135"/>
            <a:ext cx="3474720" cy="3435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8" name="Google Shape;538;p28"/>
          <p:cNvSpPr txBox="1"/>
          <p:nvPr/>
        </p:nvSpPr>
        <p:spPr>
          <a:xfrm>
            <a:off x="1219200" y="697673"/>
            <a:ext cx="15849600" cy="2308284"/>
          </a:xfrm>
          <a:prstGeom prst="rect">
            <a:avLst/>
          </a:prstGeom>
          <a:noFill/>
          <a:ln>
            <a:noFill/>
          </a:ln>
        </p:spPr>
        <p:txBody>
          <a:bodyPr spcFirstLastPara="1" wrap="square" lIns="91425" tIns="45700" rIns="91425" bIns="45700" anchor="t" anchorCtr="0">
            <a:spAutoFit/>
          </a:bodyPr>
          <a:lstStyle/>
          <a:p>
            <a:pPr algn="just">
              <a:lnSpc>
                <a:spcPct val="150000"/>
              </a:lnSpc>
            </a:pPr>
            <a:r>
              <a:rPr lang="en-US" sz="4800" b="1" dirty="0" err="1">
                <a:solidFill>
                  <a:srgbClr val="C00000"/>
                </a:solidFill>
                <a:latin typeface="Arial" panose="020B0604020202020204" pitchFamily="34" charset="0"/>
                <a:cs typeface="Arial" panose="020B0604020202020204" pitchFamily="34" charset="0"/>
                <a:sym typeface="Arial"/>
              </a:rPr>
              <a:t>Câu</a:t>
            </a:r>
            <a:r>
              <a:rPr lang="en-US" sz="4800" b="1" dirty="0">
                <a:solidFill>
                  <a:srgbClr val="C00000"/>
                </a:solidFill>
                <a:latin typeface="Arial" panose="020B0604020202020204" pitchFamily="34" charset="0"/>
                <a:cs typeface="Arial" panose="020B0604020202020204" pitchFamily="34" charset="0"/>
                <a:sym typeface="Arial"/>
              </a:rPr>
              <a:t> 1: </a:t>
            </a:r>
            <a:r>
              <a:rPr lang="vi-VN" sz="4800" dirty="0">
                <a:latin typeface="Arial" panose="020B0604020202020204" pitchFamily="34" charset="0"/>
                <a:cs typeface="Arial" panose="020B0604020202020204" pitchFamily="34" charset="0"/>
              </a:rPr>
              <a:t>Để đảm bảo tính đúng đắn của dữ liệu khi nhập vào bảng tính cần</a:t>
            </a:r>
            <a:endParaRPr lang="en-VN" sz="4800" dirty="0">
              <a:latin typeface="Arial" panose="020B0604020202020204" pitchFamily="34" charset="0"/>
              <a:cs typeface="Arial" panose="020B0604020202020204" pitchFamily="34" charset="0"/>
            </a:endParaRPr>
          </a:p>
        </p:txBody>
      </p:sp>
      <p:sp>
        <p:nvSpPr>
          <p:cNvPr id="539" name="Google Shape;539;p28"/>
          <p:cNvSpPr/>
          <p:nvPr/>
        </p:nvSpPr>
        <p:spPr>
          <a:xfrm>
            <a:off x="872358" y="3598552"/>
            <a:ext cx="7591097"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A. </a:t>
            </a:r>
            <a:r>
              <a:rPr lang="en-US" sz="4800" dirty="0" err="1">
                <a:solidFill>
                  <a:schemeClr val="dk1"/>
                </a:solidFill>
                <a:latin typeface="Arial" panose="020B0604020202020204" pitchFamily="34" charset="0"/>
                <a:cs typeface="Arial" panose="020B0604020202020204" pitchFamily="34" charset="0"/>
              </a:rPr>
              <a:t>xác</a:t>
            </a:r>
            <a:r>
              <a:rPr lang="en-US" sz="4800" dirty="0">
                <a:solidFill>
                  <a:schemeClr val="dk1"/>
                </a:solidFill>
                <a:latin typeface="Arial" panose="020B0604020202020204" pitchFamily="34" charset="0"/>
                <a:cs typeface="Arial" panose="020B0604020202020204" pitchFamily="34" charset="0"/>
              </a:rPr>
              <a:t> </a:t>
            </a:r>
            <a:r>
              <a:rPr lang="en-US" sz="4800" dirty="0" err="1">
                <a:solidFill>
                  <a:schemeClr val="dk1"/>
                </a:solidFill>
                <a:latin typeface="Arial" panose="020B0604020202020204" pitchFamily="34" charset="0"/>
                <a:cs typeface="Arial" panose="020B0604020202020204" pitchFamily="34" charset="0"/>
              </a:rPr>
              <a:t>thực</a:t>
            </a:r>
            <a:r>
              <a:rPr lang="en-US" sz="4800" dirty="0">
                <a:solidFill>
                  <a:schemeClr val="dk1"/>
                </a:solidFill>
                <a:latin typeface="Arial" panose="020B0604020202020204" pitchFamily="34" charset="0"/>
                <a:cs typeface="Arial" panose="020B0604020202020204" pitchFamily="34" charset="0"/>
              </a:rPr>
              <a:t> </a:t>
            </a:r>
            <a:r>
              <a:rPr lang="en-US" sz="4800" dirty="0" err="1">
                <a:solidFill>
                  <a:schemeClr val="dk1"/>
                </a:solidFill>
                <a:latin typeface="Arial" panose="020B0604020202020204" pitchFamily="34" charset="0"/>
                <a:cs typeface="Arial" panose="020B0604020202020204" pitchFamily="34" charset="0"/>
              </a:rPr>
              <a:t>dữ</a:t>
            </a:r>
            <a:r>
              <a:rPr lang="en-US" sz="4800" dirty="0">
                <a:solidFill>
                  <a:schemeClr val="dk1"/>
                </a:solidFill>
                <a:latin typeface="Arial" panose="020B0604020202020204" pitchFamily="34" charset="0"/>
                <a:cs typeface="Arial" panose="020B0604020202020204" pitchFamily="34" charset="0"/>
              </a:rPr>
              <a:t> </a:t>
            </a:r>
            <a:r>
              <a:rPr lang="en-US" sz="4800" dirty="0" err="1">
                <a:solidFill>
                  <a:schemeClr val="dk1"/>
                </a:solidFill>
                <a:latin typeface="Arial" panose="020B0604020202020204" pitchFamily="34" charset="0"/>
                <a:cs typeface="Arial" panose="020B0604020202020204" pitchFamily="34" charset="0"/>
              </a:rPr>
              <a:t>liệu</a:t>
            </a:r>
            <a:r>
              <a:rPr lang="en-US" sz="4800" dirty="0">
                <a:solidFill>
                  <a:schemeClr val="dk1"/>
                </a:solidFill>
                <a:latin typeface="Arial" panose="020B0604020202020204" pitchFamily="34" charset="0"/>
                <a:cs typeface="Arial" panose="020B0604020202020204" pitchFamily="34" charset="0"/>
              </a:rPr>
              <a:t>.</a:t>
            </a:r>
            <a:endParaRPr sz="4800" dirty="0">
              <a:latin typeface="Arial" panose="020B0604020202020204" pitchFamily="34" charset="0"/>
              <a:cs typeface="Arial" panose="020B0604020202020204" pitchFamily="34" charset="0"/>
            </a:endParaRPr>
          </a:p>
        </p:txBody>
      </p:sp>
      <p:sp>
        <p:nvSpPr>
          <p:cNvPr id="540" name="Google Shape;540;p28"/>
          <p:cNvSpPr/>
          <p:nvPr/>
        </p:nvSpPr>
        <p:spPr>
          <a:xfrm>
            <a:off x="9824545" y="3588043"/>
            <a:ext cx="7591097"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B. </a:t>
            </a:r>
            <a:r>
              <a:rPr lang="en-US" sz="4800" dirty="0" err="1">
                <a:solidFill>
                  <a:schemeClr val="dk1"/>
                </a:solidFill>
                <a:latin typeface="Arial" panose="020B0604020202020204" pitchFamily="34" charset="0"/>
                <a:cs typeface="Arial" panose="020B0604020202020204" pitchFamily="34" charset="0"/>
              </a:rPr>
              <a:t>t</a:t>
            </a:r>
            <a:r>
              <a:rPr lang="en-US" sz="4800" dirty="0" err="1">
                <a:solidFill>
                  <a:schemeClr val="dk1"/>
                </a:solidFill>
                <a:latin typeface="Arial" panose="020B0604020202020204" pitchFamily="34" charset="0"/>
                <a:cs typeface="Arial" panose="020B0604020202020204" pitchFamily="34" charset="0"/>
                <a:sym typeface="Arial"/>
              </a:rPr>
              <a:t>hống</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kê</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dữ</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liệu</a:t>
            </a:r>
            <a:r>
              <a:rPr lang="en-US" sz="4800" dirty="0">
                <a:solidFill>
                  <a:schemeClr val="dk1"/>
                </a:solidFill>
                <a:latin typeface="Arial" panose="020B0604020202020204" pitchFamily="34" charset="0"/>
                <a:cs typeface="Arial" panose="020B0604020202020204" pitchFamily="34" charset="0"/>
                <a:sym typeface="Arial"/>
              </a:rPr>
              <a:t>.</a:t>
            </a:r>
            <a:endParaRPr sz="4800" dirty="0">
              <a:solidFill>
                <a:schemeClr val="dk1"/>
              </a:solidFill>
              <a:latin typeface="Arial" panose="020B0604020202020204" pitchFamily="34" charset="0"/>
              <a:cs typeface="Arial" panose="020B0604020202020204" pitchFamily="34" charset="0"/>
              <a:sym typeface="Arial"/>
            </a:endParaRPr>
          </a:p>
        </p:txBody>
      </p:sp>
      <p:sp>
        <p:nvSpPr>
          <p:cNvPr id="541" name="Google Shape;541;p28"/>
          <p:cNvSpPr/>
          <p:nvPr/>
        </p:nvSpPr>
        <p:spPr>
          <a:xfrm>
            <a:off x="872357" y="6775230"/>
            <a:ext cx="7591097"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C. </a:t>
            </a:r>
            <a:r>
              <a:rPr lang="en-US" sz="4800" dirty="0" err="1">
                <a:solidFill>
                  <a:schemeClr val="dk1"/>
                </a:solidFill>
                <a:latin typeface="Arial" panose="020B0604020202020204" pitchFamily="34" charset="0"/>
                <a:cs typeface="Arial" panose="020B0604020202020204" pitchFamily="34" charset="0"/>
              </a:rPr>
              <a:t>s</a:t>
            </a:r>
            <a:r>
              <a:rPr lang="en-US" sz="4800" dirty="0" err="1">
                <a:solidFill>
                  <a:schemeClr val="dk1"/>
                </a:solidFill>
                <a:latin typeface="Arial" panose="020B0604020202020204" pitchFamily="34" charset="0"/>
                <a:cs typeface="Arial" panose="020B0604020202020204" pitchFamily="34" charset="0"/>
                <a:sym typeface="Arial"/>
              </a:rPr>
              <a:t>ắp</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xếp</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dữ</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liệu</a:t>
            </a:r>
            <a:r>
              <a:rPr lang="en-US" sz="4800" dirty="0">
                <a:solidFill>
                  <a:schemeClr val="dk1"/>
                </a:solidFill>
                <a:latin typeface="Arial" panose="020B0604020202020204" pitchFamily="34" charset="0"/>
                <a:cs typeface="Arial" panose="020B0604020202020204" pitchFamily="34" charset="0"/>
                <a:sym typeface="Arial"/>
              </a:rPr>
              <a:t>.</a:t>
            </a:r>
            <a:endParaRPr sz="4800" dirty="0">
              <a:latin typeface="Arial" panose="020B0604020202020204" pitchFamily="34" charset="0"/>
              <a:cs typeface="Arial" panose="020B0604020202020204" pitchFamily="34" charset="0"/>
            </a:endParaRPr>
          </a:p>
        </p:txBody>
      </p:sp>
      <p:sp>
        <p:nvSpPr>
          <p:cNvPr id="542" name="Google Shape;542;p28"/>
          <p:cNvSpPr/>
          <p:nvPr/>
        </p:nvSpPr>
        <p:spPr>
          <a:xfrm>
            <a:off x="9824545" y="6775230"/>
            <a:ext cx="7591097"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D. </a:t>
            </a:r>
            <a:r>
              <a:rPr lang="en-US" sz="4800" dirty="0" err="1">
                <a:solidFill>
                  <a:schemeClr val="dk1"/>
                </a:solidFill>
                <a:latin typeface="Arial" panose="020B0604020202020204" pitchFamily="34" charset="0"/>
                <a:cs typeface="Arial" panose="020B0604020202020204" pitchFamily="34" charset="0"/>
              </a:rPr>
              <a:t>l</a:t>
            </a:r>
            <a:r>
              <a:rPr lang="en-US" sz="4800" dirty="0" err="1">
                <a:solidFill>
                  <a:schemeClr val="dk1"/>
                </a:solidFill>
                <a:latin typeface="Arial" panose="020B0604020202020204" pitchFamily="34" charset="0"/>
                <a:cs typeface="Arial" panose="020B0604020202020204" pitchFamily="34" charset="0"/>
                <a:sym typeface="Arial"/>
              </a:rPr>
              <a:t>ọc</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dữ</a:t>
            </a:r>
            <a:r>
              <a:rPr lang="en-US" sz="4800" dirty="0">
                <a:solidFill>
                  <a:schemeClr val="dk1"/>
                </a:solidFill>
                <a:latin typeface="Arial" panose="020B0604020202020204" pitchFamily="34" charset="0"/>
                <a:cs typeface="Arial" panose="020B0604020202020204" pitchFamily="34" charset="0"/>
                <a:sym typeface="Arial"/>
              </a:rPr>
              <a:t> </a:t>
            </a:r>
            <a:r>
              <a:rPr lang="en-US" sz="4800" dirty="0" err="1">
                <a:solidFill>
                  <a:schemeClr val="dk1"/>
                </a:solidFill>
                <a:latin typeface="Arial" panose="020B0604020202020204" pitchFamily="34" charset="0"/>
                <a:cs typeface="Arial" panose="020B0604020202020204" pitchFamily="34" charset="0"/>
                <a:sym typeface="Arial"/>
              </a:rPr>
              <a:t>liệu</a:t>
            </a:r>
            <a:r>
              <a:rPr lang="en-US" sz="4800" dirty="0">
                <a:solidFill>
                  <a:schemeClr val="dk1"/>
                </a:solidFill>
                <a:latin typeface="Arial" panose="020B0604020202020204" pitchFamily="34" charset="0"/>
                <a:cs typeface="Arial" panose="020B0604020202020204" pitchFamily="34" charset="0"/>
                <a:sym typeface="Arial"/>
              </a:rPr>
              <a:t>.</a:t>
            </a:r>
            <a:endParaRPr sz="4800" dirty="0">
              <a:latin typeface="Arial" panose="020B0604020202020204" pitchFamily="34" charset="0"/>
              <a:cs typeface="Arial" panose="020B0604020202020204" pitchFamily="34" charset="0"/>
            </a:endParaRPr>
          </a:p>
        </p:txBody>
      </p:sp>
      <p:sp>
        <p:nvSpPr>
          <p:cNvPr id="543" name="Google Shape;543;p28"/>
          <p:cNvSpPr/>
          <p:nvPr/>
        </p:nvSpPr>
        <p:spPr>
          <a:xfrm>
            <a:off x="872357" y="3588043"/>
            <a:ext cx="7591097" cy="2318793"/>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ctr"/>
            <a:r>
              <a:rPr lang="en-US" sz="4800" b="1" dirty="0">
                <a:solidFill>
                  <a:schemeClr val="tx1"/>
                </a:solidFill>
                <a:latin typeface="Arial" panose="020B0604020202020204" pitchFamily="34" charset="0"/>
                <a:cs typeface="Arial" panose="020B0604020202020204" pitchFamily="34" charset="0"/>
              </a:rPr>
              <a:t>A. </a:t>
            </a:r>
            <a:r>
              <a:rPr lang="en-US" sz="4800" b="1" dirty="0" err="1">
                <a:solidFill>
                  <a:schemeClr val="tx1"/>
                </a:solidFill>
                <a:latin typeface="Arial" panose="020B0604020202020204" pitchFamily="34" charset="0"/>
                <a:cs typeface="Arial" panose="020B0604020202020204" pitchFamily="34" charset="0"/>
              </a:rPr>
              <a:t>xác</a:t>
            </a:r>
            <a:r>
              <a:rPr lang="en-US" sz="4800" b="1" dirty="0">
                <a:solidFill>
                  <a:schemeClr val="tx1"/>
                </a:solidFill>
                <a:latin typeface="Arial" panose="020B0604020202020204" pitchFamily="34" charset="0"/>
                <a:cs typeface="Arial" panose="020B0604020202020204" pitchFamily="34" charset="0"/>
              </a:rPr>
              <a:t> </a:t>
            </a:r>
            <a:r>
              <a:rPr lang="en-US" sz="4800" b="1" dirty="0" err="1">
                <a:solidFill>
                  <a:schemeClr val="tx1"/>
                </a:solidFill>
                <a:latin typeface="Arial" panose="020B0604020202020204" pitchFamily="34" charset="0"/>
                <a:cs typeface="Arial" panose="020B0604020202020204" pitchFamily="34" charset="0"/>
              </a:rPr>
              <a:t>thực</a:t>
            </a:r>
            <a:r>
              <a:rPr lang="en-US" sz="4800" b="1" dirty="0">
                <a:solidFill>
                  <a:schemeClr val="tx1"/>
                </a:solidFill>
                <a:latin typeface="Arial" panose="020B0604020202020204" pitchFamily="34" charset="0"/>
                <a:cs typeface="Arial" panose="020B0604020202020204" pitchFamily="34" charset="0"/>
              </a:rPr>
              <a:t> </a:t>
            </a:r>
            <a:r>
              <a:rPr lang="en-US" sz="4800" b="1" dirty="0" err="1">
                <a:solidFill>
                  <a:schemeClr val="tx1"/>
                </a:solidFill>
                <a:latin typeface="Arial" panose="020B0604020202020204" pitchFamily="34" charset="0"/>
                <a:cs typeface="Arial" panose="020B0604020202020204" pitchFamily="34" charset="0"/>
              </a:rPr>
              <a:t>dữ</a:t>
            </a:r>
            <a:r>
              <a:rPr lang="en-US" sz="4800" b="1" dirty="0">
                <a:solidFill>
                  <a:schemeClr val="tx1"/>
                </a:solidFill>
                <a:latin typeface="Arial" panose="020B0604020202020204" pitchFamily="34" charset="0"/>
                <a:cs typeface="Arial" panose="020B0604020202020204" pitchFamily="34" charset="0"/>
              </a:rPr>
              <a:t> </a:t>
            </a:r>
            <a:r>
              <a:rPr lang="en-US" sz="4800" b="1" dirty="0" err="1">
                <a:solidFill>
                  <a:schemeClr val="tx1"/>
                </a:solidFill>
                <a:latin typeface="Arial" panose="020B0604020202020204" pitchFamily="34" charset="0"/>
                <a:cs typeface="Arial" panose="020B0604020202020204" pitchFamily="34" charset="0"/>
              </a:rPr>
              <a:t>liệu</a:t>
            </a:r>
            <a:r>
              <a:rPr lang="en-US" sz="4800" b="1" dirty="0">
                <a:solidFill>
                  <a:schemeClr val="tx1"/>
                </a:solidFill>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8"/>
                                        </p:tgtEl>
                                        <p:attrNameLst>
                                          <p:attrName>style.visibility</p:attrName>
                                        </p:attrNameLst>
                                      </p:cBhvr>
                                      <p:to>
                                        <p:strVal val="visible"/>
                                      </p:to>
                                    </p:set>
                                    <p:animEffect transition="in" filter="fade">
                                      <p:cBhvr>
                                        <p:cTn id="7" dur="500"/>
                                        <p:tgtEl>
                                          <p:spTgt spid="5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39"/>
                                        </p:tgtEl>
                                        <p:attrNameLst>
                                          <p:attrName>style.visibility</p:attrName>
                                        </p:attrNameLst>
                                      </p:cBhvr>
                                      <p:to>
                                        <p:strVal val="visible"/>
                                      </p:to>
                                    </p:set>
                                    <p:animEffect transition="in" filter="fade">
                                      <p:cBhvr>
                                        <p:cTn id="11" dur="500"/>
                                        <p:tgtEl>
                                          <p:spTgt spid="539"/>
                                        </p:tgtEl>
                                      </p:cBhvr>
                                    </p:animEffect>
                                  </p:childTnLst>
                                </p:cTn>
                              </p:par>
                              <p:par>
                                <p:cTn id="12" presetID="10" presetClass="entr" presetSubtype="0" fill="hold" nodeType="withEffect">
                                  <p:stCondLst>
                                    <p:cond delay="0"/>
                                  </p:stCondLst>
                                  <p:childTnLst>
                                    <p:set>
                                      <p:cBhvr>
                                        <p:cTn id="13" dur="1" fill="hold">
                                          <p:stCondLst>
                                            <p:cond delay="0"/>
                                          </p:stCondLst>
                                        </p:cTn>
                                        <p:tgtEl>
                                          <p:spTgt spid="540"/>
                                        </p:tgtEl>
                                        <p:attrNameLst>
                                          <p:attrName>style.visibility</p:attrName>
                                        </p:attrNameLst>
                                      </p:cBhvr>
                                      <p:to>
                                        <p:strVal val="visible"/>
                                      </p:to>
                                    </p:set>
                                    <p:animEffect transition="in" filter="fade">
                                      <p:cBhvr>
                                        <p:cTn id="14" dur="500"/>
                                        <p:tgtEl>
                                          <p:spTgt spid="540"/>
                                        </p:tgtEl>
                                      </p:cBhvr>
                                    </p:animEffect>
                                  </p:childTnLst>
                                </p:cTn>
                              </p:par>
                              <p:par>
                                <p:cTn id="15" presetID="10" presetClass="entr" presetSubtype="0" fill="hold" nodeType="withEffect">
                                  <p:stCondLst>
                                    <p:cond delay="0"/>
                                  </p:stCondLst>
                                  <p:childTnLst>
                                    <p:set>
                                      <p:cBhvr>
                                        <p:cTn id="16" dur="1" fill="hold">
                                          <p:stCondLst>
                                            <p:cond delay="0"/>
                                          </p:stCondLst>
                                        </p:cTn>
                                        <p:tgtEl>
                                          <p:spTgt spid="541"/>
                                        </p:tgtEl>
                                        <p:attrNameLst>
                                          <p:attrName>style.visibility</p:attrName>
                                        </p:attrNameLst>
                                      </p:cBhvr>
                                      <p:to>
                                        <p:strVal val="visible"/>
                                      </p:to>
                                    </p:set>
                                    <p:animEffect transition="in" filter="fade">
                                      <p:cBhvr>
                                        <p:cTn id="17" dur="500"/>
                                        <p:tgtEl>
                                          <p:spTgt spid="541"/>
                                        </p:tgtEl>
                                      </p:cBhvr>
                                    </p:animEffect>
                                  </p:childTnLst>
                                </p:cTn>
                              </p:par>
                              <p:par>
                                <p:cTn id="18" presetID="10" presetClass="entr" presetSubtype="0" fill="hold" nodeType="withEffect">
                                  <p:stCondLst>
                                    <p:cond delay="0"/>
                                  </p:stCondLst>
                                  <p:childTnLst>
                                    <p:set>
                                      <p:cBhvr>
                                        <p:cTn id="19" dur="1" fill="hold">
                                          <p:stCondLst>
                                            <p:cond delay="0"/>
                                          </p:stCondLst>
                                        </p:cTn>
                                        <p:tgtEl>
                                          <p:spTgt spid="542"/>
                                        </p:tgtEl>
                                        <p:attrNameLst>
                                          <p:attrName>style.visibility</p:attrName>
                                        </p:attrNameLst>
                                      </p:cBhvr>
                                      <p:to>
                                        <p:strVal val="visible"/>
                                      </p:to>
                                    </p:set>
                                    <p:animEffect transition="in" filter="fade">
                                      <p:cBhvr>
                                        <p:cTn id="20" dur="500"/>
                                        <p:tgtEl>
                                          <p:spTgt spid="54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43"/>
                                        </p:tgtEl>
                                        <p:attrNameLst>
                                          <p:attrName>style.visibility</p:attrName>
                                        </p:attrNameLst>
                                      </p:cBhvr>
                                      <p:to>
                                        <p:strVal val="visible"/>
                                      </p:to>
                                    </p:set>
                                    <p:animEffect transition="in" filter="fade">
                                      <p:cBhvr>
                                        <p:cTn id="25" dur="500"/>
                                        <p:tgtEl>
                                          <p:spTgt spid="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29"/>
          <p:cNvSpPr txBox="1"/>
          <p:nvPr/>
        </p:nvSpPr>
        <p:spPr>
          <a:xfrm>
            <a:off x="609600" y="962353"/>
            <a:ext cx="17068800" cy="830956"/>
          </a:xfrm>
          <a:prstGeom prst="rect">
            <a:avLst/>
          </a:prstGeom>
          <a:noFill/>
          <a:ln>
            <a:noFill/>
          </a:ln>
        </p:spPr>
        <p:txBody>
          <a:bodyPr spcFirstLastPara="1" wrap="square" lIns="91425" tIns="45700" rIns="91425" bIns="45700" anchor="t" anchorCtr="0">
            <a:spAutoFit/>
          </a:bodyPr>
          <a:lstStyle/>
          <a:p>
            <a:pPr lvl="0" algn="ctr"/>
            <a:r>
              <a:rPr lang="en-US" sz="4800" b="1" dirty="0" err="1">
                <a:solidFill>
                  <a:srgbClr val="C00000"/>
                </a:solidFill>
                <a:latin typeface="Arial" panose="020B0604020202020204" pitchFamily="34" charset="0"/>
                <a:cs typeface="Arial" panose="020B0604020202020204" pitchFamily="34" charset="0"/>
                <a:sym typeface="Arial"/>
              </a:rPr>
              <a:t>Câu</a:t>
            </a:r>
            <a:r>
              <a:rPr lang="en-US" sz="4800" b="1" dirty="0">
                <a:solidFill>
                  <a:srgbClr val="C00000"/>
                </a:solidFill>
                <a:latin typeface="Arial" panose="020B0604020202020204" pitchFamily="34" charset="0"/>
                <a:cs typeface="Arial" panose="020B0604020202020204" pitchFamily="34" charset="0"/>
                <a:sym typeface="Arial"/>
              </a:rPr>
              <a:t> 2: </a:t>
            </a:r>
            <a:r>
              <a:rPr lang="vi-VN" sz="4800" dirty="0">
                <a:latin typeface="Arial" panose="020B0604020202020204" pitchFamily="34" charset="0"/>
                <a:cs typeface="Arial" panose="020B0604020202020204" pitchFamily="34" charset="0"/>
              </a:rPr>
              <a:t>Để sử dụng tính năng xác thực dữ liệu, chọn</a:t>
            </a:r>
            <a:endParaRPr sz="4800" dirty="0">
              <a:solidFill>
                <a:schemeClr val="dk1"/>
              </a:solidFill>
              <a:latin typeface="Arial" panose="020B0604020202020204" pitchFamily="34" charset="0"/>
              <a:cs typeface="Arial" panose="020B0604020202020204" pitchFamily="34" charset="0"/>
              <a:sym typeface="Arial"/>
            </a:endParaRPr>
          </a:p>
        </p:txBody>
      </p:sp>
      <p:sp>
        <p:nvSpPr>
          <p:cNvPr id="549" name="Google Shape;549;p29"/>
          <p:cNvSpPr/>
          <p:nvPr/>
        </p:nvSpPr>
        <p:spPr>
          <a:xfrm>
            <a:off x="609600" y="2594732"/>
            <a:ext cx="8305800" cy="30480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ctr">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A. </a:t>
            </a:r>
            <a:r>
              <a:rPr lang="vi-VN" sz="4400" b="1" dirty="0">
                <a:latin typeface="Arial" panose="020B0604020202020204" pitchFamily="34" charset="0"/>
                <a:cs typeface="Arial" panose="020B0604020202020204" pitchFamily="34" charset="0"/>
              </a:rPr>
              <a:t>Data/Data Tools/Consolidate</a:t>
            </a:r>
            <a:r>
              <a:rPr lang="vi-VN" sz="4400" dirty="0">
                <a:latin typeface="Arial" panose="020B0604020202020204" pitchFamily="34" charset="0"/>
                <a:cs typeface="Arial" panose="020B0604020202020204" pitchFamily="34" charset="0"/>
              </a:rPr>
              <a:t>.</a:t>
            </a:r>
            <a:endParaRPr sz="4400" dirty="0">
              <a:solidFill>
                <a:schemeClr val="dk1"/>
              </a:solidFill>
              <a:latin typeface="Arial" panose="020B0604020202020204" pitchFamily="34" charset="0"/>
              <a:cs typeface="Arial" panose="020B0604020202020204" pitchFamily="34" charset="0"/>
              <a:sym typeface="Arial"/>
            </a:endParaRPr>
          </a:p>
        </p:txBody>
      </p:sp>
      <p:sp>
        <p:nvSpPr>
          <p:cNvPr id="550" name="Google Shape;550;p29"/>
          <p:cNvSpPr/>
          <p:nvPr/>
        </p:nvSpPr>
        <p:spPr>
          <a:xfrm>
            <a:off x="9372600" y="2594732"/>
            <a:ext cx="8305800" cy="30480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ctr">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B. </a:t>
            </a:r>
            <a:r>
              <a:rPr lang="vi-VN" sz="4400" b="1" dirty="0">
                <a:latin typeface="Arial" panose="020B0604020202020204" pitchFamily="34" charset="0"/>
                <a:cs typeface="Arial" panose="020B0604020202020204" pitchFamily="34" charset="0"/>
              </a:rPr>
              <a:t>Data/Data Tools/Flash Fill</a:t>
            </a:r>
            <a:r>
              <a:rPr lang="vi-VN" sz="4400" dirty="0">
                <a:latin typeface="Arial" panose="020B0604020202020204" pitchFamily="34" charset="0"/>
                <a:cs typeface="Arial" panose="020B0604020202020204" pitchFamily="34" charset="0"/>
              </a:rPr>
              <a:t>.</a:t>
            </a:r>
            <a:endParaRPr lang="en-VN" sz="4400" dirty="0">
              <a:latin typeface="Arial" panose="020B0604020202020204" pitchFamily="34" charset="0"/>
              <a:cs typeface="Arial" panose="020B0604020202020204" pitchFamily="34" charset="0"/>
            </a:endParaRPr>
          </a:p>
        </p:txBody>
      </p:sp>
      <p:sp>
        <p:nvSpPr>
          <p:cNvPr id="551" name="Google Shape;551;p29"/>
          <p:cNvSpPr/>
          <p:nvPr/>
        </p:nvSpPr>
        <p:spPr>
          <a:xfrm>
            <a:off x="609600" y="6444155"/>
            <a:ext cx="8305800" cy="30480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ctr">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C. </a:t>
            </a:r>
            <a:r>
              <a:rPr lang="vi-VN" sz="4400" b="1" dirty="0">
                <a:latin typeface="Arial" panose="020B0604020202020204" pitchFamily="34" charset="0"/>
                <a:cs typeface="Arial" panose="020B0604020202020204" pitchFamily="34" charset="0"/>
              </a:rPr>
              <a:t>Data/Data Tools/Data Validation</a:t>
            </a:r>
            <a:r>
              <a:rPr lang="vi-VN" sz="4400" dirty="0">
                <a:latin typeface="Arial" panose="020B0604020202020204" pitchFamily="34" charset="0"/>
                <a:cs typeface="Arial" panose="020B0604020202020204" pitchFamily="34" charset="0"/>
              </a:rPr>
              <a:t>.</a:t>
            </a:r>
            <a:endParaRPr sz="4400" dirty="0">
              <a:solidFill>
                <a:schemeClr val="dk1"/>
              </a:solidFill>
              <a:latin typeface="Arial" panose="020B0604020202020204" pitchFamily="34" charset="0"/>
              <a:cs typeface="Arial" panose="020B0604020202020204" pitchFamily="34" charset="0"/>
              <a:sym typeface="Arial"/>
            </a:endParaRPr>
          </a:p>
        </p:txBody>
      </p:sp>
      <p:sp>
        <p:nvSpPr>
          <p:cNvPr id="552" name="Google Shape;552;p29"/>
          <p:cNvSpPr/>
          <p:nvPr/>
        </p:nvSpPr>
        <p:spPr>
          <a:xfrm>
            <a:off x="9372600" y="6444155"/>
            <a:ext cx="8305800" cy="30480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ctr">
              <a:lnSpc>
                <a:spcPct val="150000"/>
              </a:lnSpc>
            </a:pPr>
            <a:r>
              <a:rPr lang="en-US" sz="4400" dirty="0">
                <a:solidFill>
                  <a:schemeClr val="dk1"/>
                </a:solidFill>
                <a:latin typeface="Arial" panose="020B0604020202020204" pitchFamily="34" charset="0"/>
                <a:cs typeface="Arial" panose="020B0604020202020204" pitchFamily="34" charset="0"/>
                <a:sym typeface="Arial"/>
              </a:rPr>
              <a:t>D. </a:t>
            </a:r>
            <a:r>
              <a:rPr lang="vi-VN" sz="4400" b="1" dirty="0">
                <a:latin typeface="Arial" panose="020B0604020202020204" pitchFamily="34" charset="0"/>
                <a:cs typeface="Arial" panose="020B0604020202020204" pitchFamily="34" charset="0"/>
              </a:rPr>
              <a:t>Data/Data Tools/Remove Duplicates</a:t>
            </a:r>
            <a:r>
              <a:rPr lang="vi-VN" sz="4400" dirty="0">
                <a:latin typeface="Arial" panose="020B0604020202020204" pitchFamily="34" charset="0"/>
                <a:cs typeface="Arial" panose="020B0604020202020204" pitchFamily="34" charset="0"/>
              </a:rPr>
              <a:t>.</a:t>
            </a:r>
            <a:endParaRPr lang="en-VN" sz="4400" dirty="0">
              <a:latin typeface="Arial" panose="020B0604020202020204" pitchFamily="34" charset="0"/>
              <a:cs typeface="Arial" panose="020B0604020202020204" pitchFamily="34" charset="0"/>
            </a:endParaRPr>
          </a:p>
        </p:txBody>
      </p:sp>
      <p:sp>
        <p:nvSpPr>
          <p:cNvPr id="553" name="Google Shape;553;p29"/>
          <p:cNvSpPr/>
          <p:nvPr/>
        </p:nvSpPr>
        <p:spPr>
          <a:xfrm>
            <a:off x="609600" y="6444155"/>
            <a:ext cx="8305800" cy="3048000"/>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ctr">
              <a:lnSpc>
                <a:spcPct val="150000"/>
              </a:lnSpc>
            </a:pPr>
            <a:r>
              <a:rPr lang="en-US" sz="4400" b="1" dirty="0">
                <a:solidFill>
                  <a:schemeClr val="dk1"/>
                </a:solidFill>
                <a:latin typeface="Arial" panose="020B0604020202020204" pitchFamily="34" charset="0"/>
                <a:ea typeface="Calibri"/>
                <a:cs typeface="Arial" panose="020B0604020202020204" pitchFamily="34" charset="0"/>
                <a:sym typeface="Calibri"/>
              </a:rPr>
              <a:t>C. </a:t>
            </a:r>
            <a:r>
              <a:rPr lang="en-US" sz="4400" b="1" dirty="0">
                <a:latin typeface="Arial" panose="020B0604020202020204" pitchFamily="34" charset="0"/>
                <a:cs typeface="Arial" panose="020B0604020202020204" pitchFamily="34" charset="0"/>
              </a:rPr>
              <a:t>Data/Data Tools/Data Validation.</a:t>
            </a:r>
            <a:endParaRPr lang="en-US" sz="4400" b="1" dirty="0">
              <a:solidFill>
                <a:schemeClr val="dk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8"/>
                                        </p:tgtEl>
                                        <p:attrNameLst>
                                          <p:attrName>style.visibility</p:attrName>
                                        </p:attrNameLst>
                                      </p:cBhvr>
                                      <p:to>
                                        <p:strVal val="visible"/>
                                      </p:to>
                                    </p:set>
                                    <p:animEffect transition="in" filter="fade">
                                      <p:cBhvr>
                                        <p:cTn id="7" dur="500"/>
                                        <p:tgtEl>
                                          <p:spTgt spid="54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9"/>
                                        </p:tgtEl>
                                        <p:attrNameLst>
                                          <p:attrName>style.visibility</p:attrName>
                                        </p:attrNameLst>
                                      </p:cBhvr>
                                      <p:to>
                                        <p:strVal val="visible"/>
                                      </p:to>
                                    </p:set>
                                    <p:animEffect transition="in" filter="fade">
                                      <p:cBhvr>
                                        <p:cTn id="11" dur="500"/>
                                        <p:tgtEl>
                                          <p:spTgt spid="549"/>
                                        </p:tgtEl>
                                      </p:cBhvr>
                                    </p:animEffect>
                                  </p:childTnLst>
                                </p:cTn>
                              </p:par>
                              <p:par>
                                <p:cTn id="12" presetID="10" presetClass="entr" presetSubtype="0" fill="hold" nodeType="withEffect">
                                  <p:stCondLst>
                                    <p:cond delay="0"/>
                                  </p:stCondLst>
                                  <p:childTnLst>
                                    <p:set>
                                      <p:cBhvr>
                                        <p:cTn id="13" dur="1" fill="hold">
                                          <p:stCondLst>
                                            <p:cond delay="0"/>
                                          </p:stCondLst>
                                        </p:cTn>
                                        <p:tgtEl>
                                          <p:spTgt spid="550"/>
                                        </p:tgtEl>
                                        <p:attrNameLst>
                                          <p:attrName>style.visibility</p:attrName>
                                        </p:attrNameLst>
                                      </p:cBhvr>
                                      <p:to>
                                        <p:strVal val="visible"/>
                                      </p:to>
                                    </p:set>
                                    <p:animEffect transition="in" filter="fade">
                                      <p:cBhvr>
                                        <p:cTn id="14" dur="500"/>
                                        <p:tgtEl>
                                          <p:spTgt spid="550"/>
                                        </p:tgtEl>
                                      </p:cBhvr>
                                    </p:animEffect>
                                  </p:childTnLst>
                                </p:cTn>
                              </p:par>
                              <p:par>
                                <p:cTn id="15" presetID="10" presetClass="entr" presetSubtype="0" fill="hold" nodeType="withEffect">
                                  <p:stCondLst>
                                    <p:cond delay="0"/>
                                  </p:stCondLst>
                                  <p:childTnLst>
                                    <p:set>
                                      <p:cBhvr>
                                        <p:cTn id="16" dur="1" fill="hold">
                                          <p:stCondLst>
                                            <p:cond delay="0"/>
                                          </p:stCondLst>
                                        </p:cTn>
                                        <p:tgtEl>
                                          <p:spTgt spid="551"/>
                                        </p:tgtEl>
                                        <p:attrNameLst>
                                          <p:attrName>style.visibility</p:attrName>
                                        </p:attrNameLst>
                                      </p:cBhvr>
                                      <p:to>
                                        <p:strVal val="visible"/>
                                      </p:to>
                                    </p:set>
                                    <p:animEffect transition="in" filter="fade">
                                      <p:cBhvr>
                                        <p:cTn id="17" dur="500"/>
                                        <p:tgtEl>
                                          <p:spTgt spid="551"/>
                                        </p:tgtEl>
                                      </p:cBhvr>
                                    </p:animEffect>
                                  </p:childTnLst>
                                </p:cTn>
                              </p:par>
                              <p:par>
                                <p:cTn id="18" presetID="10" presetClass="entr" presetSubtype="0" fill="hold" nodeType="withEffect">
                                  <p:stCondLst>
                                    <p:cond delay="0"/>
                                  </p:stCondLst>
                                  <p:childTnLst>
                                    <p:set>
                                      <p:cBhvr>
                                        <p:cTn id="19" dur="1" fill="hold">
                                          <p:stCondLst>
                                            <p:cond delay="0"/>
                                          </p:stCondLst>
                                        </p:cTn>
                                        <p:tgtEl>
                                          <p:spTgt spid="552"/>
                                        </p:tgtEl>
                                        <p:attrNameLst>
                                          <p:attrName>style.visibility</p:attrName>
                                        </p:attrNameLst>
                                      </p:cBhvr>
                                      <p:to>
                                        <p:strVal val="visible"/>
                                      </p:to>
                                    </p:set>
                                    <p:animEffect transition="in" filter="fade">
                                      <p:cBhvr>
                                        <p:cTn id="20" dur="500"/>
                                        <p:tgtEl>
                                          <p:spTgt spid="55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53"/>
                                        </p:tgtEl>
                                        <p:attrNameLst>
                                          <p:attrName>style.visibility</p:attrName>
                                        </p:attrNameLst>
                                      </p:cBhvr>
                                      <p:to>
                                        <p:strVal val="visible"/>
                                      </p:to>
                                    </p:set>
                                    <p:animEffect transition="in" filter="fade">
                                      <p:cBhvr>
                                        <p:cTn id="25" dur="5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30"/>
          <p:cNvSpPr txBox="1"/>
          <p:nvPr/>
        </p:nvSpPr>
        <p:spPr>
          <a:xfrm>
            <a:off x="609600" y="552450"/>
            <a:ext cx="17068800" cy="2308284"/>
          </a:xfrm>
          <a:prstGeom prst="rect">
            <a:avLst/>
          </a:prstGeom>
          <a:noFill/>
          <a:ln>
            <a:noFill/>
          </a:ln>
        </p:spPr>
        <p:txBody>
          <a:bodyPr spcFirstLastPara="1" wrap="square" lIns="91425" tIns="45700" rIns="91425" bIns="45700" anchor="t" anchorCtr="0">
            <a:spAutoFit/>
          </a:bodyPr>
          <a:lstStyle/>
          <a:p>
            <a:pPr algn="just">
              <a:lnSpc>
                <a:spcPct val="150000"/>
              </a:lnSpc>
            </a:pPr>
            <a:r>
              <a:rPr lang="en-US" sz="4800" b="1" dirty="0" err="1">
                <a:solidFill>
                  <a:srgbClr val="C00000"/>
                </a:solidFill>
                <a:latin typeface="Arial" panose="020B0604020202020204" pitchFamily="34" charset="0"/>
                <a:cs typeface="Arial" panose="020B0604020202020204" pitchFamily="34" charset="0"/>
                <a:sym typeface="Arial"/>
              </a:rPr>
              <a:t>Câu</a:t>
            </a:r>
            <a:r>
              <a:rPr lang="en-US" sz="4800" b="1" dirty="0">
                <a:solidFill>
                  <a:srgbClr val="C00000"/>
                </a:solidFill>
                <a:latin typeface="Arial" panose="020B0604020202020204" pitchFamily="34" charset="0"/>
                <a:cs typeface="Arial" panose="020B0604020202020204" pitchFamily="34" charset="0"/>
                <a:sym typeface="Arial"/>
              </a:rPr>
              <a:t> 3: </a:t>
            </a:r>
            <a:r>
              <a:rPr lang="vi-VN" sz="4800" dirty="0">
                <a:latin typeface="Arial" panose="020B0604020202020204" pitchFamily="34" charset="0"/>
                <a:cs typeface="Arial" panose="020B0604020202020204" pitchFamily="34" charset="0"/>
              </a:rPr>
              <a:t>Kiểu dữ liệu nào giúp thiết lập thao tác nhập dữ liệu vào vùng ô tính từ một danh sách giá trị có sẵn?</a:t>
            </a:r>
            <a:endParaRPr lang="en-VN" sz="4800" dirty="0">
              <a:latin typeface="Arial" panose="020B0604020202020204" pitchFamily="34" charset="0"/>
              <a:cs typeface="Arial" panose="020B0604020202020204" pitchFamily="34" charset="0"/>
            </a:endParaRPr>
          </a:p>
        </p:txBody>
      </p:sp>
      <p:sp>
        <p:nvSpPr>
          <p:cNvPr id="559" name="Google Shape;559;p30"/>
          <p:cNvSpPr/>
          <p:nvPr/>
        </p:nvSpPr>
        <p:spPr>
          <a:xfrm>
            <a:off x="838200" y="3448429"/>
            <a:ext cx="7275786"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A. Any value.</a:t>
            </a:r>
            <a:endParaRPr sz="4800" dirty="0">
              <a:solidFill>
                <a:schemeClr val="dk1"/>
              </a:solidFill>
              <a:latin typeface="Arial" panose="020B0604020202020204" pitchFamily="34" charset="0"/>
              <a:cs typeface="Arial" panose="020B0604020202020204" pitchFamily="34" charset="0"/>
              <a:sym typeface="Arial"/>
            </a:endParaRPr>
          </a:p>
        </p:txBody>
      </p:sp>
      <p:sp>
        <p:nvSpPr>
          <p:cNvPr id="560" name="Google Shape;560;p30"/>
          <p:cNvSpPr/>
          <p:nvPr/>
        </p:nvSpPr>
        <p:spPr>
          <a:xfrm>
            <a:off x="10174014" y="3448429"/>
            <a:ext cx="7275786"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B. List.</a:t>
            </a:r>
            <a:endParaRPr sz="4800" dirty="0">
              <a:solidFill>
                <a:schemeClr val="dk1"/>
              </a:solidFill>
              <a:latin typeface="Arial" panose="020B0604020202020204" pitchFamily="34" charset="0"/>
              <a:cs typeface="Arial" panose="020B0604020202020204" pitchFamily="34" charset="0"/>
              <a:sym typeface="Arial"/>
            </a:endParaRPr>
          </a:p>
        </p:txBody>
      </p:sp>
      <p:sp>
        <p:nvSpPr>
          <p:cNvPr id="561" name="Google Shape;561;p30"/>
          <p:cNvSpPr/>
          <p:nvPr/>
        </p:nvSpPr>
        <p:spPr>
          <a:xfrm>
            <a:off x="838200" y="6690188"/>
            <a:ext cx="7275786"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C. Date.</a:t>
            </a:r>
            <a:endParaRPr sz="4800" dirty="0">
              <a:solidFill>
                <a:schemeClr val="dk1"/>
              </a:solidFill>
              <a:latin typeface="Arial" panose="020B0604020202020204" pitchFamily="34" charset="0"/>
              <a:cs typeface="Arial" panose="020B0604020202020204" pitchFamily="34" charset="0"/>
              <a:sym typeface="Arial"/>
            </a:endParaRPr>
          </a:p>
        </p:txBody>
      </p:sp>
      <p:sp>
        <p:nvSpPr>
          <p:cNvPr id="562" name="Google Shape;562;p30"/>
          <p:cNvSpPr/>
          <p:nvPr/>
        </p:nvSpPr>
        <p:spPr>
          <a:xfrm>
            <a:off x="10174014" y="6690188"/>
            <a:ext cx="7275786" cy="2308284"/>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D. Custom.</a:t>
            </a:r>
            <a:endParaRPr sz="4800" dirty="0">
              <a:solidFill>
                <a:schemeClr val="dk1"/>
              </a:solidFill>
              <a:latin typeface="Arial" panose="020B0604020202020204" pitchFamily="34" charset="0"/>
              <a:cs typeface="Arial" panose="020B0604020202020204" pitchFamily="34" charset="0"/>
              <a:sym typeface="Arial"/>
            </a:endParaRPr>
          </a:p>
        </p:txBody>
      </p:sp>
      <p:sp>
        <p:nvSpPr>
          <p:cNvPr id="563" name="Google Shape;563;p30"/>
          <p:cNvSpPr/>
          <p:nvPr/>
        </p:nvSpPr>
        <p:spPr>
          <a:xfrm>
            <a:off x="10174014" y="3448429"/>
            <a:ext cx="7275786" cy="2308284"/>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ctr"/>
            <a:r>
              <a:rPr lang="en-US" sz="4800" b="1" dirty="0">
                <a:solidFill>
                  <a:schemeClr val="dk1"/>
                </a:solidFill>
                <a:latin typeface="Arial" panose="020B0604020202020204" pitchFamily="34" charset="0"/>
                <a:ea typeface="Calibri"/>
                <a:cs typeface="Arial" panose="020B0604020202020204" pitchFamily="34" charset="0"/>
                <a:sym typeface="Calibri"/>
              </a:rPr>
              <a:t>B. List.</a:t>
            </a:r>
            <a:endParaRPr lang="en-US" sz="4800" b="1" dirty="0">
              <a:solidFill>
                <a:schemeClr val="dk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8"/>
                                        </p:tgtEl>
                                        <p:attrNameLst>
                                          <p:attrName>style.visibility</p:attrName>
                                        </p:attrNameLst>
                                      </p:cBhvr>
                                      <p:to>
                                        <p:strVal val="visible"/>
                                      </p:to>
                                    </p:set>
                                    <p:animEffect transition="in" filter="fade">
                                      <p:cBhvr>
                                        <p:cTn id="7" dur="500"/>
                                        <p:tgtEl>
                                          <p:spTgt spid="5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59"/>
                                        </p:tgtEl>
                                        <p:attrNameLst>
                                          <p:attrName>style.visibility</p:attrName>
                                        </p:attrNameLst>
                                      </p:cBhvr>
                                      <p:to>
                                        <p:strVal val="visible"/>
                                      </p:to>
                                    </p:set>
                                    <p:animEffect transition="in" filter="fade">
                                      <p:cBhvr>
                                        <p:cTn id="11" dur="500"/>
                                        <p:tgtEl>
                                          <p:spTgt spid="559"/>
                                        </p:tgtEl>
                                      </p:cBhvr>
                                    </p:animEffect>
                                  </p:childTnLst>
                                </p:cTn>
                              </p:par>
                              <p:par>
                                <p:cTn id="12" presetID="10" presetClass="entr" presetSubtype="0" fill="hold" nodeType="withEffect">
                                  <p:stCondLst>
                                    <p:cond delay="0"/>
                                  </p:stCondLst>
                                  <p:childTnLst>
                                    <p:set>
                                      <p:cBhvr>
                                        <p:cTn id="13" dur="1" fill="hold">
                                          <p:stCondLst>
                                            <p:cond delay="0"/>
                                          </p:stCondLst>
                                        </p:cTn>
                                        <p:tgtEl>
                                          <p:spTgt spid="560"/>
                                        </p:tgtEl>
                                        <p:attrNameLst>
                                          <p:attrName>style.visibility</p:attrName>
                                        </p:attrNameLst>
                                      </p:cBhvr>
                                      <p:to>
                                        <p:strVal val="visible"/>
                                      </p:to>
                                    </p:set>
                                    <p:animEffect transition="in" filter="fade">
                                      <p:cBhvr>
                                        <p:cTn id="14" dur="500"/>
                                        <p:tgtEl>
                                          <p:spTgt spid="560"/>
                                        </p:tgtEl>
                                      </p:cBhvr>
                                    </p:animEffect>
                                  </p:childTnLst>
                                </p:cTn>
                              </p:par>
                              <p:par>
                                <p:cTn id="15" presetID="10" presetClass="entr" presetSubtype="0" fill="hold" nodeType="withEffect">
                                  <p:stCondLst>
                                    <p:cond delay="0"/>
                                  </p:stCondLst>
                                  <p:childTnLst>
                                    <p:set>
                                      <p:cBhvr>
                                        <p:cTn id="16" dur="1" fill="hold">
                                          <p:stCondLst>
                                            <p:cond delay="0"/>
                                          </p:stCondLst>
                                        </p:cTn>
                                        <p:tgtEl>
                                          <p:spTgt spid="561"/>
                                        </p:tgtEl>
                                        <p:attrNameLst>
                                          <p:attrName>style.visibility</p:attrName>
                                        </p:attrNameLst>
                                      </p:cBhvr>
                                      <p:to>
                                        <p:strVal val="visible"/>
                                      </p:to>
                                    </p:set>
                                    <p:animEffect transition="in" filter="fade">
                                      <p:cBhvr>
                                        <p:cTn id="17" dur="500"/>
                                        <p:tgtEl>
                                          <p:spTgt spid="561"/>
                                        </p:tgtEl>
                                      </p:cBhvr>
                                    </p:animEffect>
                                  </p:childTnLst>
                                </p:cTn>
                              </p:par>
                              <p:par>
                                <p:cTn id="18" presetID="10" presetClass="entr" presetSubtype="0" fill="hold" nodeType="withEffect">
                                  <p:stCondLst>
                                    <p:cond delay="0"/>
                                  </p:stCondLst>
                                  <p:childTnLst>
                                    <p:set>
                                      <p:cBhvr>
                                        <p:cTn id="19" dur="1" fill="hold">
                                          <p:stCondLst>
                                            <p:cond delay="0"/>
                                          </p:stCondLst>
                                        </p:cTn>
                                        <p:tgtEl>
                                          <p:spTgt spid="562"/>
                                        </p:tgtEl>
                                        <p:attrNameLst>
                                          <p:attrName>style.visibility</p:attrName>
                                        </p:attrNameLst>
                                      </p:cBhvr>
                                      <p:to>
                                        <p:strVal val="visible"/>
                                      </p:to>
                                    </p:set>
                                    <p:animEffect transition="in" filter="fade">
                                      <p:cBhvr>
                                        <p:cTn id="20" dur="500"/>
                                        <p:tgtEl>
                                          <p:spTgt spid="56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63"/>
                                        </p:tgtEl>
                                        <p:attrNameLst>
                                          <p:attrName>style.visibility</p:attrName>
                                        </p:attrNameLst>
                                      </p:cBhvr>
                                      <p:to>
                                        <p:strVal val="visible"/>
                                      </p:to>
                                    </p:set>
                                    <p:animEffect transition="in" filter="fade">
                                      <p:cBhvr>
                                        <p:cTn id="25" dur="500"/>
                                        <p:tgtEl>
                                          <p:spTgt spid="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31"/>
          <p:cNvSpPr txBox="1"/>
          <p:nvPr/>
        </p:nvSpPr>
        <p:spPr>
          <a:xfrm>
            <a:off x="609600" y="314782"/>
            <a:ext cx="17068800" cy="2123618"/>
          </a:xfrm>
          <a:prstGeom prst="rect">
            <a:avLst/>
          </a:prstGeom>
          <a:noFill/>
          <a:ln>
            <a:noFill/>
          </a:ln>
        </p:spPr>
        <p:txBody>
          <a:bodyPr spcFirstLastPara="1" wrap="square" lIns="91425" tIns="45700" rIns="91425" bIns="45700" anchor="t" anchorCtr="0">
            <a:spAutoFit/>
          </a:bodyPr>
          <a:lstStyle/>
          <a:p>
            <a:pPr algn="just">
              <a:lnSpc>
                <a:spcPct val="150000"/>
              </a:lnSpc>
            </a:pPr>
            <a:r>
              <a:rPr lang="en-US" sz="4400" b="1" dirty="0" err="1">
                <a:solidFill>
                  <a:srgbClr val="C00000"/>
                </a:solidFill>
                <a:latin typeface="Arial" panose="020B0604020202020204" pitchFamily="34" charset="0"/>
                <a:cs typeface="Arial" panose="020B0604020202020204" pitchFamily="34" charset="0"/>
                <a:sym typeface="Arial"/>
              </a:rPr>
              <a:t>Câu</a:t>
            </a:r>
            <a:r>
              <a:rPr lang="en-US" sz="4400" b="1" dirty="0">
                <a:solidFill>
                  <a:srgbClr val="C00000"/>
                </a:solidFill>
                <a:latin typeface="Arial" panose="020B0604020202020204" pitchFamily="34" charset="0"/>
                <a:cs typeface="Arial" panose="020B0604020202020204" pitchFamily="34" charset="0"/>
                <a:sym typeface="Arial"/>
              </a:rPr>
              <a:t> 4: </a:t>
            </a:r>
            <a:r>
              <a:rPr lang="vi-VN" sz="4400" dirty="0">
                <a:latin typeface="Arial" panose="020B0604020202020204" pitchFamily="34" charset="0"/>
                <a:cs typeface="Arial" panose="020B0604020202020204" pitchFamily="34" charset="0"/>
              </a:rPr>
              <a:t>Whole number trong thẻ </a:t>
            </a:r>
            <a:r>
              <a:rPr lang="vi-VN" sz="4400" b="1" dirty="0">
                <a:latin typeface="Arial" panose="020B0604020202020204" pitchFamily="34" charset="0"/>
                <a:cs typeface="Arial" panose="020B0604020202020204" pitchFamily="34" charset="0"/>
              </a:rPr>
              <a:t>Settings</a:t>
            </a:r>
            <a:r>
              <a:rPr lang="vi-VN" sz="4400" dirty="0">
                <a:latin typeface="Arial" panose="020B0604020202020204" pitchFamily="34" charset="0"/>
                <a:cs typeface="Arial" panose="020B0604020202020204" pitchFamily="34" charset="0"/>
              </a:rPr>
              <a:t> của hộp thoại </a:t>
            </a:r>
            <a:r>
              <a:rPr lang="vi-VN" sz="4400" b="1" dirty="0">
                <a:latin typeface="Arial" panose="020B0604020202020204" pitchFamily="34" charset="0"/>
                <a:cs typeface="Arial" panose="020B0604020202020204" pitchFamily="34" charset="0"/>
              </a:rPr>
              <a:t>Data Validation </a:t>
            </a:r>
            <a:r>
              <a:rPr lang="vi-VN" sz="4400" dirty="0">
                <a:latin typeface="Arial" panose="020B0604020202020204" pitchFamily="34" charset="0"/>
                <a:cs typeface="Arial" panose="020B0604020202020204" pitchFamily="34" charset="0"/>
              </a:rPr>
              <a:t>có nghĩa là</a:t>
            </a:r>
            <a:endParaRPr lang="en-VN" sz="4400" dirty="0">
              <a:latin typeface="Arial" panose="020B0604020202020204" pitchFamily="34" charset="0"/>
              <a:cs typeface="Arial" panose="020B0604020202020204" pitchFamily="34" charset="0"/>
            </a:endParaRPr>
          </a:p>
        </p:txBody>
      </p:sp>
      <p:sp>
        <p:nvSpPr>
          <p:cNvPr id="569" name="Google Shape;569;p31"/>
          <p:cNvSpPr/>
          <p:nvPr/>
        </p:nvSpPr>
        <p:spPr>
          <a:xfrm>
            <a:off x="609600" y="2850931"/>
            <a:ext cx="8305800" cy="2881148"/>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ctr"/>
            <a:r>
              <a:rPr lang="en-US" sz="4400" dirty="0">
                <a:solidFill>
                  <a:schemeClr val="dk1"/>
                </a:solidFill>
                <a:latin typeface="Arial" panose="020B0604020202020204" pitchFamily="34" charset="0"/>
                <a:ea typeface="Calibri"/>
                <a:cs typeface="Arial" panose="020B0604020202020204" pitchFamily="34" charset="0"/>
                <a:sym typeface="Calibri"/>
              </a:rPr>
              <a:t>A. </a:t>
            </a:r>
            <a:r>
              <a:rPr lang="vi-VN" sz="4400" dirty="0">
                <a:latin typeface="Arial" panose="020B0604020202020204" pitchFamily="34" charset="0"/>
                <a:cs typeface="Arial" panose="020B0604020202020204" pitchFamily="34" charset="0"/>
              </a:rPr>
              <a:t>bất kì giá trị nào.</a:t>
            </a:r>
            <a:endParaRPr lang="en-VN" sz="4400" dirty="0">
              <a:latin typeface="Arial" panose="020B0604020202020204" pitchFamily="34" charset="0"/>
              <a:cs typeface="Arial" panose="020B0604020202020204" pitchFamily="34" charset="0"/>
            </a:endParaRPr>
          </a:p>
        </p:txBody>
      </p:sp>
      <p:sp>
        <p:nvSpPr>
          <p:cNvPr id="570" name="Google Shape;570;p31"/>
          <p:cNvSpPr/>
          <p:nvPr/>
        </p:nvSpPr>
        <p:spPr>
          <a:xfrm>
            <a:off x="9372600" y="2850931"/>
            <a:ext cx="8305800" cy="2881148"/>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just">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B. </a:t>
            </a:r>
            <a:r>
              <a:rPr lang="vi-VN" sz="4400" dirty="0">
                <a:latin typeface="Arial" panose="020B0604020202020204" pitchFamily="34" charset="0"/>
                <a:cs typeface="Arial" panose="020B0604020202020204" pitchFamily="34" charset="0"/>
              </a:rPr>
              <a:t>danh sách - chọn dữ liệu từ danh sách thả xuống</a:t>
            </a:r>
            <a:endParaRPr sz="4400" dirty="0">
              <a:solidFill>
                <a:schemeClr val="dk1"/>
              </a:solidFill>
              <a:latin typeface="Arial" panose="020B0604020202020204" pitchFamily="34" charset="0"/>
              <a:cs typeface="Arial" panose="020B0604020202020204" pitchFamily="34" charset="0"/>
              <a:sym typeface="Arial"/>
            </a:endParaRPr>
          </a:p>
        </p:txBody>
      </p:sp>
      <p:sp>
        <p:nvSpPr>
          <p:cNvPr id="571" name="Google Shape;571;p31"/>
          <p:cNvSpPr/>
          <p:nvPr/>
        </p:nvSpPr>
        <p:spPr>
          <a:xfrm>
            <a:off x="609600" y="6302265"/>
            <a:ext cx="8305800" cy="2881148"/>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just">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C. </a:t>
            </a:r>
            <a:r>
              <a:rPr lang="vi-VN" sz="4400" dirty="0">
                <a:latin typeface="Arial" panose="020B0604020202020204" pitchFamily="34" charset="0"/>
                <a:cs typeface="Arial" panose="020B0604020202020204" pitchFamily="34" charset="0"/>
              </a:rPr>
              <a:t>độ dài văn bản - hạn chế độ dài của văn bản nhập vào ô tính</a:t>
            </a:r>
            <a:endParaRPr sz="4400" dirty="0">
              <a:solidFill>
                <a:schemeClr val="dk1"/>
              </a:solidFill>
              <a:latin typeface="Arial" panose="020B0604020202020204" pitchFamily="34" charset="0"/>
              <a:cs typeface="Arial" panose="020B0604020202020204" pitchFamily="34" charset="0"/>
              <a:sym typeface="Arial"/>
            </a:endParaRPr>
          </a:p>
        </p:txBody>
      </p:sp>
      <p:sp>
        <p:nvSpPr>
          <p:cNvPr id="572" name="Google Shape;572;p31"/>
          <p:cNvSpPr/>
          <p:nvPr/>
        </p:nvSpPr>
        <p:spPr>
          <a:xfrm>
            <a:off x="9372600" y="6302265"/>
            <a:ext cx="8305800" cy="2881148"/>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just">
              <a:lnSpc>
                <a:spcPct val="150000"/>
              </a:lnSpc>
            </a:pPr>
            <a:r>
              <a:rPr lang="en-US" sz="4400" dirty="0">
                <a:solidFill>
                  <a:schemeClr val="dk1"/>
                </a:solidFill>
                <a:latin typeface="Arial" panose="020B0604020202020204" pitchFamily="34" charset="0"/>
                <a:ea typeface="Calibri"/>
                <a:cs typeface="Arial" panose="020B0604020202020204" pitchFamily="34" charset="0"/>
                <a:sym typeface="Calibri"/>
              </a:rPr>
              <a:t>D. </a:t>
            </a:r>
            <a:r>
              <a:rPr lang="vi-VN" sz="4400" dirty="0">
                <a:latin typeface="Arial" panose="020B0604020202020204" pitchFamily="34" charset="0"/>
                <a:cs typeface="Arial" panose="020B0604020202020204" pitchFamily="34" charset="0"/>
              </a:rPr>
              <a:t>số nguyên - ô tính chỉ chấp nhận các số nguyên</a:t>
            </a:r>
            <a:endParaRPr sz="4400" dirty="0">
              <a:solidFill>
                <a:schemeClr val="dk1"/>
              </a:solidFill>
              <a:latin typeface="Arial" panose="020B0604020202020204" pitchFamily="34" charset="0"/>
              <a:cs typeface="Arial" panose="020B0604020202020204" pitchFamily="34" charset="0"/>
              <a:sym typeface="Arial"/>
            </a:endParaRPr>
          </a:p>
        </p:txBody>
      </p:sp>
      <p:sp>
        <p:nvSpPr>
          <p:cNvPr id="573" name="Google Shape;573;p31"/>
          <p:cNvSpPr/>
          <p:nvPr/>
        </p:nvSpPr>
        <p:spPr>
          <a:xfrm>
            <a:off x="9372600" y="6144610"/>
            <a:ext cx="8305800" cy="3048000"/>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lvl="0" algn="just">
              <a:lnSpc>
                <a:spcPct val="150000"/>
              </a:lnSpc>
            </a:pPr>
            <a:r>
              <a:rPr lang="en-US" sz="4400" b="1" dirty="0">
                <a:solidFill>
                  <a:schemeClr val="dk1"/>
                </a:solidFill>
                <a:latin typeface="Arial" panose="020B0604020202020204" pitchFamily="34" charset="0"/>
                <a:ea typeface="Calibri"/>
                <a:cs typeface="Arial" panose="020B0604020202020204" pitchFamily="34" charset="0"/>
                <a:sym typeface="Calibri"/>
              </a:rPr>
              <a:t>D. </a:t>
            </a:r>
            <a:r>
              <a:rPr lang="en-US" sz="4400" b="1" dirty="0" err="1">
                <a:latin typeface="Arial" panose="020B0604020202020204" pitchFamily="34" charset="0"/>
                <a:cs typeface="Arial" panose="020B0604020202020204" pitchFamily="34" charset="0"/>
              </a:rPr>
              <a:t>số</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nguyên</a:t>
            </a:r>
            <a:r>
              <a:rPr lang="en-US" sz="4400" b="1" dirty="0">
                <a:latin typeface="Arial" panose="020B0604020202020204" pitchFamily="34" charset="0"/>
                <a:cs typeface="Arial" panose="020B0604020202020204" pitchFamily="34" charset="0"/>
              </a:rPr>
              <a:t> - </a:t>
            </a:r>
            <a:r>
              <a:rPr lang="en-US" sz="4400" b="1" dirty="0" err="1">
                <a:latin typeface="Arial" panose="020B0604020202020204" pitchFamily="34" charset="0"/>
                <a:cs typeface="Arial" panose="020B0604020202020204" pitchFamily="34" charset="0"/>
              </a:rPr>
              <a:t>ô</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tính</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chỉ</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chấp</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nhận</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các</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số</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nguyên</a:t>
            </a:r>
            <a:endParaRPr lang="en-US" sz="4400" b="1" dirty="0">
              <a:solidFill>
                <a:schemeClr val="dk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8"/>
                                        </p:tgtEl>
                                        <p:attrNameLst>
                                          <p:attrName>style.visibility</p:attrName>
                                        </p:attrNameLst>
                                      </p:cBhvr>
                                      <p:to>
                                        <p:strVal val="visible"/>
                                      </p:to>
                                    </p:set>
                                    <p:animEffect transition="in" filter="fade">
                                      <p:cBhvr>
                                        <p:cTn id="7" dur="500"/>
                                        <p:tgtEl>
                                          <p:spTgt spid="56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9"/>
                                        </p:tgtEl>
                                        <p:attrNameLst>
                                          <p:attrName>style.visibility</p:attrName>
                                        </p:attrNameLst>
                                      </p:cBhvr>
                                      <p:to>
                                        <p:strVal val="visible"/>
                                      </p:to>
                                    </p:set>
                                    <p:animEffect transition="in" filter="fade">
                                      <p:cBhvr>
                                        <p:cTn id="11" dur="500"/>
                                        <p:tgtEl>
                                          <p:spTgt spid="569"/>
                                        </p:tgtEl>
                                      </p:cBhvr>
                                    </p:animEffect>
                                  </p:childTnLst>
                                </p:cTn>
                              </p:par>
                              <p:par>
                                <p:cTn id="12" presetID="10" presetClass="entr" presetSubtype="0" fill="hold" nodeType="withEffect">
                                  <p:stCondLst>
                                    <p:cond delay="0"/>
                                  </p:stCondLst>
                                  <p:childTnLst>
                                    <p:set>
                                      <p:cBhvr>
                                        <p:cTn id="13" dur="1" fill="hold">
                                          <p:stCondLst>
                                            <p:cond delay="0"/>
                                          </p:stCondLst>
                                        </p:cTn>
                                        <p:tgtEl>
                                          <p:spTgt spid="570"/>
                                        </p:tgtEl>
                                        <p:attrNameLst>
                                          <p:attrName>style.visibility</p:attrName>
                                        </p:attrNameLst>
                                      </p:cBhvr>
                                      <p:to>
                                        <p:strVal val="visible"/>
                                      </p:to>
                                    </p:set>
                                    <p:animEffect transition="in" filter="fade">
                                      <p:cBhvr>
                                        <p:cTn id="14" dur="500"/>
                                        <p:tgtEl>
                                          <p:spTgt spid="570"/>
                                        </p:tgtEl>
                                      </p:cBhvr>
                                    </p:animEffect>
                                  </p:childTnLst>
                                </p:cTn>
                              </p:par>
                              <p:par>
                                <p:cTn id="15" presetID="10" presetClass="entr" presetSubtype="0" fill="hold" nodeType="withEffect">
                                  <p:stCondLst>
                                    <p:cond delay="0"/>
                                  </p:stCondLst>
                                  <p:childTnLst>
                                    <p:set>
                                      <p:cBhvr>
                                        <p:cTn id="16" dur="1" fill="hold">
                                          <p:stCondLst>
                                            <p:cond delay="0"/>
                                          </p:stCondLst>
                                        </p:cTn>
                                        <p:tgtEl>
                                          <p:spTgt spid="571"/>
                                        </p:tgtEl>
                                        <p:attrNameLst>
                                          <p:attrName>style.visibility</p:attrName>
                                        </p:attrNameLst>
                                      </p:cBhvr>
                                      <p:to>
                                        <p:strVal val="visible"/>
                                      </p:to>
                                    </p:set>
                                    <p:animEffect transition="in" filter="fade">
                                      <p:cBhvr>
                                        <p:cTn id="17" dur="500"/>
                                        <p:tgtEl>
                                          <p:spTgt spid="571"/>
                                        </p:tgtEl>
                                      </p:cBhvr>
                                    </p:animEffect>
                                  </p:childTnLst>
                                </p:cTn>
                              </p:par>
                              <p:par>
                                <p:cTn id="18" presetID="10" presetClass="entr" presetSubtype="0" fill="hold" nodeType="withEffect">
                                  <p:stCondLst>
                                    <p:cond delay="0"/>
                                  </p:stCondLst>
                                  <p:childTnLst>
                                    <p:set>
                                      <p:cBhvr>
                                        <p:cTn id="19" dur="1" fill="hold">
                                          <p:stCondLst>
                                            <p:cond delay="0"/>
                                          </p:stCondLst>
                                        </p:cTn>
                                        <p:tgtEl>
                                          <p:spTgt spid="572"/>
                                        </p:tgtEl>
                                        <p:attrNameLst>
                                          <p:attrName>style.visibility</p:attrName>
                                        </p:attrNameLst>
                                      </p:cBhvr>
                                      <p:to>
                                        <p:strVal val="visible"/>
                                      </p:to>
                                    </p:set>
                                    <p:animEffect transition="in" filter="fade">
                                      <p:cBhvr>
                                        <p:cTn id="20" dur="500"/>
                                        <p:tgtEl>
                                          <p:spTgt spid="57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73"/>
                                        </p:tgtEl>
                                        <p:attrNameLst>
                                          <p:attrName>style.visibility</p:attrName>
                                        </p:attrNameLst>
                                      </p:cBhvr>
                                      <p:to>
                                        <p:strVal val="visible"/>
                                      </p:to>
                                    </p:set>
                                    <p:animEffect transition="in" filter="fade">
                                      <p:cBhvr>
                                        <p:cTn id="25" dur="500"/>
                                        <p:tgtEl>
                                          <p:spTgt spid="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32"/>
          <p:cNvSpPr txBox="1"/>
          <p:nvPr/>
        </p:nvSpPr>
        <p:spPr>
          <a:xfrm>
            <a:off x="609600" y="804699"/>
            <a:ext cx="17068800" cy="830956"/>
          </a:xfrm>
          <a:prstGeom prst="rect">
            <a:avLst/>
          </a:prstGeom>
          <a:noFill/>
          <a:ln>
            <a:noFill/>
          </a:ln>
        </p:spPr>
        <p:txBody>
          <a:bodyPr spcFirstLastPara="1" wrap="square" lIns="91425" tIns="45700" rIns="91425" bIns="45700" anchor="t" anchorCtr="0">
            <a:spAutoFit/>
          </a:bodyPr>
          <a:lstStyle/>
          <a:p>
            <a:pPr algn="ctr"/>
            <a:r>
              <a:rPr lang="en-US" sz="4800" b="1" dirty="0" err="1">
                <a:solidFill>
                  <a:srgbClr val="C00000"/>
                </a:solidFill>
                <a:latin typeface="Arial" panose="020B0604020202020204" pitchFamily="34" charset="0"/>
                <a:cs typeface="Arial" panose="020B0604020202020204" pitchFamily="34" charset="0"/>
                <a:sym typeface="Arial"/>
              </a:rPr>
              <a:t>Câu</a:t>
            </a:r>
            <a:r>
              <a:rPr lang="en-US" sz="4800" b="1" dirty="0">
                <a:solidFill>
                  <a:srgbClr val="C00000"/>
                </a:solidFill>
                <a:latin typeface="Arial" panose="020B0604020202020204" pitchFamily="34" charset="0"/>
                <a:cs typeface="Arial" panose="020B0604020202020204" pitchFamily="34" charset="0"/>
                <a:sym typeface="Arial"/>
              </a:rPr>
              <a:t> 5: </a:t>
            </a:r>
            <a:r>
              <a:rPr lang="vi-VN" sz="4800" dirty="0">
                <a:latin typeface="Arial" panose="020B0604020202020204" pitchFamily="34" charset="0"/>
                <a:cs typeface="Arial" panose="020B0604020202020204" pitchFamily="34" charset="0"/>
              </a:rPr>
              <a:t>Biểu tượng nào sau đây là nút lệnh </a:t>
            </a:r>
            <a:r>
              <a:rPr lang="vi-VN" sz="4800" b="1" dirty="0">
                <a:latin typeface="Arial" panose="020B0604020202020204" pitchFamily="34" charset="0"/>
                <a:cs typeface="Arial" panose="020B0604020202020204" pitchFamily="34" charset="0"/>
              </a:rPr>
              <a:t>Data Validation</a:t>
            </a:r>
            <a:r>
              <a:rPr lang="vi-VN" sz="4800" dirty="0">
                <a:latin typeface="Arial" panose="020B0604020202020204" pitchFamily="34" charset="0"/>
                <a:cs typeface="Arial" panose="020B0604020202020204" pitchFamily="34" charset="0"/>
              </a:rPr>
              <a:t>?</a:t>
            </a:r>
            <a:endParaRPr lang="en-VN" sz="4800" dirty="0">
              <a:latin typeface="Arial" panose="020B0604020202020204" pitchFamily="34" charset="0"/>
              <a:cs typeface="Arial" panose="020B0604020202020204" pitchFamily="34" charset="0"/>
            </a:endParaRPr>
          </a:p>
        </p:txBody>
      </p:sp>
      <p:sp>
        <p:nvSpPr>
          <p:cNvPr id="579" name="Google Shape;579;p32"/>
          <p:cNvSpPr/>
          <p:nvPr/>
        </p:nvSpPr>
        <p:spPr>
          <a:xfrm>
            <a:off x="1510862" y="2498474"/>
            <a:ext cx="6960476" cy="2644173"/>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A.			 </a:t>
            </a:r>
            <a:endParaRPr sz="4800" dirty="0">
              <a:solidFill>
                <a:schemeClr val="dk1"/>
              </a:solidFill>
              <a:latin typeface="Arial" panose="020B0604020202020204" pitchFamily="34" charset="0"/>
              <a:cs typeface="Arial" panose="020B0604020202020204" pitchFamily="34" charset="0"/>
              <a:sym typeface="Arial"/>
            </a:endParaRPr>
          </a:p>
        </p:txBody>
      </p:sp>
      <p:sp>
        <p:nvSpPr>
          <p:cNvPr id="580" name="Google Shape;580;p32"/>
          <p:cNvSpPr/>
          <p:nvPr/>
        </p:nvSpPr>
        <p:spPr>
          <a:xfrm>
            <a:off x="9816662" y="2498474"/>
            <a:ext cx="6960476" cy="2644173"/>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B.			 </a:t>
            </a:r>
            <a:endParaRPr sz="4800" dirty="0">
              <a:solidFill>
                <a:schemeClr val="dk1"/>
              </a:solidFill>
              <a:latin typeface="Arial" panose="020B0604020202020204" pitchFamily="34" charset="0"/>
              <a:cs typeface="Arial" panose="020B0604020202020204" pitchFamily="34" charset="0"/>
              <a:sym typeface="Arial"/>
            </a:endParaRPr>
          </a:p>
        </p:txBody>
      </p:sp>
      <p:sp>
        <p:nvSpPr>
          <p:cNvPr id="581" name="Google Shape;581;p32"/>
          <p:cNvSpPr/>
          <p:nvPr/>
        </p:nvSpPr>
        <p:spPr>
          <a:xfrm>
            <a:off x="1510862" y="6005466"/>
            <a:ext cx="6960476" cy="2644173"/>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C.			</a:t>
            </a:r>
            <a:endParaRPr sz="4800" dirty="0">
              <a:solidFill>
                <a:schemeClr val="dk1"/>
              </a:solidFill>
              <a:latin typeface="Arial" panose="020B0604020202020204" pitchFamily="34" charset="0"/>
              <a:cs typeface="Arial" panose="020B0604020202020204" pitchFamily="34" charset="0"/>
              <a:sym typeface="Arial"/>
            </a:endParaRPr>
          </a:p>
        </p:txBody>
      </p:sp>
      <p:sp>
        <p:nvSpPr>
          <p:cNvPr id="582" name="Google Shape;582;p32"/>
          <p:cNvSpPr/>
          <p:nvPr/>
        </p:nvSpPr>
        <p:spPr>
          <a:xfrm>
            <a:off x="9816662" y="6005465"/>
            <a:ext cx="6960476" cy="2644173"/>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dirty="0">
                <a:solidFill>
                  <a:schemeClr val="dk1"/>
                </a:solidFill>
                <a:latin typeface="Arial" panose="020B0604020202020204" pitchFamily="34" charset="0"/>
                <a:ea typeface="Calibri"/>
                <a:cs typeface="Arial" panose="020B0604020202020204" pitchFamily="34" charset="0"/>
                <a:sym typeface="Calibri"/>
              </a:rPr>
              <a:t>D.			 </a:t>
            </a:r>
            <a:endParaRPr sz="4800" dirty="0">
              <a:solidFill>
                <a:schemeClr val="dk1"/>
              </a:solidFill>
              <a:latin typeface="Arial" panose="020B0604020202020204" pitchFamily="34" charset="0"/>
              <a:cs typeface="Arial" panose="020B0604020202020204" pitchFamily="34" charset="0"/>
              <a:sym typeface="Arial"/>
            </a:endParaRPr>
          </a:p>
        </p:txBody>
      </p:sp>
      <p:pic>
        <p:nvPicPr>
          <p:cNvPr id="2" name="image10.png">
            <a:extLst>
              <a:ext uri="{FF2B5EF4-FFF2-40B4-BE49-F238E27FC236}">
                <a16:creationId xmlns:a16="http://schemas.microsoft.com/office/drawing/2014/main" id="{80F3D530-747F-2DAE-05EB-8B139D41A45C}"/>
              </a:ext>
            </a:extLst>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a:xfrm>
            <a:off x="4455072" y="2774985"/>
            <a:ext cx="1819604" cy="2091149"/>
          </a:xfrm>
          <a:prstGeom prst="rect">
            <a:avLst/>
          </a:prstGeom>
          <a:ln/>
        </p:spPr>
      </p:pic>
      <p:pic>
        <p:nvPicPr>
          <p:cNvPr id="3" name="image1.png">
            <a:extLst>
              <a:ext uri="{FF2B5EF4-FFF2-40B4-BE49-F238E27FC236}">
                <a16:creationId xmlns:a16="http://schemas.microsoft.com/office/drawing/2014/main" id="{EACDE7C6-F0D0-C94D-E525-936C3B13DF95}"/>
              </a:ext>
            </a:extLst>
          </p:cNvPr>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rcRect/>
          <a:stretch>
            <a:fillRect/>
          </a:stretch>
        </p:blipFill>
        <p:spPr>
          <a:xfrm>
            <a:off x="12674162" y="2774984"/>
            <a:ext cx="1819604" cy="2091149"/>
          </a:xfrm>
          <a:prstGeom prst="rect">
            <a:avLst/>
          </a:prstGeom>
          <a:ln/>
        </p:spPr>
      </p:pic>
      <p:pic>
        <p:nvPicPr>
          <p:cNvPr id="4" name="image15.png">
            <a:extLst>
              <a:ext uri="{FF2B5EF4-FFF2-40B4-BE49-F238E27FC236}">
                <a16:creationId xmlns:a16="http://schemas.microsoft.com/office/drawing/2014/main" id="{7F54D4E2-0A38-19D2-4E07-F2FDA94DBD57}"/>
              </a:ext>
            </a:extLst>
          </p:cNvPr>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rcRect/>
          <a:stretch>
            <a:fillRect/>
          </a:stretch>
        </p:blipFill>
        <p:spPr>
          <a:xfrm>
            <a:off x="4455073" y="6281976"/>
            <a:ext cx="1819603" cy="2091149"/>
          </a:xfrm>
          <a:prstGeom prst="rect">
            <a:avLst/>
          </a:prstGeom>
          <a:ln/>
        </p:spPr>
      </p:pic>
      <p:pic>
        <p:nvPicPr>
          <p:cNvPr id="5" name="image7.png">
            <a:extLst>
              <a:ext uri="{FF2B5EF4-FFF2-40B4-BE49-F238E27FC236}">
                <a16:creationId xmlns:a16="http://schemas.microsoft.com/office/drawing/2014/main" id="{E243E0EC-FB8D-C6E4-0FD5-3A18C1530853}"/>
              </a:ext>
            </a:extLst>
          </p:cNvPr>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rcRect/>
          <a:stretch>
            <a:fillRect/>
          </a:stretch>
        </p:blipFill>
        <p:spPr>
          <a:xfrm>
            <a:off x="12674162" y="6281977"/>
            <a:ext cx="1819604" cy="2091148"/>
          </a:xfrm>
          <a:prstGeom prst="rect">
            <a:avLst/>
          </a:prstGeom>
          <a:ln/>
        </p:spPr>
      </p:pic>
      <p:sp>
        <p:nvSpPr>
          <p:cNvPr id="6" name="Google Shape;583;p32">
            <a:extLst>
              <a:ext uri="{FF2B5EF4-FFF2-40B4-BE49-F238E27FC236}">
                <a16:creationId xmlns:a16="http://schemas.microsoft.com/office/drawing/2014/main" id="{7C6E1F2B-6A3E-2EEA-2D97-2BB95B332977}"/>
              </a:ext>
            </a:extLst>
          </p:cNvPr>
          <p:cNvSpPr/>
          <p:nvPr/>
        </p:nvSpPr>
        <p:spPr>
          <a:xfrm>
            <a:off x="9816662" y="6005465"/>
            <a:ext cx="6960476" cy="2644173"/>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4800" b="1" dirty="0">
                <a:solidFill>
                  <a:schemeClr val="dk1"/>
                </a:solidFill>
                <a:latin typeface="Arial" panose="020B0604020202020204" pitchFamily="34" charset="0"/>
                <a:ea typeface="Calibri"/>
                <a:cs typeface="Arial" panose="020B0604020202020204" pitchFamily="34" charset="0"/>
                <a:sym typeface="Calibri"/>
              </a:rPr>
              <a:t>D. 			</a:t>
            </a:r>
            <a:endParaRPr sz="4800" b="1" dirty="0">
              <a:solidFill>
                <a:schemeClr val="dk1"/>
              </a:solidFill>
              <a:latin typeface="Arial" panose="020B0604020202020204" pitchFamily="34" charset="0"/>
              <a:cs typeface="Arial" panose="020B0604020202020204" pitchFamily="34" charset="0"/>
              <a:sym typeface="Arial"/>
            </a:endParaRPr>
          </a:p>
        </p:txBody>
      </p:sp>
      <p:pic>
        <p:nvPicPr>
          <p:cNvPr id="7" name="image7.png">
            <a:extLst>
              <a:ext uri="{FF2B5EF4-FFF2-40B4-BE49-F238E27FC236}">
                <a16:creationId xmlns:a16="http://schemas.microsoft.com/office/drawing/2014/main" id="{37DD947E-DCA2-3E7C-66CA-64AF43ABC368}"/>
              </a:ext>
            </a:extLst>
          </p:cNvPr>
          <p:cNvPicPr/>
          <p:nvPr/>
        </p:nvPicPr>
        <p:blipFill>
          <a:blip r:embed="rId9">
            <a:extLst>
              <a:ext uri="{BEBA8EAE-BF5A-486C-A8C5-ECC9F3942E4B}">
                <a14:imgProps xmlns:a14="http://schemas.microsoft.com/office/drawing/2010/main">
                  <a14:imgLayer r:embed="rId11">
                    <a14:imgEffect>
                      <a14:sharpenSoften amount="50000"/>
                    </a14:imgEffect>
                  </a14:imgLayer>
                </a14:imgProps>
              </a:ext>
            </a:extLst>
          </a:blip>
          <a:srcRect/>
          <a:stretch>
            <a:fillRect/>
          </a:stretch>
        </p:blipFill>
        <p:spPr>
          <a:xfrm>
            <a:off x="12716282" y="6281977"/>
            <a:ext cx="1819604" cy="2091148"/>
          </a:xfrm>
          <a:prstGeom prst="rect">
            <a:avLst/>
          </a:prstGeom>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8"/>
                                        </p:tgtEl>
                                        <p:attrNameLst>
                                          <p:attrName>style.visibility</p:attrName>
                                        </p:attrNameLst>
                                      </p:cBhvr>
                                      <p:to>
                                        <p:strVal val="visible"/>
                                      </p:to>
                                    </p:set>
                                    <p:animEffect transition="in" filter="fade">
                                      <p:cBhvr>
                                        <p:cTn id="7" dur="500"/>
                                        <p:tgtEl>
                                          <p:spTgt spid="5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9"/>
                                        </p:tgtEl>
                                        <p:attrNameLst>
                                          <p:attrName>style.visibility</p:attrName>
                                        </p:attrNameLst>
                                      </p:cBhvr>
                                      <p:to>
                                        <p:strVal val="visible"/>
                                      </p:to>
                                    </p:set>
                                    <p:animEffect transition="in" filter="fade">
                                      <p:cBhvr>
                                        <p:cTn id="11" dur="500"/>
                                        <p:tgtEl>
                                          <p:spTgt spid="579"/>
                                        </p:tgtEl>
                                      </p:cBhvr>
                                    </p:animEffect>
                                  </p:childTnLst>
                                </p:cTn>
                              </p:par>
                              <p:par>
                                <p:cTn id="12" presetID="9"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par>
                                <p:cTn id="15" presetID="10" presetClass="entr" presetSubtype="0" fill="hold" nodeType="withEffect">
                                  <p:stCondLst>
                                    <p:cond delay="0"/>
                                  </p:stCondLst>
                                  <p:childTnLst>
                                    <p:set>
                                      <p:cBhvr>
                                        <p:cTn id="16" dur="1" fill="hold">
                                          <p:stCondLst>
                                            <p:cond delay="0"/>
                                          </p:stCondLst>
                                        </p:cTn>
                                        <p:tgtEl>
                                          <p:spTgt spid="580"/>
                                        </p:tgtEl>
                                        <p:attrNameLst>
                                          <p:attrName>style.visibility</p:attrName>
                                        </p:attrNameLst>
                                      </p:cBhvr>
                                      <p:to>
                                        <p:strVal val="visible"/>
                                      </p:to>
                                    </p:set>
                                    <p:animEffect transition="in" filter="fade">
                                      <p:cBhvr>
                                        <p:cTn id="17" dur="500"/>
                                        <p:tgtEl>
                                          <p:spTgt spid="580"/>
                                        </p:tgtEl>
                                      </p:cBhvr>
                                    </p:animEffect>
                                  </p:childTnLst>
                                </p:cTn>
                              </p:par>
                              <p:par>
                                <p:cTn id="18" presetID="9"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581"/>
                                        </p:tgtEl>
                                        <p:attrNameLst>
                                          <p:attrName>style.visibility</p:attrName>
                                        </p:attrNameLst>
                                      </p:cBhvr>
                                      <p:to>
                                        <p:strVal val="visible"/>
                                      </p:to>
                                    </p:set>
                                    <p:animEffect transition="in" filter="fade">
                                      <p:cBhvr>
                                        <p:cTn id="23" dur="500"/>
                                        <p:tgtEl>
                                          <p:spTgt spid="581"/>
                                        </p:tgtEl>
                                      </p:cBhvr>
                                    </p:animEffect>
                                  </p:childTnLst>
                                </p:cTn>
                              </p:par>
                              <p:par>
                                <p:cTn id="24" presetID="9"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582"/>
                                        </p:tgtEl>
                                        <p:attrNameLst>
                                          <p:attrName>style.visibility</p:attrName>
                                        </p:attrNameLst>
                                      </p:cBhvr>
                                      <p:to>
                                        <p:strVal val="visible"/>
                                      </p:to>
                                    </p:set>
                                    <p:animEffect transition="in" filter="fade">
                                      <p:cBhvr>
                                        <p:cTn id="29" dur="500"/>
                                        <p:tgtEl>
                                          <p:spTgt spid="58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9"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ssolve">
                                      <p:cBhvr>
                                        <p:cTn id="37" dur="500"/>
                                        <p:tgtEl>
                                          <p:spTgt spid="5"/>
                                        </p:tgtEl>
                                      </p:cBhvr>
                                    </p:animEffect>
                                  </p:childTnLst>
                                </p:cTn>
                              </p:par>
                              <p:par>
                                <p:cTn id="38" presetID="9"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ssolv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32"/>
          <p:cNvSpPr txBox="1"/>
          <p:nvPr/>
        </p:nvSpPr>
        <p:spPr>
          <a:xfrm>
            <a:off x="1076434" y="500063"/>
            <a:ext cx="9007366" cy="707846"/>
          </a:xfrm>
          <a:prstGeom prst="rect">
            <a:avLst/>
          </a:prstGeom>
          <a:noFill/>
          <a:ln>
            <a:noFill/>
          </a:ln>
        </p:spPr>
        <p:txBody>
          <a:bodyPr spcFirstLastPara="1" wrap="square" lIns="91425" tIns="45700" rIns="91425" bIns="45700" anchor="t" anchorCtr="0">
            <a:spAutoFit/>
          </a:bodyPr>
          <a:lstStyle/>
          <a:p>
            <a:pPr algn="just"/>
            <a:r>
              <a:rPr lang="en-US" sz="4000" b="1" dirty="0" err="1">
                <a:solidFill>
                  <a:srgbClr val="C00000"/>
                </a:solidFill>
                <a:latin typeface="Arial" panose="020B0604020202020204" pitchFamily="34" charset="0"/>
                <a:cs typeface="Arial" panose="020B0604020202020204" pitchFamily="34" charset="0"/>
                <a:sym typeface="Arial"/>
              </a:rPr>
              <a:t>Câu</a:t>
            </a:r>
            <a:r>
              <a:rPr lang="en-US" sz="4000" b="1" dirty="0">
                <a:solidFill>
                  <a:srgbClr val="C00000"/>
                </a:solidFill>
                <a:latin typeface="Arial" panose="020B0604020202020204" pitchFamily="34" charset="0"/>
                <a:cs typeface="Arial" panose="020B0604020202020204" pitchFamily="34" charset="0"/>
                <a:sym typeface="Arial"/>
              </a:rPr>
              <a:t> 6: </a:t>
            </a:r>
            <a:r>
              <a:rPr lang="vi-VN" sz="4000" dirty="0">
                <a:latin typeface="Arial" panose="020B0604020202020204" pitchFamily="34" charset="0"/>
                <a:cs typeface="Arial" panose="020B0604020202020204" pitchFamily="34" charset="0"/>
              </a:rPr>
              <a:t>Để hiển thị nội dung thông báo:</a:t>
            </a:r>
            <a:endParaRPr lang="en-VN" sz="4000" dirty="0">
              <a:latin typeface="Arial" panose="020B0604020202020204" pitchFamily="34" charset="0"/>
              <a:cs typeface="Arial" panose="020B0604020202020204" pitchFamily="34" charset="0"/>
            </a:endParaRPr>
          </a:p>
        </p:txBody>
      </p:sp>
      <p:sp>
        <p:nvSpPr>
          <p:cNvPr id="579" name="Google Shape;579;p32"/>
          <p:cNvSpPr/>
          <p:nvPr/>
        </p:nvSpPr>
        <p:spPr>
          <a:xfrm>
            <a:off x="221858" y="2928026"/>
            <a:ext cx="8703733" cy="3436077"/>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r>
              <a:rPr lang="en-US" sz="4000" dirty="0">
                <a:solidFill>
                  <a:schemeClr val="dk1"/>
                </a:solidFill>
                <a:latin typeface="Arial" panose="020B0604020202020204" pitchFamily="34" charset="0"/>
                <a:ea typeface="Calibri"/>
                <a:cs typeface="Arial" panose="020B0604020202020204" pitchFamily="34" charset="0"/>
                <a:sym typeface="Calibri"/>
              </a:rPr>
              <a:t>A. </a:t>
            </a:r>
            <a:r>
              <a:rPr lang="vi-VN" sz="4000" dirty="0">
                <a:latin typeface="Arial" panose="020B0604020202020204" pitchFamily="34" charset="0"/>
                <a:cs typeface="Arial" panose="020B0604020202020204" pitchFamily="34" charset="0"/>
              </a:rPr>
              <a:t>Chọn </a:t>
            </a:r>
            <a:r>
              <a:rPr lang="vi-VN" sz="4000" b="1" dirty="0">
                <a:latin typeface="Arial" panose="020B0604020202020204" pitchFamily="34" charset="0"/>
                <a:cs typeface="Arial" panose="020B0604020202020204" pitchFamily="34" charset="0"/>
              </a:rPr>
              <a:t>Data/Data Tools/Data Validation</a:t>
            </a:r>
            <a:r>
              <a:rPr lang="vi-VN" sz="4000" dirty="0">
                <a:latin typeface="Arial" panose="020B0604020202020204" pitchFamily="34" charset="0"/>
                <a:cs typeface="Arial" panose="020B0604020202020204" pitchFamily="34" charset="0"/>
              </a:rPr>
              <a:t>, hộp thoại </a:t>
            </a:r>
            <a:r>
              <a:rPr lang="vi-VN" sz="4000" b="1" dirty="0">
                <a:latin typeface="Arial" panose="020B0604020202020204" pitchFamily="34" charset="0"/>
                <a:cs typeface="Arial" panose="020B0604020202020204" pitchFamily="34" charset="0"/>
              </a:rPr>
              <a:t>Data Validation </a:t>
            </a:r>
            <a:r>
              <a:rPr lang="vi-VN" sz="4000" dirty="0">
                <a:latin typeface="Arial" panose="020B0604020202020204" pitchFamily="34" charset="0"/>
                <a:cs typeface="Arial" panose="020B0604020202020204" pitchFamily="34" charset="0"/>
              </a:rPr>
              <a:t>xuất hiện. Chọn thẻ </a:t>
            </a:r>
            <a:r>
              <a:rPr lang="vi-VN" sz="4000" b="1" dirty="0">
                <a:latin typeface="Arial" panose="020B0604020202020204" pitchFamily="34" charset="0"/>
                <a:cs typeface="Arial" panose="020B0604020202020204" pitchFamily="34" charset="0"/>
              </a:rPr>
              <a:t>Settings </a:t>
            </a:r>
            <a:r>
              <a:rPr lang="vi-VN" sz="4000" dirty="0">
                <a:latin typeface="Arial" panose="020B0604020202020204" pitchFamily="34" charset="0"/>
                <a:cs typeface="Arial" panose="020B0604020202020204" pitchFamily="34" charset="0"/>
              </a:rPr>
              <a:t>và nhập nội dung thông báo.</a:t>
            </a:r>
            <a:endParaRPr lang="en-VN" sz="4000" dirty="0">
              <a:latin typeface="Arial" panose="020B0604020202020204" pitchFamily="34" charset="0"/>
              <a:cs typeface="Arial" panose="020B0604020202020204" pitchFamily="34" charset="0"/>
            </a:endParaRPr>
          </a:p>
        </p:txBody>
      </p:sp>
      <p:sp>
        <p:nvSpPr>
          <p:cNvPr id="580" name="Google Shape;580;p32"/>
          <p:cNvSpPr/>
          <p:nvPr/>
        </p:nvSpPr>
        <p:spPr>
          <a:xfrm>
            <a:off x="9362409" y="2928025"/>
            <a:ext cx="8703733" cy="3436077"/>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r>
              <a:rPr lang="en-US" sz="4000" dirty="0">
                <a:solidFill>
                  <a:schemeClr val="dk1"/>
                </a:solidFill>
                <a:latin typeface="Arial" panose="020B0604020202020204" pitchFamily="34" charset="0"/>
                <a:ea typeface="Calibri"/>
                <a:cs typeface="Arial" panose="020B0604020202020204" pitchFamily="34" charset="0"/>
                <a:sym typeface="Calibri"/>
              </a:rPr>
              <a:t>B. </a:t>
            </a:r>
            <a:r>
              <a:rPr lang="vi-VN" sz="4000" dirty="0">
                <a:latin typeface="Arial" panose="020B0604020202020204" pitchFamily="34" charset="0"/>
                <a:cs typeface="Arial" panose="020B0604020202020204" pitchFamily="34" charset="0"/>
              </a:rPr>
              <a:t>Chọn </a:t>
            </a:r>
            <a:r>
              <a:rPr lang="vi-VN" sz="4000" b="1" dirty="0">
                <a:latin typeface="Arial" panose="020B0604020202020204" pitchFamily="34" charset="0"/>
                <a:cs typeface="Arial" panose="020B0604020202020204" pitchFamily="34" charset="0"/>
              </a:rPr>
              <a:t>Data/Data Tools/Data Validation</a:t>
            </a:r>
            <a:r>
              <a:rPr lang="vi-VN" sz="4000" dirty="0">
                <a:latin typeface="Arial" panose="020B0604020202020204" pitchFamily="34" charset="0"/>
                <a:cs typeface="Arial" panose="020B0604020202020204" pitchFamily="34" charset="0"/>
              </a:rPr>
              <a:t>, hộp thoại </a:t>
            </a:r>
            <a:r>
              <a:rPr lang="vi-VN" sz="4000" b="1" dirty="0">
                <a:latin typeface="Arial" panose="020B0604020202020204" pitchFamily="34" charset="0"/>
                <a:cs typeface="Arial" panose="020B0604020202020204" pitchFamily="34" charset="0"/>
              </a:rPr>
              <a:t>Data Validation </a:t>
            </a:r>
            <a:r>
              <a:rPr lang="vi-VN" sz="4000" dirty="0">
                <a:latin typeface="Arial" panose="020B0604020202020204" pitchFamily="34" charset="0"/>
                <a:cs typeface="Arial" panose="020B0604020202020204" pitchFamily="34" charset="0"/>
              </a:rPr>
              <a:t>xuất hiện. Chọn thẻ </a:t>
            </a:r>
            <a:r>
              <a:rPr lang="vi-VN" sz="4000" b="1" dirty="0">
                <a:latin typeface="Arial" panose="020B0604020202020204" pitchFamily="34" charset="0"/>
                <a:cs typeface="Arial" panose="020B0604020202020204" pitchFamily="34" charset="0"/>
              </a:rPr>
              <a:t>Input Message </a:t>
            </a:r>
            <a:r>
              <a:rPr lang="vi-VN" sz="4000" dirty="0">
                <a:latin typeface="Arial" panose="020B0604020202020204" pitchFamily="34" charset="0"/>
                <a:cs typeface="Arial" panose="020B0604020202020204" pitchFamily="34" charset="0"/>
              </a:rPr>
              <a:t>và nhập nội dung thông báo.</a:t>
            </a:r>
            <a:endParaRPr lang="en-VN" sz="4000" dirty="0">
              <a:latin typeface="Arial" panose="020B0604020202020204" pitchFamily="34" charset="0"/>
              <a:cs typeface="Arial" panose="020B0604020202020204" pitchFamily="34" charset="0"/>
            </a:endParaRPr>
          </a:p>
        </p:txBody>
      </p:sp>
      <p:sp>
        <p:nvSpPr>
          <p:cNvPr id="581" name="Google Shape;581;p32"/>
          <p:cNvSpPr/>
          <p:nvPr/>
        </p:nvSpPr>
        <p:spPr>
          <a:xfrm>
            <a:off x="221858" y="6586447"/>
            <a:ext cx="8703733" cy="3436077"/>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r>
              <a:rPr lang="en-US" sz="4000" dirty="0">
                <a:solidFill>
                  <a:schemeClr val="dk1"/>
                </a:solidFill>
                <a:latin typeface="Arial" panose="020B0604020202020204" pitchFamily="34" charset="0"/>
                <a:ea typeface="Calibri"/>
                <a:cs typeface="Arial" panose="020B0604020202020204" pitchFamily="34" charset="0"/>
                <a:sym typeface="Calibri"/>
              </a:rPr>
              <a:t>C. </a:t>
            </a:r>
            <a:r>
              <a:rPr lang="vi-VN" sz="4000" dirty="0">
                <a:latin typeface="Arial" panose="020B0604020202020204" pitchFamily="34" charset="0"/>
                <a:cs typeface="Arial" panose="020B0604020202020204" pitchFamily="34" charset="0"/>
              </a:rPr>
              <a:t>Chọn </a:t>
            </a:r>
            <a:r>
              <a:rPr lang="vi-VN" sz="4000" b="1" dirty="0">
                <a:latin typeface="Arial" panose="020B0604020202020204" pitchFamily="34" charset="0"/>
                <a:cs typeface="Arial" panose="020B0604020202020204" pitchFamily="34" charset="0"/>
              </a:rPr>
              <a:t>Data/Data Tools/Data Validation</a:t>
            </a:r>
            <a:r>
              <a:rPr lang="vi-VN" sz="4000" dirty="0">
                <a:latin typeface="Arial" panose="020B0604020202020204" pitchFamily="34" charset="0"/>
                <a:cs typeface="Arial" panose="020B0604020202020204" pitchFamily="34" charset="0"/>
              </a:rPr>
              <a:t>, hộp thoại </a:t>
            </a:r>
            <a:r>
              <a:rPr lang="vi-VN" sz="4000" b="1" dirty="0">
                <a:latin typeface="Arial" panose="020B0604020202020204" pitchFamily="34" charset="0"/>
                <a:cs typeface="Arial" panose="020B0604020202020204" pitchFamily="34" charset="0"/>
              </a:rPr>
              <a:t>Data Validation </a:t>
            </a:r>
            <a:r>
              <a:rPr lang="vi-VN" sz="4000" dirty="0">
                <a:latin typeface="Arial" panose="020B0604020202020204" pitchFamily="34" charset="0"/>
                <a:cs typeface="Arial" panose="020B0604020202020204" pitchFamily="34" charset="0"/>
              </a:rPr>
              <a:t>xuất hiện. Chọn thẻ </a:t>
            </a:r>
            <a:r>
              <a:rPr lang="vi-VN" sz="4000" b="1" dirty="0">
                <a:latin typeface="Arial" panose="020B0604020202020204" pitchFamily="34" charset="0"/>
                <a:cs typeface="Arial" panose="020B0604020202020204" pitchFamily="34" charset="0"/>
              </a:rPr>
              <a:t>Output Message </a:t>
            </a:r>
            <a:r>
              <a:rPr lang="vi-VN" sz="4000" dirty="0">
                <a:latin typeface="Arial" panose="020B0604020202020204" pitchFamily="34" charset="0"/>
                <a:cs typeface="Arial" panose="020B0604020202020204" pitchFamily="34" charset="0"/>
              </a:rPr>
              <a:t>và nhập nội dung thông báo.</a:t>
            </a:r>
            <a:endParaRPr lang="en-VN" sz="4000" dirty="0">
              <a:latin typeface="Arial" panose="020B0604020202020204" pitchFamily="34" charset="0"/>
              <a:cs typeface="Arial" panose="020B0604020202020204" pitchFamily="34" charset="0"/>
            </a:endParaRPr>
          </a:p>
        </p:txBody>
      </p:sp>
      <p:sp>
        <p:nvSpPr>
          <p:cNvPr id="582" name="Google Shape;582;p32"/>
          <p:cNvSpPr/>
          <p:nvPr/>
        </p:nvSpPr>
        <p:spPr>
          <a:xfrm>
            <a:off x="9362408" y="6584438"/>
            <a:ext cx="8703733" cy="3436077"/>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r>
              <a:rPr lang="en-US" sz="4000" dirty="0">
                <a:solidFill>
                  <a:schemeClr val="dk1"/>
                </a:solidFill>
                <a:latin typeface="Arial" panose="020B0604020202020204" pitchFamily="34" charset="0"/>
                <a:ea typeface="Calibri"/>
                <a:cs typeface="Arial" panose="020B0604020202020204" pitchFamily="34" charset="0"/>
                <a:sym typeface="Calibri"/>
              </a:rPr>
              <a:t>D. </a:t>
            </a:r>
            <a:r>
              <a:rPr lang="vi-VN" sz="4000" dirty="0">
                <a:latin typeface="Arial" panose="020B0604020202020204" pitchFamily="34" charset="0"/>
                <a:cs typeface="Arial" panose="020B0604020202020204" pitchFamily="34" charset="0"/>
              </a:rPr>
              <a:t>Chọn </a:t>
            </a:r>
            <a:r>
              <a:rPr lang="vi-VN" sz="4000" b="1" dirty="0">
                <a:latin typeface="Arial" panose="020B0604020202020204" pitchFamily="34" charset="0"/>
                <a:cs typeface="Arial" panose="020B0604020202020204" pitchFamily="34" charset="0"/>
              </a:rPr>
              <a:t>Data/Data Tools/Data Validation</a:t>
            </a:r>
            <a:r>
              <a:rPr lang="vi-VN" sz="4000" dirty="0">
                <a:latin typeface="Arial" panose="020B0604020202020204" pitchFamily="34" charset="0"/>
                <a:cs typeface="Arial" panose="020B0604020202020204" pitchFamily="34" charset="0"/>
              </a:rPr>
              <a:t>, hộp thoại </a:t>
            </a:r>
            <a:r>
              <a:rPr lang="vi-VN" sz="4000" b="1" dirty="0">
                <a:latin typeface="Arial" panose="020B0604020202020204" pitchFamily="34" charset="0"/>
                <a:cs typeface="Arial" panose="020B0604020202020204" pitchFamily="34" charset="0"/>
              </a:rPr>
              <a:t>Data Validation </a:t>
            </a:r>
            <a:r>
              <a:rPr lang="vi-VN" sz="4000" dirty="0">
                <a:latin typeface="Arial" panose="020B0604020202020204" pitchFamily="34" charset="0"/>
                <a:cs typeface="Arial" panose="020B0604020202020204" pitchFamily="34" charset="0"/>
              </a:rPr>
              <a:t>xuất hiện. Chọn thẻ </a:t>
            </a:r>
            <a:r>
              <a:rPr lang="vi-VN" sz="4000" b="1" dirty="0">
                <a:latin typeface="Arial" panose="020B0604020202020204" pitchFamily="34" charset="0"/>
                <a:cs typeface="Arial" panose="020B0604020202020204" pitchFamily="34" charset="0"/>
              </a:rPr>
              <a:t>Error Alert </a:t>
            </a:r>
            <a:r>
              <a:rPr lang="vi-VN" sz="4000" dirty="0">
                <a:latin typeface="Arial" panose="020B0604020202020204" pitchFamily="34" charset="0"/>
                <a:cs typeface="Arial" panose="020B0604020202020204" pitchFamily="34" charset="0"/>
              </a:rPr>
              <a:t>và nhập nội dung thông báo.</a:t>
            </a:r>
            <a:endParaRPr lang="en-VN" sz="4000" dirty="0">
              <a:latin typeface="Arial" panose="020B0604020202020204" pitchFamily="34" charset="0"/>
              <a:cs typeface="Arial" panose="020B0604020202020204" pitchFamily="34" charset="0"/>
            </a:endParaRPr>
          </a:p>
        </p:txBody>
      </p:sp>
      <p:sp>
        <p:nvSpPr>
          <p:cNvPr id="583" name="Google Shape;583;p32"/>
          <p:cNvSpPr/>
          <p:nvPr/>
        </p:nvSpPr>
        <p:spPr>
          <a:xfrm>
            <a:off x="9362408" y="2867472"/>
            <a:ext cx="8703732" cy="3496629"/>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r>
              <a:rPr lang="en-US" sz="4000" dirty="0">
                <a:solidFill>
                  <a:schemeClr val="dk1"/>
                </a:solidFill>
                <a:latin typeface="Arial" panose="020B0604020202020204" pitchFamily="34" charset="0"/>
                <a:ea typeface="Calibri"/>
                <a:cs typeface="Arial" panose="020B0604020202020204" pitchFamily="34" charset="0"/>
                <a:sym typeface="Calibri"/>
              </a:rPr>
              <a:t>B. </a:t>
            </a:r>
            <a:r>
              <a:rPr lang="vi-VN" sz="4000" dirty="0">
                <a:latin typeface="Arial" panose="020B0604020202020204" pitchFamily="34" charset="0"/>
                <a:cs typeface="Arial" panose="020B0604020202020204" pitchFamily="34" charset="0"/>
              </a:rPr>
              <a:t>Chọn </a:t>
            </a:r>
            <a:r>
              <a:rPr lang="vi-VN" sz="4000" b="1" dirty="0">
                <a:latin typeface="Arial" panose="020B0604020202020204" pitchFamily="34" charset="0"/>
                <a:cs typeface="Arial" panose="020B0604020202020204" pitchFamily="34" charset="0"/>
              </a:rPr>
              <a:t>Data/Data Tools/Data Validation</a:t>
            </a:r>
            <a:r>
              <a:rPr lang="vi-VN" sz="4000" dirty="0">
                <a:latin typeface="Arial" panose="020B0604020202020204" pitchFamily="34" charset="0"/>
                <a:cs typeface="Arial" panose="020B0604020202020204" pitchFamily="34" charset="0"/>
              </a:rPr>
              <a:t>, hộp thoại </a:t>
            </a:r>
            <a:r>
              <a:rPr lang="vi-VN" sz="4000" b="1" dirty="0">
                <a:latin typeface="Arial" panose="020B0604020202020204" pitchFamily="34" charset="0"/>
                <a:cs typeface="Arial" panose="020B0604020202020204" pitchFamily="34" charset="0"/>
              </a:rPr>
              <a:t>Data Validation </a:t>
            </a:r>
            <a:r>
              <a:rPr lang="vi-VN" sz="4000" dirty="0">
                <a:latin typeface="Arial" panose="020B0604020202020204" pitchFamily="34" charset="0"/>
                <a:cs typeface="Arial" panose="020B0604020202020204" pitchFamily="34" charset="0"/>
              </a:rPr>
              <a:t>xuất hiện. Chọn thẻ </a:t>
            </a:r>
            <a:r>
              <a:rPr lang="vi-VN" sz="4000" b="1" dirty="0">
                <a:latin typeface="Arial" panose="020B0604020202020204" pitchFamily="34" charset="0"/>
                <a:cs typeface="Arial" panose="020B0604020202020204" pitchFamily="34" charset="0"/>
              </a:rPr>
              <a:t>Input Message </a:t>
            </a:r>
            <a:r>
              <a:rPr lang="vi-VN" sz="4000" dirty="0">
                <a:latin typeface="Arial" panose="020B0604020202020204" pitchFamily="34" charset="0"/>
                <a:cs typeface="Arial" panose="020B0604020202020204" pitchFamily="34" charset="0"/>
              </a:rPr>
              <a:t>và nhập nội dung thông báo.</a:t>
            </a:r>
            <a:endParaRPr lang="en-VN" sz="4000" dirty="0">
              <a:latin typeface="Arial" panose="020B0604020202020204" pitchFamily="34" charset="0"/>
              <a:cs typeface="Arial" panose="020B0604020202020204" pitchFamily="34" charset="0"/>
            </a:endParaRPr>
          </a:p>
        </p:txBody>
      </p:sp>
      <p:pic>
        <p:nvPicPr>
          <p:cNvPr id="2" name="image14.png">
            <a:extLst>
              <a:ext uri="{FF2B5EF4-FFF2-40B4-BE49-F238E27FC236}">
                <a16:creationId xmlns:a16="http://schemas.microsoft.com/office/drawing/2014/main" id="{BFAEA277-B226-4560-4CF3-3E04F0E23535}"/>
              </a:ext>
            </a:extLst>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l="52050" t="50286" r="18819" b="18919"/>
          <a:stretch>
            <a:fillRect/>
          </a:stretch>
        </p:blipFill>
        <p:spPr>
          <a:xfrm>
            <a:off x="9955048" y="275299"/>
            <a:ext cx="6571885" cy="2441204"/>
          </a:xfrm>
          <a:prstGeom prst="rect">
            <a:avLst/>
          </a:prstGeom>
          <a:ln/>
        </p:spPr>
      </p:pic>
    </p:spTree>
    <p:extLst>
      <p:ext uri="{BB962C8B-B14F-4D97-AF65-F5344CB8AC3E}">
        <p14:creationId xmlns:p14="http://schemas.microsoft.com/office/powerpoint/2010/main" val="2922712551"/>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8"/>
                                        </p:tgtEl>
                                        <p:attrNameLst>
                                          <p:attrName>style.visibility</p:attrName>
                                        </p:attrNameLst>
                                      </p:cBhvr>
                                      <p:to>
                                        <p:strVal val="visible"/>
                                      </p:to>
                                    </p:set>
                                    <p:animEffect transition="in" filter="fade">
                                      <p:cBhvr>
                                        <p:cTn id="7" dur="500"/>
                                        <p:tgtEl>
                                          <p:spTgt spid="578"/>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79"/>
                                        </p:tgtEl>
                                        <p:attrNameLst>
                                          <p:attrName>style.visibility</p:attrName>
                                        </p:attrNameLst>
                                      </p:cBhvr>
                                      <p:to>
                                        <p:strVal val="visible"/>
                                      </p:to>
                                    </p:set>
                                    <p:animEffect transition="in" filter="fade">
                                      <p:cBhvr>
                                        <p:cTn id="14" dur="500"/>
                                        <p:tgtEl>
                                          <p:spTgt spid="579"/>
                                        </p:tgtEl>
                                      </p:cBhvr>
                                    </p:animEffect>
                                  </p:childTnLst>
                                </p:cTn>
                              </p:par>
                              <p:par>
                                <p:cTn id="15" presetID="10" presetClass="entr" presetSubtype="0" fill="hold" nodeType="withEffect">
                                  <p:stCondLst>
                                    <p:cond delay="0"/>
                                  </p:stCondLst>
                                  <p:childTnLst>
                                    <p:set>
                                      <p:cBhvr>
                                        <p:cTn id="16" dur="1" fill="hold">
                                          <p:stCondLst>
                                            <p:cond delay="0"/>
                                          </p:stCondLst>
                                        </p:cTn>
                                        <p:tgtEl>
                                          <p:spTgt spid="580"/>
                                        </p:tgtEl>
                                        <p:attrNameLst>
                                          <p:attrName>style.visibility</p:attrName>
                                        </p:attrNameLst>
                                      </p:cBhvr>
                                      <p:to>
                                        <p:strVal val="visible"/>
                                      </p:to>
                                    </p:set>
                                    <p:animEffect transition="in" filter="fade">
                                      <p:cBhvr>
                                        <p:cTn id="17" dur="500"/>
                                        <p:tgtEl>
                                          <p:spTgt spid="580"/>
                                        </p:tgtEl>
                                      </p:cBhvr>
                                    </p:animEffect>
                                  </p:childTnLst>
                                </p:cTn>
                              </p:par>
                              <p:par>
                                <p:cTn id="18" presetID="10" presetClass="entr" presetSubtype="0" fill="hold" nodeType="withEffect">
                                  <p:stCondLst>
                                    <p:cond delay="0"/>
                                  </p:stCondLst>
                                  <p:childTnLst>
                                    <p:set>
                                      <p:cBhvr>
                                        <p:cTn id="19" dur="1" fill="hold">
                                          <p:stCondLst>
                                            <p:cond delay="0"/>
                                          </p:stCondLst>
                                        </p:cTn>
                                        <p:tgtEl>
                                          <p:spTgt spid="581"/>
                                        </p:tgtEl>
                                        <p:attrNameLst>
                                          <p:attrName>style.visibility</p:attrName>
                                        </p:attrNameLst>
                                      </p:cBhvr>
                                      <p:to>
                                        <p:strVal val="visible"/>
                                      </p:to>
                                    </p:set>
                                    <p:animEffect transition="in" filter="fade">
                                      <p:cBhvr>
                                        <p:cTn id="20" dur="500"/>
                                        <p:tgtEl>
                                          <p:spTgt spid="581"/>
                                        </p:tgtEl>
                                      </p:cBhvr>
                                    </p:animEffect>
                                  </p:childTnLst>
                                </p:cTn>
                              </p:par>
                              <p:par>
                                <p:cTn id="21" presetID="10" presetClass="entr" presetSubtype="0" fill="hold" nodeType="withEffect">
                                  <p:stCondLst>
                                    <p:cond delay="0"/>
                                  </p:stCondLst>
                                  <p:childTnLst>
                                    <p:set>
                                      <p:cBhvr>
                                        <p:cTn id="22" dur="1" fill="hold">
                                          <p:stCondLst>
                                            <p:cond delay="0"/>
                                          </p:stCondLst>
                                        </p:cTn>
                                        <p:tgtEl>
                                          <p:spTgt spid="582"/>
                                        </p:tgtEl>
                                        <p:attrNameLst>
                                          <p:attrName>style.visibility</p:attrName>
                                        </p:attrNameLst>
                                      </p:cBhvr>
                                      <p:to>
                                        <p:strVal val="visible"/>
                                      </p:to>
                                    </p:set>
                                    <p:animEffect transition="in" filter="fade">
                                      <p:cBhvr>
                                        <p:cTn id="23" dur="500"/>
                                        <p:tgtEl>
                                          <p:spTgt spid="58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83"/>
                                        </p:tgtEl>
                                        <p:attrNameLst>
                                          <p:attrName>style.visibility</p:attrName>
                                        </p:attrNameLst>
                                      </p:cBhvr>
                                      <p:to>
                                        <p:strVal val="visible"/>
                                      </p:to>
                                    </p:set>
                                    <p:animEffect transition="in" filter="fade">
                                      <p:cBhvr>
                                        <p:cTn id="28" dur="500"/>
                                        <p:tgtEl>
                                          <p:spTgt spid="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32"/>
          <p:cNvSpPr txBox="1"/>
          <p:nvPr/>
        </p:nvSpPr>
        <p:spPr>
          <a:xfrm>
            <a:off x="609600" y="500063"/>
            <a:ext cx="7768167" cy="1938952"/>
          </a:xfrm>
          <a:prstGeom prst="rect">
            <a:avLst/>
          </a:prstGeom>
          <a:noFill/>
          <a:ln>
            <a:noFill/>
          </a:ln>
        </p:spPr>
        <p:txBody>
          <a:bodyPr spcFirstLastPara="1" wrap="square" lIns="91425" tIns="45700" rIns="91425" bIns="45700" anchor="t" anchorCtr="0">
            <a:spAutoFit/>
          </a:bodyPr>
          <a:lstStyle/>
          <a:p>
            <a:pPr algn="just">
              <a:lnSpc>
                <a:spcPct val="150000"/>
              </a:lnSpc>
            </a:pPr>
            <a:r>
              <a:rPr lang="en-US" sz="4000" b="1" dirty="0" err="1">
                <a:solidFill>
                  <a:srgbClr val="C00000"/>
                </a:solidFill>
                <a:latin typeface="Arial" panose="020B0604020202020204" pitchFamily="34" charset="0"/>
                <a:cs typeface="Arial" panose="020B0604020202020204" pitchFamily="34" charset="0"/>
                <a:sym typeface="Arial"/>
              </a:rPr>
              <a:t>Câu</a:t>
            </a:r>
            <a:r>
              <a:rPr lang="en-US" sz="4000" b="1" dirty="0">
                <a:solidFill>
                  <a:srgbClr val="C00000"/>
                </a:solidFill>
                <a:latin typeface="Arial" panose="020B0604020202020204" pitchFamily="34" charset="0"/>
                <a:cs typeface="Arial" panose="020B0604020202020204" pitchFamily="34" charset="0"/>
                <a:sym typeface="Arial"/>
              </a:rPr>
              <a:t> 7: </a:t>
            </a:r>
            <a:r>
              <a:rPr lang="vi-VN" sz="4000" dirty="0">
                <a:latin typeface="Arial" panose="020B0604020202020204" pitchFamily="34" charset="0"/>
                <a:cs typeface="Arial" panose="020B0604020202020204" pitchFamily="34" charset="0"/>
              </a:rPr>
              <a:t>Vì sao khi nhập dữ liệu màn hình xuất hiện thông báo </a:t>
            </a:r>
            <a:endParaRPr lang="en-VN" sz="4000" dirty="0">
              <a:latin typeface="Arial" panose="020B0604020202020204" pitchFamily="34" charset="0"/>
              <a:cs typeface="Arial" panose="020B0604020202020204" pitchFamily="34" charset="0"/>
            </a:endParaRPr>
          </a:p>
        </p:txBody>
      </p:sp>
      <p:sp>
        <p:nvSpPr>
          <p:cNvPr id="579" name="Google Shape;579;p32"/>
          <p:cNvSpPr/>
          <p:nvPr/>
        </p:nvSpPr>
        <p:spPr>
          <a:xfrm>
            <a:off x="609600" y="5143500"/>
            <a:ext cx="8305800" cy="20574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lnSpc>
                <a:spcPct val="150000"/>
              </a:lnSpc>
            </a:pPr>
            <a:r>
              <a:rPr lang="en-US" sz="4000" dirty="0">
                <a:solidFill>
                  <a:schemeClr val="dk1"/>
                </a:solidFill>
                <a:latin typeface="Arial" panose="020B0604020202020204" pitchFamily="34" charset="0"/>
                <a:ea typeface="Calibri"/>
                <a:cs typeface="Arial" panose="020B0604020202020204" pitchFamily="34" charset="0"/>
                <a:sym typeface="Calibri"/>
              </a:rPr>
              <a:t>A. </a:t>
            </a:r>
            <a:r>
              <a:rPr lang="vi-VN" sz="4000" dirty="0">
                <a:latin typeface="Arial" panose="020B0604020202020204" pitchFamily="34" charset="0"/>
                <a:cs typeface="Arial" panose="020B0604020202020204" pitchFamily="34" charset="0"/>
              </a:rPr>
              <a:t>Vì dữ liệu nhập vào không thuộc danh sách cho trước.</a:t>
            </a:r>
            <a:endParaRPr lang="en-VN" sz="4000" dirty="0">
              <a:latin typeface="Arial" panose="020B0604020202020204" pitchFamily="34" charset="0"/>
              <a:cs typeface="Arial" panose="020B0604020202020204" pitchFamily="34" charset="0"/>
            </a:endParaRPr>
          </a:p>
        </p:txBody>
      </p:sp>
      <p:sp>
        <p:nvSpPr>
          <p:cNvPr id="580" name="Google Shape;580;p32"/>
          <p:cNvSpPr/>
          <p:nvPr/>
        </p:nvSpPr>
        <p:spPr>
          <a:xfrm>
            <a:off x="9372600" y="5143500"/>
            <a:ext cx="8305800" cy="20574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lnSpc>
                <a:spcPct val="150000"/>
              </a:lnSpc>
            </a:pPr>
            <a:r>
              <a:rPr lang="en-US" sz="4000" dirty="0">
                <a:solidFill>
                  <a:schemeClr val="dk1"/>
                </a:solidFill>
                <a:latin typeface="Arial" panose="020B0604020202020204" pitchFamily="34" charset="0"/>
                <a:ea typeface="Calibri"/>
                <a:cs typeface="Arial" panose="020B0604020202020204" pitchFamily="34" charset="0"/>
                <a:sym typeface="Calibri"/>
              </a:rPr>
              <a:t>B. </a:t>
            </a:r>
            <a:r>
              <a:rPr lang="vi-VN" sz="4000" dirty="0">
                <a:latin typeface="Arial" panose="020B0604020202020204" pitchFamily="34" charset="0"/>
                <a:cs typeface="Arial" panose="020B0604020202020204" pitchFamily="34" charset="0"/>
              </a:rPr>
              <a:t>Vì dữ liệu nhập vào không phải kiểu dữ liệu được xác thực.</a:t>
            </a:r>
            <a:endParaRPr lang="en-VN" sz="4000" dirty="0">
              <a:latin typeface="Arial" panose="020B0604020202020204" pitchFamily="34" charset="0"/>
              <a:cs typeface="Arial" panose="020B0604020202020204" pitchFamily="34" charset="0"/>
            </a:endParaRPr>
          </a:p>
        </p:txBody>
      </p:sp>
      <p:sp>
        <p:nvSpPr>
          <p:cNvPr id="581" name="Google Shape;581;p32"/>
          <p:cNvSpPr/>
          <p:nvPr/>
        </p:nvSpPr>
        <p:spPr>
          <a:xfrm>
            <a:off x="609600" y="7729537"/>
            <a:ext cx="8305800" cy="20574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lnSpc>
                <a:spcPct val="150000"/>
              </a:lnSpc>
            </a:pPr>
            <a:r>
              <a:rPr lang="en-US" sz="4000" dirty="0">
                <a:solidFill>
                  <a:schemeClr val="dk1"/>
                </a:solidFill>
                <a:latin typeface="Arial" panose="020B0604020202020204" pitchFamily="34" charset="0"/>
                <a:ea typeface="Calibri"/>
                <a:cs typeface="Arial" panose="020B0604020202020204" pitchFamily="34" charset="0"/>
                <a:sym typeface="Calibri"/>
              </a:rPr>
              <a:t>C. </a:t>
            </a:r>
            <a:r>
              <a:rPr lang="vi-VN" sz="4000" dirty="0">
                <a:latin typeface="Arial" panose="020B0604020202020204" pitchFamily="34" charset="0"/>
                <a:cs typeface="Arial" panose="020B0604020202020204" pitchFamily="34" charset="0"/>
              </a:rPr>
              <a:t>Vì độ dài dữ liệu nhập vào ô tính vượt quá độ dài được xác thực.</a:t>
            </a:r>
            <a:endParaRPr lang="en-VN" sz="4000" dirty="0">
              <a:latin typeface="Arial" panose="020B0604020202020204" pitchFamily="34" charset="0"/>
              <a:cs typeface="Arial" panose="020B0604020202020204" pitchFamily="34" charset="0"/>
            </a:endParaRPr>
          </a:p>
        </p:txBody>
      </p:sp>
      <p:sp>
        <p:nvSpPr>
          <p:cNvPr id="582" name="Google Shape;582;p32"/>
          <p:cNvSpPr/>
          <p:nvPr/>
        </p:nvSpPr>
        <p:spPr>
          <a:xfrm>
            <a:off x="9372600" y="7729537"/>
            <a:ext cx="8305800" cy="2057400"/>
          </a:xfrm>
          <a:prstGeom prst="roundRect">
            <a:avLst>
              <a:gd name="adj" fmla="val 7545"/>
            </a:avLst>
          </a:prstGeom>
          <a:solidFill>
            <a:srgbClr val="DAEEF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lnSpc>
                <a:spcPct val="150000"/>
              </a:lnSpc>
            </a:pPr>
            <a:r>
              <a:rPr lang="en-US" sz="4000" dirty="0">
                <a:solidFill>
                  <a:schemeClr val="dk1"/>
                </a:solidFill>
                <a:latin typeface="Arial" panose="020B0604020202020204" pitchFamily="34" charset="0"/>
                <a:ea typeface="Calibri"/>
                <a:cs typeface="Arial" panose="020B0604020202020204" pitchFamily="34" charset="0"/>
                <a:sym typeface="Calibri"/>
              </a:rPr>
              <a:t>D. </a:t>
            </a:r>
            <a:r>
              <a:rPr lang="vi-VN" sz="4000" dirty="0">
                <a:latin typeface="Arial" panose="020B0604020202020204" pitchFamily="34" charset="0"/>
                <a:cs typeface="Arial" panose="020B0604020202020204" pitchFamily="34" charset="0"/>
              </a:rPr>
              <a:t>Vì chưa chọn danh sách các dữ liệu cần được xác thực.</a:t>
            </a:r>
            <a:endParaRPr lang="en-VN" sz="4000" dirty="0">
              <a:latin typeface="Arial" panose="020B0604020202020204" pitchFamily="34" charset="0"/>
              <a:cs typeface="Arial" panose="020B0604020202020204" pitchFamily="34" charset="0"/>
            </a:endParaRPr>
          </a:p>
        </p:txBody>
      </p:sp>
      <p:sp>
        <p:nvSpPr>
          <p:cNvPr id="583" name="Google Shape;583;p32"/>
          <p:cNvSpPr/>
          <p:nvPr/>
        </p:nvSpPr>
        <p:spPr>
          <a:xfrm>
            <a:off x="609600" y="5143500"/>
            <a:ext cx="8305800" cy="2057400"/>
          </a:xfrm>
          <a:prstGeom prst="roundRect">
            <a:avLst>
              <a:gd name="adj" fmla="val 7545"/>
            </a:avLst>
          </a:prstGeom>
          <a:solidFill>
            <a:srgbClr val="FFD7A3"/>
          </a:solidFill>
          <a:ln w="38100" cap="flat" cmpd="sng">
            <a:solidFill>
              <a:srgbClr val="132038"/>
            </a:solidFill>
            <a:prstDash val="solid"/>
            <a:round/>
            <a:headEnd type="none" w="sm" len="sm"/>
            <a:tailEnd type="none" w="sm" len="sm"/>
          </a:ln>
        </p:spPr>
        <p:txBody>
          <a:bodyPr spcFirstLastPara="1" wrap="square" lIns="91425" tIns="45700" rIns="91425" bIns="45700" anchor="ctr" anchorCtr="0">
            <a:noAutofit/>
          </a:bodyPr>
          <a:lstStyle/>
          <a:p>
            <a:pPr algn="just">
              <a:lnSpc>
                <a:spcPct val="150000"/>
              </a:lnSpc>
            </a:pPr>
            <a:r>
              <a:rPr lang="en-US" sz="4000" dirty="0">
                <a:solidFill>
                  <a:schemeClr val="dk1"/>
                </a:solidFill>
                <a:latin typeface="Arial" panose="020B0604020202020204" pitchFamily="34" charset="0"/>
                <a:ea typeface="Calibri"/>
                <a:cs typeface="Arial" panose="020B0604020202020204" pitchFamily="34" charset="0"/>
                <a:sym typeface="Calibri"/>
              </a:rPr>
              <a:t>A. </a:t>
            </a:r>
            <a:r>
              <a:rPr lang="vi-VN" sz="4000" dirty="0">
                <a:latin typeface="Arial" panose="020B0604020202020204" pitchFamily="34" charset="0"/>
                <a:cs typeface="Arial" panose="020B0604020202020204" pitchFamily="34" charset="0"/>
              </a:rPr>
              <a:t>Vì dữ liệu nhập vào không thuộc danh sách cho trước.</a:t>
            </a:r>
            <a:endParaRPr lang="en-VN" sz="4000" dirty="0">
              <a:latin typeface="Arial" panose="020B0604020202020204" pitchFamily="34" charset="0"/>
              <a:cs typeface="Arial" panose="020B0604020202020204" pitchFamily="34" charset="0"/>
            </a:endParaRPr>
          </a:p>
        </p:txBody>
      </p:sp>
      <p:pic>
        <p:nvPicPr>
          <p:cNvPr id="2" name="image20.png">
            <a:extLst>
              <a:ext uri="{FF2B5EF4-FFF2-40B4-BE49-F238E27FC236}">
                <a16:creationId xmlns:a16="http://schemas.microsoft.com/office/drawing/2014/main" id="{36D9C1DD-BE53-D1F1-BA10-4968DED0BFB8}"/>
              </a:ext>
            </a:extLst>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a:xfrm>
            <a:off x="8839200" y="508308"/>
            <a:ext cx="8839200" cy="4106555"/>
          </a:xfrm>
          <a:prstGeom prst="rect">
            <a:avLst/>
          </a:prstGeom>
          <a:ln/>
        </p:spPr>
      </p:pic>
    </p:spTree>
    <p:extLst>
      <p:ext uri="{BB962C8B-B14F-4D97-AF65-F5344CB8AC3E}">
        <p14:creationId xmlns:p14="http://schemas.microsoft.com/office/powerpoint/2010/main" val="2000874710"/>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8"/>
                                        </p:tgtEl>
                                        <p:attrNameLst>
                                          <p:attrName>style.visibility</p:attrName>
                                        </p:attrNameLst>
                                      </p:cBhvr>
                                      <p:to>
                                        <p:strVal val="visible"/>
                                      </p:to>
                                    </p:set>
                                    <p:animEffect transition="in" filter="fade">
                                      <p:cBhvr>
                                        <p:cTn id="7" dur="500"/>
                                        <p:tgtEl>
                                          <p:spTgt spid="578"/>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79"/>
                                        </p:tgtEl>
                                        <p:attrNameLst>
                                          <p:attrName>style.visibility</p:attrName>
                                        </p:attrNameLst>
                                      </p:cBhvr>
                                      <p:to>
                                        <p:strVal val="visible"/>
                                      </p:to>
                                    </p:set>
                                    <p:animEffect transition="in" filter="fade">
                                      <p:cBhvr>
                                        <p:cTn id="14" dur="500"/>
                                        <p:tgtEl>
                                          <p:spTgt spid="579"/>
                                        </p:tgtEl>
                                      </p:cBhvr>
                                    </p:animEffect>
                                  </p:childTnLst>
                                </p:cTn>
                              </p:par>
                              <p:par>
                                <p:cTn id="15" presetID="10" presetClass="entr" presetSubtype="0" fill="hold" nodeType="withEffect">
                                  <p:stCondLst>
                                    <p:cond delay="0"/>
                                  </p:stCondLst>
                                  <p:childTnLst>
                                    <p:set>
                                      <p:cBhvr>
                                        <p:cTn id="16" dur="1" fill="hold">
                                          <p:stCondLst>
                                            <p:cond delay="0"/>
                                          </p:stCondLst>
                                        </p:cTn>
                                        <p:tgtEl>
                                          <p:spTgt spid="580"/>
                                        </p:tgtEl>
                                        <p:attrNameLst>
                                          <p:attrName>style.visibility</p:attrName>
                                        </p:attrNameLst>
                                      </p:cBhvr>
                                      <p:to>
                                        <p:strVal val="visible"/>
                                      </p:to>
                                    </p:set>
                                    <p:animEffect transition="in" filter="fade">
                                      <p:cBhvr>
                                        <p:cTn id="17" dur="500"/>
                                        <p:tgtEl>
                                          <p:spTgt spid="580"/>
                                        </p:tgtEl>
                                      </p:cBhvr>
                                    </p:animEffect>
                                  </p:childTnLst>
                                </p:cTn>
                              </p:par>
                              <p:par>
                                <p:cTn id="18" presetID="10" presetClass="entr" presetSubtype="0" fill="hold" nodeType="withEffect">
                                  <p:stCondLst>
                                    <p:cond delay="0"/>
                                  </p:stCondLst>
                                  <p:childTnLst>
                                    <p:set>
                                      <p:cBhvr>
                                        <p:cTn id="19" dur="1" fill="hold">
                                          <p:stCondLst>
                                            <p:cond delay="0"/>
                                          </p:stCondLst>
                                        </p:cTn>
                                        <p:tgtEl>
                                          <p:spTgt spid="581"/>
                                        </p:tgtEl>
                                        <p:attrNameLst>
                                          <p:attrName>style.visibility</p:attrName>
                                        </p:attrNameLst>
                                      </p:cBhvr>
                                      <p:to>
                                        <p:strVal val="visible"/>
                                      </p:to>
                                    </p:set>
                                    <p:animEffect transition="in" filter="fade">
                                      <p:cBhvr>
                                        <p:cTn id="20" dur="500"/>
                                        <p:tgtEl>
                                          <p:spTgt spid="581"/>
                                        </p:tgtEl>
                                      </p:cBhvr>
                                    </p:animEffect>
                                  </p:childTnLst>
                                </p:cTn>
                              </p:par>
                              <p:par>
                                <p:cTn id="21" presetID="10" presetClass="entr" presetSubtype="0" fill="hold" nodeType="withEffect">
                                  <p:stCondLst>
                                    <p:cond delay="0"/>
                                  </p:stCondLst>
                                  <p:childTnLst>
                                    <p:set>
                                      <p:cBhvr>
                                        <p:cTn id="22" dur="1" fill="hold">
                                          <p:stCondLst>
                                            <p:cond delay="0"/>
                                          </p:stCondLst>
                                        </p:cTn>
                                        <p:tgtEl>
                                          <p:spTgt spid="582"/>
                                        </p:tgtEl>
                                        <p:attrNameLst>
                                          <p:attrName>style.visibility</p:attrName>
                                        </p:attrNameLst>
                                      </p:cBhvr>
                                      <p:to>
                                        <p:strVal val="visible"/>
                                      </p:to>
                                    </p:set>
                                    <p:animEffect transition="in" filter="fade">
                                      <p:cBhvr>
                                        <p:cTn id="23" dur="500"/>
                                        <p:tgtEl>
                                          <p:spTgt spid="58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83"/>
                                        </p:tgtEl>
                                        <p:attrNameLst>
                                          <p:attrName>style.visibility</p:attrName>
                                        </p:attrNameLst>
                                      </p:cBhvr>
                                      <p:to>
                                        <p:strVal val="visible"/>
                                      </p:to>
                                    </p:set>
                                    <p:animEffect transition="in" filter="fade">
                                      <p:cBhvr>
                                        <p:cTn id="28" dur="500"/>
                                        <p:tgtEl>
                                          <p:spTgt spid="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4585255-1FBD-E3CD-4E58-BFC13AAAC8BE}"/>
              </a:ext>
            </a:extLst>
          </p:cNvPr>
          <p:cNvSpPr txBox="1"/>
          <p:nvPr/>
        </p:nvSpPr>
        <p:spPr>
          <a:xfrm>
            <a:off x="2673752" y="871564"/>
            <a:ext cx="12940493" cy="769441"/>
          </a:xfrm>
          <a:prstGeom prst="rect">
            <a:avLst/>
          </a:prstGeom>
          <a:noFill/>
        </p:spPr>
        <p:txBody>
          <a:bodyPr wrap="square">
            <a:spAutoFit/>
          </a:bodyPr>
          <a:lstStyle/>
          <a:p>
            <a:pPr algn="ctr">
              <a:spcAft>
                <a:spcPts val="800"/>
              </a:spcAft>
            </a:pPr>
            <a:r>
              <a:rPr lang="vi-VN" sz="4400" b="1" dirty="0">
                <a:solidFill>
                  <a:srgbClr val="C00000"/>
                </a:solidFill>
                <a:latin typeface="Arial" panose="020B0604020202020204" pitchFamily="34" charset="0"/>
                <a:ea typeface="Times New Roman" panose="02020603050405020304" pitchFamily="18" charset="0"/>
                <a:cs typeface="Arial" panose="020B0604020202020204" pitchFamily="34" charset="0"/>
              </a:rPr>
              <a:t>H</a:t>
            </a:r>
            <a:r>
              <a:rPr lang="vi-VN" sz="44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oạt động cá nhân thực hiện các bài tập sau: </a:t>
            </a:r>
            <a:endParaRPr lang="en-VN" sz="4400" b="1"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Rounded Rectangle 6">
            <a:extLst>
              <a:ext uri="{FF2B5EF4-FFF2-40B4-BE49-F238E27FC236}">
                <a16:creationId xmlns:a16="http://schemas.microsoft.com/office/drawing/2014/main" id="{CD8E28A4-FB70-EA5C-1820-52051FBBA285}"/>
              </a:ext>
            </a:extLst>
          </p:cNvPr>
          <p:cNvSpPr/>
          <p:nvPr/>
        </p:nvSpPr>
        <p:spPr>
          <a:xfrm>
            <a:off x="1426463" y="2340864"/>
            <a:ext cx="15435072" cy="4937760"/>
          </a:xfrm>
          <a:prstGeom prst="roundRect">
            <a:avLst/>
          </a:prstGeom>
          <a:solidFill>
            <a:srgbClr val="FCDDA8"/>
          </a:solid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TextBox 7">
            <a:extLst>
              <a:ext uri="{FF2B5EF4-FFF2-40B4-BE49-F238E27FC236}">
                <a16:creationId xmlns:a16="http://schemas.microsoft.com/office/drawing/2014/main" id="{42466604-5A48-FDE2-C9C3-0B71EDD69F35}"/>
              </a:ext>
            </a:extLst>
          </p:cNvPr>
          <p:cNvSpPr txBox="1"/>
          <p:nvPr/>
        </p:nvSpPr>
        <p:spPr>
          <a:xfrm>
            <a:off x="2285999" y="2745245"/>
            <a:ext cx="13716000" cy="3594638"/>
          </a:xfrm>
          <a:prstGeom prst="rect">
            <a:avLst/>
          </a:prstGeom>
          <a:noFill/>
        </p:spPr>
        <p:txBody>
          <a:bodyPr wrap="square">
            <a:spAutoFit/>
          </a:bodyPr>
          <a:lstStyle/>
          <a:p>
            <a:pPr algn="just">
              <a:lnSpc>
                <a:spcPct val="200000"/>
              </a:lnSpc>
              <a:spcAft>
                <a:spcPts val="800"/>
              </a:spcAft>
            </a:pPr>
            <a:r>
              <a:rPr lang="vi-VN" sz="4000" i="1" dirty="0">
                <a:effectLst/>
                <a:latin typeface="Arial" panose="020B0604020202020204" pitchFamily="34" charset="0"/>
                <a:ea typeface="Times New Roman" panose="02020603050405020304" pitchFamily="18" charset="0"/>
                <a:cs typeface="Arial" panose="020B0604020202020204" pitchFamily="34" charset="0"/>
              </a:rPr>
              <a:t>Với bảng điểm như trong Hình 1, em hãy thiết lập xác thực dữ liệu cho khối ô điểm ba môn học để chỉ nhập được số thập phân trong khoảng 0 đến 10.</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9" name="Picture 2" descr="Mano Escribiendo Vector Icono Diseño De Logotipo Teclado Computadora  Ilustración Mínima De Trabajar En Una Computadora">
            <a:extLst>
              <a:ext uri="{FF2B5EF4-FFF2-40B4-BE49-F238E27FC236}">
                <a16:creationId xmlns:a16="http://schemas.microsoft.com/office/drawing/2014/main" id="{521314FA-ED4F-1701-EFF7-082695D774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6548" y="4542564"/>
            <a:ext cx="5725451" cy="5725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559878"/>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par>
                                <p:cTn id="15" presetID="3"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F8"/>
        </a:solidFill>
        <a:effectLst/>
      </p:bgPr>
    </p:bg>
    <p:spTree>
      <p:nvGrpSpPr>
        <p:cNvPr id="1" name="Shape 151"/>
        <p:cNvGrpSpPr/>
        <p:nvPr/>
      </p:nvGrpSpPr>
      <p:grpSpPr>
        <a:xfrm>
          <a:off x="0" y="0"/>
          <a:ext cx="0" cy="0"/>
          <a:chOff x="0" y="0"/>
          <a:chExt cx="0" cy="0"/>
        </a:xfrm>
      </p:grpSpPr>
      <p:sp>
        <p:nvSpPr>
          <p:cNvPr id="152" name="Google Shape;152;p5"/>
          <p:cNvSpPr/>
          <p:nvPr/>
        </p:nvSpPr>
        <p:spPr>
          <a:xfrm>
            <a:off x="14020800" y="3121293"/>
            <a:ext cx="4009023" cy="4044413"/>
          </a:xfrm>
          <a:custGeom>
            <a:avLst/>
            <a:gdLst/>
            <a:ahLst/>
            <a:cxnLst/>
            <a:rect l="l" t="t" r="r" b="b"/>
            <a:pathLst>
              <a:path w="5821425" h="5872813" extrusionOk="0">
                <a:moveTo>
                  <a:pt x="0" y="0"/>
                </a:moveTo>
                <a:lnTo>
                  <a:pt x="5821425" y="0"/>
                </a:lnTo>
                <a:lnTo>
                  <a:pt x="5821425" y="5872813"/>
                </a:lnTo>
                <a:lnTo>
                  <a:pt x="0" y="5872813"/>
                </a:lnTo>
                <a:lnTo>
                  <a:pt x="0" y="0"/>
                </a:lnTo>
                <a:close/>
              </a:path>
            </a:pathLst>
          </a:custGeom>
          <a:blipFill rotWithShape="1">
            <a:blip r:embed="rId3">
              <a:alphaModFix/>
            </a:blip>
            <a:stretch>
              <a:fillRect/>
            </a:stretch>
          </a:blipFill>
          <a:ln>
            <a:noFill/>
          </a:ln>
        </p:spPr>
      </p:sp>
      <p:sp>
        <p:nvSpPr>
          <p:cNvPr id="153" name="Google Shape;153;p5"/>
          <p:cNvSpPr/>
          <p:nvPr/>
        </p:nvSpPr>
        <p:spPr>
          <a:xfrm flipH="1">
            <a:off x="10257000" y="5051849"/>
            <a:ext cx="8064728" cy="6510435"/>
          </a:xfrm>
          <a:custGeom>
            <a:avLst/>
            <a:gdLst/>
            <a:ahLst/>
            <a:cxnLst/>
            <a:rect l="l" t="t" r="r" b="b"/>
            <a:pathLst>
              <a:path w="10663881" h="8608660" extrusionOk="0">
                <a:moveTo>
                  <a:pt x="10663881" y="0"/>
                </a:moveTo>
                <a:lnTo>
                  <a:pt x="0" y="0"/>
                </a:lnTo>
                <a:lnTo>
                  <a:pt x="0" y="8608661"/>
                </a:lnTo>
                <a:lnTo>
                  <a:pt x="10663881" y="8608661"/>
                </a:lnTo>
                <a:lnTo>
                  <a:pt x="10663881" y="0"/>
                </a:lnTo>
                <a:close/>
              </a:path>
            </a:pathLst>
          </a:custGeom>
          <a:blipFill rotWithShape="1">
            <a:blip r:embed="rId4">
              <a:alphaModFix/>
            </a:blip>
            <a:stretch>
              <a:fillRect/>
            </a:stretch>
          </a:blipFill>
          <a:ln>
            <a:noFill/>
          </a:ln>
        </p:spPr>
      </p:sp>
      <p:sp>
        <p:nvSpPr>
          <p:cNvPr id="154" name="Google Shape;154;p5"/>
          <p:cNvSpPr txBox="1"/>
          <p:nvPr/>
        </p:nvSpPr>
        <p:spPr>
          <a:xfrm>
            <a:off x="15112" y="2507644"/>
            <a:ext cx="14274252" cy="3693319"/>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8000" b="1" dirty="0">
                <a:solidFill>
                  <a:srgbClr val="072952"/>
                </a:solidFill>
                <a:latin typeface="Arial"/>
                <a:ea typeface="Arial"/>
                <a:cs typeface="Arial"/>
                <a:sym typeface="Arial"/>
              </a:rPr>
              <a:t>BÀI 1: XÁC THỰC DỮ LIỆU NHẬP VÀO BẢNG TÍNH</a:t>
            </a:r>
            <a:endParaRPr sz="1100" dirty="0"/>
          </a:p>
        </p:txBody>
      </p:sp>
      <p:sp>
        <p:nvSpPr>
          <p:cNvPr id="155" name="Google Shape;155;p5"/>
          <p:cNvSpPr txBox="1"/>
          <p:nvPr/>
        </p:nvSpPr>
        <p:spPr>
          <a:xfrm>
            <a:off x="-90578" y="1094226"/>
            <a:ext cx="18469155" cy="10617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300" b="1" dirty="0">
                <a:solidFill>
                  <a:srgbClr val="C00000"/>
                </a:solidFill>
              </a:rPr>
              <a:t>E3. SỬ </a:t>
            </a:r>
            <a:r>
              <a:rPr lang="en-US" sz="6300" b="1">
                <a:solidFill>
                  <a:srgbClr val="C00000"/>
                </a:solidFill>
              </a:rPr>
              <a:t>DỤNG </a:t>
            </a:r>
            <a:r>
              <a:rPr lang="en-US" sz="6300" b="1" smtClean="0">
                <a:solidFill>
                  <a:srgbClr val="C00000"/>
                </a:solidFill>
              </a:rPr>
              <a:t>BẢNG </a:t>
            </a:r>
            <a:r>
              <a:rPr lang="en-US" sz="6300" b="1" dirty="0">
                <a:solidFill>
                  <a:srgbClr val="C00000"/>
                </a:solidFill>
              </a:rPr>
              <a:t>TÍNH ĐIỆN TỬ NÂNG CAO</a:t>
            </a:r>
            <a:endParaRPr sz="6300" dirty="0"/>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childTnLst>
                                </p:cTn>
                              </p:par>
                              <p:par>
                                <p:cTn id="8" presetID="10" presetClass="entr" presetSubtype="0" fill="hold" nodeType="withEffect">
                                  <p:stCondLst>
                                    <p:cond delay="0"/>
                                  </p:stCondLst>
                                  <p:childTnLst>
                                    <p:set>
                                      <p:cBhvr>
                                        <p:cTn id="9" dur="1" fill="hold">
                                          <p:stCondLst>
                                            <p:cond delay="0"/>
                                          </p:stCondLst>
                                        </p:cTn>
                                        <p:tgtEl>
                                          <p:spTgt spid="154"/>
                                        </p:tgtEl>
                                        <p:attrNameLst>
                                          <p:attrName>style.visibility</p:attrName>
                                        </p:attrNameLst>
                                      </p:cBhvr>
                                      <p:to>
                                        <p:strVal val="visible"/>
                                      </p:to>
                                    </p:set>
                                    <p:animEffect transition="in" filter="fade">
                                      <p:cBhvr>
                                        <p:cTn id="10" dur="10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80" name="Google Shape;480;p23"/>
          <p:cNvSpPr/>
          <p:nvPr/>
        </p:nvSpPr>
        <p:spPr>
          <a:xfrm rot="-2700000">
            <a:off x="16394689" y="-623778"/>
            <a:ext cx="2599324" cy="2797707"/>
          </a:xfrm>
          <a:custGeom>
            <a:avLst/>
            <a:gdLst/>
            <a:ahLst/>
            <a:cxnLst/>
            <a:rect l="l" t="t" r="r" b="b"/>
            <a:pathLst>
              <a:path w="2599324" h="2797707" extrusionOk="0">
                <a:moveTo>
                  <a:pt x="0" y="0"/>
                </a:moveTo>
                <a:lnTo>
                  <a:pt x="2599324" y="0"/>
                </a:lnTo>
                <a:lnTo>
                  <a:pt x="2599324" y="2797707"/>
                </a:lnTo>
                <a:lnTo>
                  <a:pt x="0" y="2797707"/>
                </a:lnTo>
                <a:lnTo>
                  <a:pt x="0" y="0"/>
                </a:lnTo>
                <a:close/>
              </a:path>
            </a:pathLst>
          </a:custGeom>
          <a:blipFill rotWithShape="1">
            <a:blip r:embed="rId3">
              <a:alphaModFix/>
            </a:blip>
            <a:stretch>
              <a:fillRect/>
            </a:stretch>
          </a:blipFill>
          <a:ln>
            <a:noFill/>
          </a:ln>
        </p:spPr>
      </p:sp>
      <p:sp>
        <p:nvSpPr>
          <p:cNvPr id="3" name="TextBox 2">
            <a:extLst>
              <a:ext uri="{FF2B5EF4-FFF2-40B4-BE49-F238E27FC236}">
                <a16:creationId xmlns:a16="http://schemas.microsoft.com/office/drawing/2014/main" id="{AE98C86F-364F-64AD-889E-545C4424FD59}"/>
              </a:ext>
            </a:extLst>
          </p:cNvPr>
          <p:cNvSpPr txBox="1"/>
          <p:nvPr/>
        </p:nvSpPr>
        <p:spPr>
          <a:xfrm>
            <a:off x="2673753" y="390354"/>
            <a:ext cx="12940493" cy="769441"/>
          </a:xfrm>
          <a:prstGeom prst="rect">
            <a:avLst/>
          </a:prstGeom>
          <a:noFill/>
        </p:spPr>
        <p:txBody>
          <a:bodyPr wrap="square">
            <a:spAutoFit/>
          </a:bodyPr>
          <a:lstStyle/>
          <a:p>
            <a:pPr algn="ctr">
              <a:spcAft>
                <a:spcPts val="800"/>
              </a:spcAft>
            </a:pPr>
            <a:r>
              <a:rPr lang="vi-VN" sz="4400" b="1" dirty="0">
                <a:solidFill>
                  <a:srgbClr val="D31F01"/>
                </a:solidFill>
                <a:latin typeface="Arial" panose="020B0604020202020204" pitchFamily="34" charset="0"/>
                <a:ea typeface="Times New Roman" panose="02020603050405020304" pitchFamily="18" charset="0"/>
                <a:cs typeface="Arial" panose="020B0604020202020204" pitchFamily="34" charset="0"/>
              </a:rPr>
              <a:t>Trình bày và thực hiện thao tác trước lớp</a:t>
            </a:r>
            <a:r>
              <a:rPr lang="vi-VN" sz="4400" b="1" dirty="0">
                <a:solidFill>
                  <a:srgbClr val="D31F01"/>
                </a:solidFill>
                <a:effectLst/>
                <a:latin typeface="Arial" panose="020B0604020202020204" pitchFamily="34" charset="0"/>
                <a:ea typeface="Times New Roman" panose="02020603050405020304" pitchFamily="18" charset="0"/>
                <a:cs typeface="Arial" panose="020B0604020202020204" pitchFamily="34" charset="0"/>
              </a:rPr>
              <a:t>: </a:t>
            </a:r>
            <a:endParaRPr lang="en-VN" sz="4400" b="1" dirty="0">
              <a:solidFill>
                <a:srgbClr val="D31F0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145F9AC7-606F-8FFA-4AF7-CE338FF03852}"/>
              </a:ext>
            </a:extLst>
          </p:cNvPr>
          <p:cNvSpPr txBox="1"/>
          <p:nvPr/>
        </p:nvSpPr>
        <p:spPr>
          <a:xfrm>
            <a:off x="593649" y="1187608"/>
            <a:ext cx="12212925" cy="5005281"/>
          </a:xfrm>
          <a:prstGeom prst="rect">
            <a:avLst/>
          </a:prstGeom>
          <a:noFill/>
        </p:spPr>
        <p:txBody>
          <a:bodyPr wrap="square">
            <a:spAutoFit/>
          </a:bodyPr>
          <a:lstStyle/>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Mở hộp thoại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 Validation </a:t>
            </a:r>
            <a:r>
              <a:rPr lang="vi-VN" sz="4000" dirty="0">
                <a:effectLst/>
                <a:latin typeface="Arial" panose="020B0604020202020204" pitchFamily="34" charset="0"/>
                <a:ea typeface="Times New Roman" panose="02020603050405020304" pitchFamily="18" charset="0"/>
                <a:cs typeface="Arial" panose="020B0604020202020204" pitchFamily="34" charset="0"/>
              </a:rPr>
              <a:t>trên dải lệnh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latin typeface="Arial" panose="020B0604020202020204" pitchFamily="34" charset="0"/>
                <a:ea typeface="Times New Roman" panose="02020603050405020304" pitchFamily="18" charset="0"/>
                <a:cs typeface="Arial" panose="020B0604020202020204" pitchFamily="34" charset="0"/>
              </a:rPr>
              <a:t>T</a:t>
            </a:r>
            <a:r>
              <a:rPr lang="vi-VN" sz="4000" dirty="0">
                <a:effectLst/>
                <a:latin typeface="Arial" panose="020B0604020202020204" pitchFamily="34" charset="0"/>
                <a:ea typeface="Times New Roman" panose="02020603050405020304" pitchFamily="18" charset="0"/>
                <a:cs typeface="Arial" panose="020B0604020202020204" pitchFamily="34" charset="0"/>
              </a:rPr>
              <a: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Allow</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kiểu </a:t>
            </a:r>
            <a:r>
              <a:rPr lang="vi-VN" sz="4000" b="1" dirty="0">
                <a:effectLst/>
                <a:latin typeface="Arial" panose="020B0604020202020204" pitchFamily="34" charset="0"/>
                <a:ea typeface="Times New Roman" panose="02020603050405020304" pitchFamily="18" charset="0"/>
                <a:cs typeface="Arial" panose="020B0604020202020204" pitchFamily="34" charset="0"/>
              </a:rPr>
              <a:t>Decimal</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a:t>
            </a:r>
            <a:r>
              <a:rPr lang="vi-VN" sz="4000" b="1" dirty="0">
                <a:effectLst/>
                <a:latin typeface="Arial" panose="020B0604020202020204" pitchFamily="34" charset="0"/>
                <a:ea typeface="Times New Roman" panose="02020603050405020304" pitchFamily="18" charset="0"/>
                <a:cs typeface="Arial" panose="020B0604020202020204" pitchFamily="34" charset="0"/>
              </a:rPr>
              <a:t>Between</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Xuất hiện mục Minimum và </a:t>
            </a:r>
            <a:endParaRPr lang="vi-VN" sz="4000" dirty="0">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Times New Roman" panose="02020603050405020304" pitchFamily="18" charset="0"/>
                <a:cs typeface="Arial" panose="020B0604020202020204" pitchFamily="34" charset="0"/>
              </a:rPr>
              <a:t>Maximum: nhập lần lượt 0 và 10.0.</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8" name="image8.png">
            <a:extLst>
              <a:ext uri="{FF2B5EF4-FFF2-40B4-BE49-F238E27FC236}">
                <a16:creationId xmlns:a16="http://schemas.microsoft.com/office/drawing/2014/main" id="{4D2C057F-BFBF-2244-6531-8CA267BC0B8D}"/>
              </a:ext>
            </a:extLst>
          </p:cNvPr>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rcRect/>
          <a:stretch>
            <a:fillRect/>
          </a:stretch>
        </p:blipFill>
        <p:spPr>
          <a:xfrm>
            <a:off x="8715942" y="3265649"/>
            <a:ext cx="8978409" cy="6417368"/>
          </a:xfrm>
          <a:prstGeom prst="rect">
            <a:avLst/>
          </a:prstGeom>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12" presetClass="entr" presetSubtype="8"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p:tgtEl>
                                          <p:spTgt spid="7">
                                            <p:txEl>
                                              <p:pRg st="0" end="0"/>
                                            </p:txEl>
                                          </p:spTgt>
                                        </p:tgtEl>
                                        <p:attrNameLst>
                                          <p:attrName>ppt_x</p:attrName>
                                        </p:attrNameLst>
                                      </p:cBhvr>
                                      <p:tavLst>
                                        <p:tav tm="0">
                                          <p:val>
                                            <p:strVal val="#ppt_x-#ppt_w*1.125000"/>
                                          </p:val>
                                        </p:tav>
                                        <p:tav tm="100000">
                                          <p:val>
                                            <p:strVal val="#ppt_x"/>
                                          </p:val>
                                        </p:tav>
                                      </p:tavLst>
                                    </p:anim>
                                    <p:animEffect transition="in" filter="wipe(right)">
                                      <p:cBhvr>
                                        <p:cTn id="16" dur="500"/>
                                        <p:tgtEl>
                                          <p:spTgt spid="7">
                                            <p:txEl>
                                              <p:pRg st="0" end="0"/>
                                            </p:txEl>
                                          </p:spTgt>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p:tgtEl>
                                          <p:spTgt spid="7">
                                            <p:txEl>
                                              <p:pRg st="1" end="1"/>
                                            </p:txEl>
                                          </p:spTgt>
                                        </p:tgtEl>
                                        <p:attrNameLst>
                                          <p:attrName>ppt_x</p:attrName>
                                        </p:attrNameLst>
                                      </p:cBhvr>
                                      <p:tavLst>
                                        <p:tav tm="0">
                                          <p:val>
                                            <p:strVal val="#ppt_x-#ppt_w*1.125000"/>
                                          </p:val>
                                        </p:tav>
                                        <p:tav tm="100000">
                                          <p:val>
                                            <p:strVal val="#ppt_x"/>
                                          </p:val>
                                        </p:tav>
                                      </p:tavLst>
                                    </p:anim>
                                    <p:animEffect transition="in" filter="wipe(right)">
                                      <p:cBhvr>
                                        <p:cTn id="21" dur="500"/>
                                        <p:tgtEl>
                                          <p:spTgt spid="7">
                                            <p:txEl>
                                              <p:pRg st="1" end="1"/>
                                            </p:txEl>
                                          </p:spTgt>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p:tgtEl>
                                          <p:spTgt spid="7">
                                            <p:txEl>
                                              <p:pRg st="2" end="2"/>
                                            </p:txEl>
                                          </p:spTgt>
                                        </p:tgtEl>
                                        <p:attrNameLst>
                                          <p:attrName>ppt_x</p:attrName>
                                        </p:attrNameLst>
                                      </p:cBhvr>
                                      <p:tavLst>
                                        <p:tav tm="0">
                                          <p:val>
                                            <p:strVal val="#ppt_x-#ppt_w*1.125000"/>
                                          </p:val>
                                        </p:tav>
                                        <p:tav tm="100000">
                                          <p:val>
                                            <p:strVal val="#ppt_x"/>
                                          </p:val>
                                        </p:tav>
                                      </p:tavLst>
                                    </p:anim>
                                    <p:animEffect transition="in" filter="wipe(right)">
                                      <p:cBhvr>
                                        <p:cTn id="26" dur="500"/>
                                        <p:tgtEl>
                                          <p:spTgt spid="7">
                                            <p:txEl>
                                              <p:pRg st="2" end="2"/>
                                            </p:txEl>
                                          </p:spTgt>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p:tgtEl>
                                          <p:spTgt spid="7">
                                            <p:txEl>
                                              <p:pRg st="3" end="3"/>
                                            </p:txEl>
                                          </p:spTgt>
                                        </p:tgtEl>
                                        <p:attrNameLst>
                                          <p:attrName>ppt_x</p:attrName>
                                        </p:attrNameLst>
                                      </p:cBhvr>
                                      <p:tavLst>
                                        <p:tav tm="0">
                                          <p:val>
                                            <p:strVal val="#ppt_x-#ppt_w*1.125000"/>
                                          </p:val>
                                        </p:tav>
                                        <p:tav tm="100000">
                                          <p:val>
                                            <p:strVal val="#ppt_x"/>
                                          </p:val>
                                        </p:tav>
                                      </p:tavLst>
                                    </p:anim>
                                    <p:animEffect transition="in" filter="wipe(right)">
                                      <p:cBhvr>
                                        <p:cTn id="31" dur="500"/>
                                        <p:tgtEl>
                                          <p:spTgt spid="7">
                                            <p:txEl>
                                              <p:pRg st="3" end="3"/>
                                            </p:txEl>
                                          </p:spTgt>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p:tgtEl>
                                          <p:spTgt spid="7">
                                            <p:txEl>
                                              <p:pRg st="4" end="4"/>
                                            </p:txEl>
                                          </p:spTgt>
                                        </p:tgtEl>
                                        <p:attrNameLst>
                                          <p:attrName>ppt_x</p:attrName>
                                        </p:attrNameLst>
                                      </p:cBhvr>
                                      <p:tavLst>
                                        <p:tav tm="0">
                                          <p:val>
                                            <p:strVal val="#ppt_x-#ppt_w*1.125000"/>
                                          </p:val>
                                        </p:tav>
                                        <p:tav tm="100000">
                                          <p:val>
                                            <p:strVal val="#ppt_x"/>
                                          </p:val>
                                        </p:tav>
                                      </p:tavLst>
                                    </p:anim>
                                    <p:animEffect transition="in" filter="wipe(right)">
                                      <p:cBhvr>
                                        <p:cTn id="3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grpSp>
        <p:nvGrpSpPr>
          <p:cNvPr id="2" name="Google Shape;171;p6">
            <a:extLst>
              <a:ext uri="{FF2B5EF4-FFF2-40B4-BE49-F238E27FC236}">
                <a16:creationId xmlns:a16="http://schemas.microsoft.com/office/drawing/2014/main" id="{EBAAEF2E-A689-2832-9880-0AB7D17E8698}"/>
              </a:ext>
            </a:extLst>
          </p:cNvPr>
          <p:cNvGrpSpPr/>
          <p:nvPr/>
        </p:nvGrpSpPr>
        <p:grpSpPr>
          <a:xfrm>
            <a:off x="1892612" y="342900"/>
            <a:ext cx="14502776" cy="1734570"/>
            <a:chOff x="1600200" y="423179"/>
            <a:chExt cx="14502776" cy="1734570"/>
          </a:xfrm>
        </p:grpSpPr>
        <p:sp>
          <p:nvSpPr>
            <p:cNvPr id="3" name="Google Shape;172;p6">
              <a:extLst>
                <a:ext uri="{FF2B5EF4-FFF2-40B4-BE49-F238E27FC236}">
                  <a16:creationId xmlns:a16="http://schemas.microsoft.com/office/drawing/2014/main" id="{508714B3-3EFF-7A64-E0AC-71FCD4AE8D7E}"/>
                </a:ext>
              </a:extLst>
            </p:cNvPr>
            <p:cNvSpPr/>
            <p:nvPr/>
          </p:nvSpPr>
          <p:spPr>
            <a:xfrm>
              <a:off x="1600200" y="423179"/>
              <a:ext cx="14502776" cy="1734570"/>
            </a:xfrm>
            <a:prstGeom prst="rect">
              <a:avLst/>
            </a:prstGeom>
            <a:solidFill>
              <a:schemeClr val="accent5">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70A6AF"/>
                </a:solidFill>
                <a:latin typeface="Calibri"/>
                <a:ea typeface="Calibri"/>
                <a:cs typeface="Calibri"/>
                <a:sym typeface="Calibri"/>
              </a:endParaRPr>
            </a:p>
          </p:txBody>
        </p:sp>
        <p:sp>
          <p:nvSpPr>
            <p:cNvPr id="4" name="Google Shape;173;p6">
              <a:extLst>
                <a:ext uri="{FF2B5EF4-FFF2-40B4-BE49-F238E27FC236}">
                  <a16:creationId xmlns:a16="http://schemas.microsoft.com/office/drawing/2014/main" id="{A19906C4-AEEA-08EA-FFAD-DBEEE7F2EB03}"/>
                </a:ext>
              </a:extLst>
            </p:cNvPr>
            <p:cNvSpPr txBox="1"/>
            <p:nvPr/>
          </p:nvSpPr>
          <p:spPr>
            <a:xfrm>
              <a:off x="2607111" y="720080"/>
              <a:ext cx="12445376" cy="107721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lt1"/>
                </a:buClr>
                <a:buSzPts val="7000"/>
                <a:buFont typeface="Arial"/>
                <a:buNone/>
              </a:pPr>
              <a:r>
                <a:rPr lang="en-US" sz="7000" b="1" i="0" u="none" strike="noStrike" cap="none" dirty="0">
                  <a:solidFill>
                    <a:schemeClr val="lt1"/>
                  </a:solidFill>
                  <a:latin typeface="Arial"/>
                  <a:ea typeface="Arial"/>
                  <a:cs typeface="Arial"/>
                  <a:sym typeface="Arial"/>
                </a:rPr>
                <a:t>VẬN DỤNG</a:t>
              </a:r>
              <a:endParaRPr dirty="0"/>
            </a:p>
          </p:txBody>
        </p:sp>
      </p:grpSp>
      <p:sp>
        <p:nvSpPr>
          <p:cNvPr id="5" name="TextBox 4">
            <a:extLst>
              <a:ext uri="{FF2B5EF4-FFF2-40B4-BE49-F238E27FC236}">
                <a16:creationId xmlns:a16="http://schemas.microsoft.com/office/drawing/2014/main" id="{7D5A8F16-B534-8639-30E0-A68063D0C69B}"/>
              </a:ext>
            </a:extLst>
          </p:cNvPr>
          <p:cNvSpPr txBox="1"/>
          <p:nvPr/>
        </p:nvSpPr>
        <p:spPr>
          <a:xfrm>
            <a:off x="480906" y="2409371"/>
            <a:ext cx="6834294" cy="707886"/>
          </a:xfrm>
          <a:prstGeom prst="rect">
            <a:avLst/>
          </a:prstGeom>
          <a:noFill/>
        </p:spPr>
        <p:txBody>
          <a:bodyPr wrap="square">
            <a:spAutoFit/>
          </a:bodyPr>
          <a:lstStyle/>
          <a:p>
            <a:pPr algn="just">
              <a:spcAft>
                <a:spcPts val="800"/>
              </a:spcAft>
            </a:pPr>
            <a:r>
              <a:rPr lang="vi-VN" sz="4000" dirty="0">
                <a:solidFill>
                  <a:srgbClr val="C00000"/>
                </a:solidFill>
                <a:latin typeface="Arial" panose="020B0604020202020204" pitchFamily="34" charset="0"/>
                <a:ea typeface="Times New Roman" panose="02020603050405020304" pitchFamily="18" charset="0"/>
                <a:cs typeface="Arial" panose="020B0604020202020204" pitchFamily="34" charset="0"/>
              </a:rPr>
              <a:t>B</a:t>
            </a:r>
            <a:r>
              <a:rPr lang="vi-VN" sz="40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ài tập </a:t>
            </a:r>
            <a:r>
              <a:rPr lang="vi-VN" sz="40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Vận dụng </a:t>
            </a:r>
            <a:r>
              <a:rPr lang="vi-VN" sz="40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tr.37 SGK:</a:t>
            </a:r>
            <a:endParaRPr lang="en-VN" sz="400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FEDF4DEA-1CD7-61F9-C95A-5946514FC3FF}"/>
              </a:ext>
            </a:extLst>
          </p:cNvPr>
          <p:cNvSpPr txBox="1"/>
          <p:nvPr/>
        </p:nvSpPr>
        <p:spPr>
          <a:xfrm>
            <a:off x="819573" y="3449158"/>
            <a:ext cx="16648854" cy="5826018"/>
          </a:xfrm>
          <a:prstGeom prst="rect">
            <a:avLst/>
          </a:prstGeom>
          <a:noFill/>
        </p:spPr>
        <p:txBody>
          <a:bodyPr wrap="square">
            <a:spAutoFit/>
          </a:bodyPr>
          <a:lstStyle/>
          <a:p>
            <a:pPr algn="just">
              <a:lnSpc>
                <a:spcPct val="150000"/>
              </a:lnSpc>
              <a:spcAft>
                <a:spcPts val="800"/>
              </a:spcAft>
            </a:pPr>
            <a:r>
              <a:rPr lang="vi-VN" sz="4000" dirty="0">
                <a:effectLst/>
                <a:latin typeface="Arial" panose="020B0604020202020204" pitchFamily="34" charset="0"/>
                <a:ea typeface="Times New Roman" panose="02020603050405020304" pitchFamily="18" charset="0"/>
                <a:cs typeface="Arial" panose="020B0604020202020204" pitchFamily="34" charset="0"/>
              </a:rPr>
              <a:t>Giả sử có một bảng tính liệt kê các mặt hàng đã bán gồm có: số thứ tự, tên hàng, số lượng, đơn giá, thành tiền. Em hãy thực hiện: </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Times New Roman" panose="02020603050405020304" pitchFamily="18" charset="0"/>
                <a:cs typeface="Arial" panose="020B0604020202020204" pitchFamily="34" charset="0"/>
              </a:rPr>
              <a:t>1) Thiết lập xác thực dữ liệu để giới hạn số kí tự của tên hàng ít hơn 20, số lượng lớn hơn 0, đơn giá lớn hơn 0.</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vi-VN" sz="4000" dirty="0">
                <a:effectLst/>
                <a:latin typeface="Arial" panose="020B0604020202020204" pitchFamily="34" charset="0"/>
                <a:ea typeface="Times New Roman" panose="02020603050405020304" pitchFamily="18" charset="0"/>
                <a:cs typeface="Arial" panose="020B0604020202020204" pitchFamily="34" charset="0"/>
              </a:rPr>
              <a:t>2) Nhập dữ liệu cho ít nhất 4 mặt hàng với số lượng từ 1 đến 10. Tính:</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50000"/>
              </a:lnSpc>
              <a:spcAft>
                <a:spcPts val="800"/>
              </a:spcAft>
            </a:pPr>
            <a:r>
              <a:rPr lang="vi-VN" sz="4000" dirty="0">
                <a:effectLst/>
                <a:latin typeface="Arial" panose="020B0604020202020204" pitchFamily="34" charset="0"/>
                <a:ea typeface="Times New Roman" panose="02020603050405020304" pitchFamily="18" charset="0"/>
                <a:cs typeface="Arial" panose="020B0604020202020204" pitchFamily="34" charset="0"/>
              </a:rPr>
              <a:t>Thành tiền = Số lượng * Đơn giá.</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14" descr="https://cdn-icons-png.flaticon.com/128/5384/5384490.png">
            <a:extLst>
              <a:ext uri="{FF2B5EF4-FFF2-40B4-BE49-F238E27FC236}">
                <a16:creationId xmlns:a16="http://schemas.microsoft.com/office/drawing/2014/main" id="{AFDE12BA-DCEB-F10C-5751-6B8B9CA8D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3499" y="1454406"/>
            <a:ext cx="1828800" cy="18288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dissolve">
                                      <p:cBhvr>
                                        <p:cTn id="16" dur="500"/>
                                        <p:tgtEl>
                                          <p:spTgt spid="6">
                                            <p:txEl>
                                              <p:pRg st="1" end="1"/>
                                            </p:txEl>
                                          </p:spTgt>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dissolve">
                                      <p:cBhvr>
                                        <p:cTn id="20" dur="500"/>
                                        <p:tgtEl>
                                          <p:spTgt spid="6">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dissolve">
                                      <p:cBhvr>
                                        <p:cTn id="2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3" name="TextBox 2">
            <a:extLst>
              <a:ext uri="{FF2B5EF4-FFF2-40B4-BE49-F238E27FC236}">
                <a16:creationId xmlns:a16="http://schemas.microsoft.com/office/drawing/2014/main" id="{EA5D4451-EA05-B949-5C62-3C8E7D68AB60}"/>
              </a:ext>
            </a:extLst>
          </p:cNvPr>
          <p:cNvSpPr txBox="1"/>
          <p:nvPr/>
        </p:nvSpPr>
        <p:spPr>
          <a:xfrm>
            <a:off x="472440" y="1303020"/>
            <a:ext cx="17343120" cy="7980454"/>
          </a:xfrm>
          <a:prstGeom prst="rect">
            <a:avLst/>
          </a:prstGeom>
          <a:noFill/>
        </p:spPr>
        <p:txBody>
          <a:bodyPr wrap="square">
            <a:spAutoFit/>
          </a:bodyPr>
          <a:lstStyle/>
          <a:p>
            <a:pPr algn="just">
              <a:lnSpc>
                <a:spcPct val="150000"/>
              </a:lnSpc>
              <a:spcAft>
                <a:spcPts val="800"/>
              </a:spcAft>
            </a:pPr>
            <a:r>
              <a:rPr lang="vi-VN" sz="4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 </a:t>
            </a:r>
            <a:r>
              <a:rPr lang="vi-VN" sz="4000" dirty="0">
                <a:effectLst/>
                <a:latin typeface="Arial" panose="020B0604020202020204" pitchFamily="34" charset="0"/>
                <a:ea typeface="Times New Roman" panose="02020603050405020304" pitchFamily="18" charset="0"/>
                <a:cs typeface="Arial" panose="020B0604020202020204" pitchFamily="34" charset="0"/>
              </a:rPr>
              <a:t>Thiết lập xác thực dữ liệu để:</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Times New Roman" panose="02020603050405020304" pitchFamily="18" charset="0"/>
                <a:cs typeface="Arial" panose="020B0604020202020204" pitchFamily="34" charset="0"/>
              </a:rPr>
              <a:t>Giới hạn kí tự của tên hàng ít hơn 20:</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Chọn cột cần thiết lập, ví dụ B3:B15. Chọn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Data/Data Tools/Data Validation</a:t>
            </a:r>
            <a:r>
              <a:rPr lang="vi-VN" sz="4000" dirty="0">
                <a:effectLst/>
                <a:latin typeface="Arial" panose="020B0604020202020204" pitchFamily="34" charset="0"/>
                <a:ea typeface="Times New Roman" panose="02020603050405020304" pitchFamily="18" charset="0"/>
                <a:cs typeface="Arial" panose="020B0604020202020204" pitchFamily="34" charset="0"/>
              </a:rPr>
              <a:t> để xuất hiện hộp thoại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 Validation</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Allow</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kiểu </a:t>
            </a:r>
            <a:r>
              <a:rPr lang="vi-VN" sz="4000" b="1" dirty="0">
                <a:effectLst/>
                <a:latin typeface="Arial" panose="020B0604020202020204" pitchFamily="34" charset="0"/>
                <a:ea typeface="Times New Roman" panose="02020603050405020304" pitchFamily="18" charset="0"/>
                <a:cs typeface="Arial" panose="020B0604020202020204" pitchFamily="34" charset="0"/>
              </a:rPr>
              <a:t>Text Length</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a:t>
            </a:r>
            <a:r>
              <a:rPr lang="vi-VN" sz="4000" b="1" dirty="0">
                <a:effectLst/>
                <a:latin typeface="Arial" panose="020B0604020202020204" pitchFamily="34" charset="0"/>
                <a:ea typeface="Times New Roman" panose="02020603050405020304" pitchFamily="18" charset="0"/>
                <a:cs typeface="Arial" panose="020B0604020202020204" pitchFamily="34" charset="0"/>
              </a:rPr>
              <a:t>Less than</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Xuất hiện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Maximum</a:t>
            </a:r>
            <a:r>
              <a:rPr lang="vi-VN" sz="4000" dirty="0">
                <a:effectLst/>
                <a:latin typeface="Arial" panose="020B0604020202020204" pitchFamily="34" charset="0"/>
                <a:ea typeface="Times New Roman" panose="02020603050405020304" pitchFamily="18" charset="0"/>
                <a:cs typeface="Arial" panose="020B0604020202020204" pitchFamily="34" charset="0"/>
              </a:rPr>
              <a:t>: nhập 20.</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Nháy chuột vào nút lệnh </a:t>
            </a:r>
            <a:r>
              <a:rPr lang="vi-VN" sz="4000" b="1" dirty="0">
                <a:effectLst/>
                <a:latin typeface="Arial" panose="020B0604020202020204" pitchFamily="34" charset="0"/>
                <a:ea typeface="Times New Roman" panose="02020603050405020304" pitchFamily="18" charset="0"/>
                <a:cs typeface="Arial" panose="020B0604020202020204" pitchFamily="34" charset="0"/>
              </a:rPr>
              <a:t>OK</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4" name="image13.png">
            <a:extLst>
              <a:ext uri="{FF2B5EF4-FFF2-40B4-BE49-F238E27FC236}">
                <a16:creationId xmlns:a16="http://schemas.microsoft.com/office/drawing/2014/main" id="{61763477-4668-9D6E-975F-EE75712288F7}"/>
              </a:ext>
            </a:extLst>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a:xfrm>
            <a:off x="10288030" y="5143500"/>
            <a:ext cx="7120098" cy="4833733"/>
          </a:xfrm>
          <a:prstGeom prst="rect">
            <a:avLst/>
          </a:prstGeom>
          <a:ln/>
        </p:spPr>
      </p:pic>
      <p:sp>
        <p:nvSpPr>
          <p:cNvPr id="5" name="Google Shape;121;p3">
            <a:extLst>
              <a:ext uri="{FF2B5EF4-FFF2-40B4-BE49-F238E27FC236}">
                <a16:creationId xmlns:a16="http://schemas.microsoft.com/office/drawing/2014/main" id="{E397D9CD-3E61-6201-155C-931C5563372A}"/>
              </a:ext>
            </a:extLst>
          </p:cNvPr>
          <p:cNvSpPr/>
          <p:nvPr/>
        </p:nvSpPr>
        <p:spPr>
          <a:xfrm>
            <a:off x="6057900" y="160020"/>
            <a:ext cx="6172200" cy="1143000"/>
          </a:xfrm>
          <a:prstGeom prst="roundRect">
            <a:avLst>
              <a:gd name="adj" fmla="val 50000"/>
            </a:avLst>
          </a:prstGeom>
          <a:solidFill>
            <a:srgbClr val="E36C09"/>
          </a:solidFill>
          <a:ln>
            <a:noFill/>
          </a:ln>
          <a:effectLst>
            <a:outerShdw blurRad="107950" dist="12700" dir="5400000" algn="ctr">
              <a:srgbClr val="000000"/>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500" b="1" i="0" u="none" strike="noStrike" cap="none" dirty="0">
                <a:solidFill>
                  <a:schemeClr val="lt1"/>
                </a:solidFill>
                <a:latin typeface="Arial"/>
                <a:ea typeface="Arial"/>
                <a:cs typeface="Arial"/>
                <a:sym typeface="Arial"/>
              </a:rPr>
              <a:t>GỢI </a:t>
            </a:r>
            <a:r>
              <a:rPr lang="en-US" sz="4500" b="1" i="0" u="none" strike="noStrike" cap="none" dirty="0" err="1">
                <a:solidFill>
                  <a:schemeClr val="lt1"/>
                </a:solidFill>
                <a:latin typeface="Arial"/>
                <a:ea typeface="Arial"/>
                <a:cs typeface="Arial"/>
                <a:sym typeface="Arial"/>
              </a:rPr>
              <a:t>Ý</a:t>
            </a:r>
            <a:r>
              <a:rPr lang="en-US" sz="4500" b="1" i="0" u="none" strike="noStrike" cap="none" dirty="0">
                <a:solidFill>
                  <a:schemeClr val="lt1"/>
                </a:solidFill>
                <a:latin typeface="Arial"/>
                <a:ea typeface="Arial"/>
                <a:cs typeface="Arial"/>
                <a:sym typeface="Arial"/>
              </a:rPr>
              <a:t> ĐÁP ÁN</a:t>
            </a:r>
            <a:endParaRPr dirty="0"/>
          </a:p>
        </p:txBody>
      </p:sp>
      <p:pic>
        <p:nvPicPr>
          <p:cNvPr id="6" name="Picture 5" descr="Người Phụ Nữ Hoạt Hình Với Máy Tính Xách Tay Trên Thiết Kế Vector Máy Tính  | Công cụ đồ họa PSD Tải xuống miễn phí - Pikbest">
            <a:extLst>
              <a:ext uri="{FF2B5EF4-FFF2-40B4-BE49-F238E27FC236}">
                <a16:creationId xmlns:a16="http://schemas.microsoft.com/office/drawing/2014/main" id="{D1D6EE0E-5513-52BA-28ED-8AE3623B99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48079" y="-399098"/>
            <a:ext cx="4118201" cy="41182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linds(horizontal)">
                                      <p:cBhvr>
                                        <p:cTn id="24" dur="500"/>
                                        <p:tgtEl>
                                          <p:spTgt spid="3">
                                            <p:txEl>
                                              <p:pRg st="3" end="3"/>
                                            </p:txEl>
                                          </p:spTgt>
                                        </p:tgtEl>
                                      </p:cBhvr>
                                    </p:animEffect>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500"/>
                                        <p:tgtEl>
                                          <p:spTgt spid="3">
                                            <p:txEl>
                                              <p:pRg st="4" end="4"/>
                                            </p:txEl>
                                          </p:spTgt>
                                        </p:tgtEl>
                                      </p:cBhvr>
                                    </p:animEffect>
                                  </p:childTnLst>
                                </p:cTn>
                              </p:par>
                            </p:childTnLst>
                          </p:cTn>
                        </p:par>
                        <p:par>
                          <p:cTn id="29" fill="hold">
                            <p:stCondLst>
                              <p:cond delay="2500"/>
                            </p:stCondLst>
                            <p:childTnLst>
                              <p:par>
                                <p:cTn id="30" presetID="3" presetClass="entr" presetSubtype="10"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par>
                          <p:cTn id="33" fill="hold">
                            <p:stCondLst>
                              <p:cond delay="3000"/>
                            </p:stCondLst>
                            <p:childTnLst>
                              <p:par>
                                <p:cTn id="34" presetID="3" presetClass="entr" presetSubtype="10" fill="hold"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blinds(horizontal)">
                                      <p:cBhvr>
                                        <p:cTn id="36" dur="500"/>
                                        <p:tgtEl>
                                          <p:spTgt spid="3">
                                            <p:txEl>
                                              <p:pRg st="6" end="6"/>
                                            </p:txEl>
                                          </p:spTgt>
                                        </p:tgtEl>
                                      </p:cBhvr>
                                    </p:animEffect>
                                  </p:childTnLst>
                                </p:cTn>
                              </p:par>
                            </p:childTnLst>
                          </p:cTn>
                        </p:par>
                        <p:par>
                          <p:cTn id="37" fill="hold">
                            <p:stCondLst>
                              <p:cond delay="3500"/>
                            </p:stCondLst>
                            <p:childTnLst>
                              <p:par>
                                <p:cTn id="38" presetID="3" presetClass="entr" presetSubtype="1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linds(horizontal)">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A8A8D7-822F-1A83-C59B-38004406313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287580" y="0"/>
            <a:ext cx="15712840" cy="10287000"/>
          </a:xfrm>
          <a:prstGeom prst="rect">
            <a:avLst/>
          </a:prstGeom>
        </p:spPr>
      </p:pic>
    </p:spTree>
    <p:extLst>
      <p:ext uri="{BB962C8B-B14F-4D97-AF65-F5344CB8AC3E}">
        <p14:creationId xmlns:p14="http://schemas.microsoft.com/office/powerpoint/2010/main" val="2272287184"/>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3" name="TextBox 2">
            <a:extLst>
              <a:ext uri="{FF2B5EF4-FFF2-40B4-BE49-F238E27FC236}">
                <a16:creationId xmlns:a16="http://schemas.microsoft.com/office/drawing/2014/main" id="{1B0C3C27-1A9F-0893-CE10-7B9C701AB45C}"/>
              </a:ext>
            </a:extLst>
          </p:cNvPr>
          <p:cNvSpPr txBox="1"/>
          <p:nvPr/>
        </p:nvSpPr>
        <p:spPr>
          <a:xfrm>
            <a:off x="594360" y="373675"/>
            <a:ext cx="17099280" cy="5005281"/>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Times New Roman" panose="02020603050405020304" pitchFamily="18" charset="0"/>
                <a:cs typeface="Arial" panose="020B0604020202020204" pitchFamily="34" charset="0"/>
              </a:rPr>
              <a:t>Số lượng lớn hơn 0:</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Chọn cột cần thiết lập, ví dụ C3:C15. Mở hộp thoại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 Validation</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Allow</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kiểu </a:t>
            </a:r>
            <a:r>
              <a:rPr lang="vi-VN" sz="4000" b="1" dirty="0">
                <a:effectLst/>
                <a:latin typeface="Arial" panose="020B0604020202020204" pitchFamily="34" charset="0"/>
                <a:ea typeface="Times New Roman" panose="02020603050405020304" pitchFamily="18" charset="0"/>
                <a:cs typeface="Arial" panose="020B0604020202020204" pitchFamily="34" charset="0"/>
              </a:rPr>
              <a:t>Whole number</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latin typeface="Arial" panose="020B0604020202020204" pitchFamily="34" charset="0"/>
                <a:ea typeface="Times New Roman" panose="02020603050405020304" pitchFamily="18" charset="0"/>
                <a:cs typeface="Arial" panose="020B0604020202020204" pitchFamily="34" charset="0"/>
              </a:rPr>
              <a:t>T</a:t>
            </a:r>
            <a:r>
              <a:rPr lang="vi-VN" sz="4000" dirty="0">
                <a:effectLst/>
                <a:latin typeface="Arial" panose="020B0604020202020204" pitchFamily="34" charset="0"/>
                <a:ea typeface="Times New Roman" panose="02020603050405020304" pitchFamily="18" charset="0"/>
                <a:cs typeface="Arial" panose="020B0604020202020204" pitchFamily="34" charset="0"/>
              </a:rPr>
              <a:t>ại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Data</a:t>
            </a:r>
            <a:r>
              <a:rPr lang="vi-VN" sz="4000" dirty="0">
                <a:effectLst/>
                <a:latin typeface="Arial" panose="020B0604020202020204" pitchFamily="34" charset="0"/>
                <a:ea typeface="Times New Roman" panose="02020603050405020304" pitchFamily="18" charset="0"/>
                <a:cs typeface="Arial" panose="020B0604020202020204" pitchFamily="34" charset="0"/>
              </a:rPr>
              <a:t>: chọn </a:t>
            </a:r>
            <a:r>
              <a:rPr lang="vi-VN" sz="4000" b="1" dirty="0">
                <a:effectLst/>
                <a:latin typeface="Arial" panose="020B0604020202020204" pitchFamily="34" charset="0"/>
                <a:ea typeface="Times New Roman" panose="02020603050405020304" pitchFamily="18" charset="0"/>
                <a:cs typeface="Arial" panose="020B0604020202020204" pitchFamily="34" charset="0"/>
              </a:rPr>
              <a:t>greater than</a:t>
            </a:r>
            <a:r>
              <a:rPr lang="vi-VN" sz="4000" dirty="0">
                <a:effectLst/>
                <a:latin typeface="Arial" panose="020B0604020202020204" pitchFamily="34" charset="0"/>
                <a:ea typeface="Times New Roman" panose="02020603050405020304" pitchFamily="18" charset="0"/>
                <a:cs typeface="Arial" panose="020B0604020202020204" pitchFamily="34" charset="0"/>
              </a:rPr>
              <a:t>.</a:t>
            </a:r>
            <a:endParaRPr lang="en-VN"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spcAft>
                <a:spcPts val="800"/>
              </a:spcAft>
              <a:buFont typeface="Wingdings" pitchFamily="2" charset="2"/>
              <a:buChar char="Ø"/>
            </a:pPr>
            <a:r>
              <a:rPr lang="vi-VN" sz="4000" dirty="0">
                <a:effectLst/>
                <a:latin typeface="Arial" panose="020B0604020202020204" pitchFamily="34" charset="0"/>
                <a:ea typeface="Times New Roman" panose="02020603050405020304" pitchFamily="18" charset="0"/>
                <a:cs typeface="Arial" panose="020B0604020202020204" pitchFamily="34" charset="0"/>
              </a:rPr>
              <a:t>Xuất hiện mục </a:t>
            </a:r>
            <a:r>
              <a:rPr lang="vi-VN" sz="4000" b="1" dirty="0">
                <a:effectLst/>
                <a:latin typeface="Arial" panose="020B0604020202020204" pitchFamily="34" charset="0"/>
                <a:ea typeface="Times New Roman" panose="02020603050405020304" pitchFamily="18" charset="0"/>
                <a:cs typeface="Arial" panose="020B0604020202020204" pitchFamily="34" charset="0"/>
              </a:rPr>
              <a:t>Minimum</a:t>
            </a:r>
            <a:r>
              <a:rPr lang="vi-VN" sz="4000" dirty="0">
                <a:effectLst/>
                <a:latin typeface="Arial" panose="020B0604020202020204" pitchFamily="34" charset="0"/>
                <a:ea typeface="Times New Roman" panose="02020603050405020304" pitchFamily="18" charset="0"/>
                <a:cs typeface="Arial" panose="020B0604020202020204" pitchFamily="34" charset="0"/>
              </a:rPr>
              <a:t>: nhập 0</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4" name="image21.png">
            <a:extLst>
              <a:ext uri="{FF2B5EF4-FFF2-40B4-BE49-F238E27FC236}">
                <a16:creationId xmlns:a16="http://schemas.microsoft.com/office/drawing/2014/main" id="{DDFE8963-ABCB-31CD-F46D-D906AB404190}"/>
              </a:ext>
            </a:extLst>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a:xfrm>
            <a:off x="8956617" y="4612998"/>
            <a:ext cx="8972550" cy="5005281"/>
          </a:xfrm>
          <a:prstGeom prst="rect">
            <a:avLst/>
          </a:prstGeom>
          <a:ln/>
        </p:spPr>
      </p:pic>
      <p:pic>
        <p:nvPicPr>
          <p:cNvPr id="5" name="Picture 5" descr="Người Phụ Nữ Hoạt Hình Với Máy Tính Xách Tay Trên Thiết Kế Vector Máy Tính  | Công cụ đồ họa PSD Tải xuống miễn phí - Pikbest">
            <a:extLst>
              <a:ext uri="{FF2B5EF4-FFF2-40B4-BE49-F238E27FC236}">
                <a16:creationId xmlns:a16="http://schemas.microsoft.com/office/drawing/2014/main" id="{85DF77A3-04FD-C2CC-D130-39D0989AC4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833" y="5795124"/>
            <a:ext cx="4118201" cy="41182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1.png">
            <a:extLst>
              <a:ext uri="{FF2B5EF4-FFF2-40B4-BE49-F238E27FC236}">
                <a16:creationId xmlns:a16="http://schemas.microsoft.com/office/drawing/2014/main" id="{FDEA85F3-33DA-0694-1CC8-FF1BB411F8B4}"/>
              </a:ext>
            </a:extLst>
          </p:cNvPr>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a:xfrm>
            <a:off x="638954" y="0"/>
            <a:ext cx="17010092" cy="10287000"/>
          </a:xfrm>
          <a:prstGeom prst="rect">
            <a:avLst/>
          </a:prstGeom>
          <a:ln/>
        </p:spPr>
      </p:pic>
    </p:spTree>
    <p:extLst>
      <p:ext uri="{BB962C8B-B14F-4D97-AF65-F5344CB8AC3E}">
        <p14:creationId xmlns:p14="http://schemas.microsoft.com/office/powerpoint/2010/main" val="2179249660"/>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4059FD-B11D-9591-8628-47330B4181E1}"/>
              </a:ext>
            </a:extLst>
          </p:cNvPr>
          <p:cNvSpPr txBox="1"/>
          <p:nvPr/>
        </p:nvSpPr>
        <p:spPr>
          <a:xfrm>
            <a:off x="642788" y="493663"/>
            <a:ext cx="5721436" cy="3594638"/>
          </a:xfrm>
          <a:prstGeom prst="rect">
            <a:avLst/>
          </a:prstGeom>
          <a:noFill/>
        </p:spPr>
        <p:txBody>
          <a:bodyPr wrap="square">
            <a:spAutoFit/>
          </a:bodyPr>
          <a:lstStyle/>
          <a:p>
            <a:pPr algn="just">
              <a:lnSpc>
                <a:spcPct val="200000"/>
              </a:lnSpc>
              <a:spcAft>
                <a:spcPts val="800"/>
              </a:spcAft>
            </a:pPr>
            <a:r>
              <a:rPr lang="vi-VN" sz="4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 </a:t>
            </a:r>
            <a:r>
              <a:rPr lang="vi-VN" sz="4000" dirty="0">
                <a:effectLst/>
                <a:latin typeface="Arial" panose="020B0604020202020204" pitchFamily="34" charset="0"/>
                <a:ea typeface="Times New Roman" panose="02020603050405020304" pitchFamily="18" charset="0"/>
                <a:cs typeface="Arial" panose="020B0604020202020204" pitchFamily="34" charset="0"/>
              </a:rPr>
              <a:t>Nhập dữ liệu cho ít nhất 4 mặt hàng và tính Thành tiền.</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6" name="Picture 5" descr="A table with numbers and a red rectangle&#10;&#10;Description automatically generated">
            <a:extLst>
              <a:ext uri="{FF2B5EF4-FFF2-40B4-BE49-F238E27FC236}">
                <a16:creationId xmlns:a16="http://schemas.microsoft.com/office/drawing/2014/main" id="{94A75A4C-1EA2-814D-A1BE-B162698079B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677828" y="493663"/>
            <a:ext cx="10530551" cy="4410931"/>
          </a:xfrm>
          <a:prstGeom prst="rect">
            <a:avLst/>
          </a:prstGeom>
        </p:spPr>
      </p:pic>
      <p:pic>
        <p:nvPicPr>
          <p:cNvPr id="7" name="Picture 6" descr="A table with numbers and letters&#10;&#10;Description automatically generated">
            <a:extLst>
              <a:ext uri="{FF2B5EF4-FFF2-40B4-BE49-F238E27FC236}">
                <a16:creationId xmlns:a16="http://schemas.microsoft.com/office/drawing/2014/main" id="{06B8D59C-0081-8F35-0512-5BCBE0C7B991}"/>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677828" y="5255156"/>
            <a:ext cx="10579453" cy="4538181"/>
          </a:xfrm>
          <a:prstGeom prst="rect">
            <a:avLst/>
          </a:prstGeom>
        </p:spPr>
      </p:pic>
      <p:pic>
        <p:nvPicPr>
          <p:cNvPr id="8" name="Picture 5" descr="Người Phụ Nữ Hoạt Hình Với Máy Tính Xách Tay Trên Thiết Kế Vector Máy Tính  | Công cụ đồ họa PSD Tải xuống miễn phí - Pikbest">
            <a:extLst>
              <a:ext uri="{FF2B5EF4-FFF2-40B4-BE49-F238E27FC236}">
                <a16:creationId xmlns:a16="http://schemas.microsoft.com/office/drawing/2014/main" id="{40B972AC-B6F6-127E-EDAF-D6FB9A5EE0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4405" y="4442242"/>
            <a:ext cx="4118201" cy="4118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14722"/>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grpSp>
        <p:nvGrpSpPr>
          <p:cNvPr id="637" name="Google Shape;637;p36"/>
          <p:cNvGrpSpPr/>
          <p:nvPr/>
        </p:nvGrpSpPr>
        <p:grpSpPr>
          <a:xfrm>
            <a:off x="-208290" y="-277886"/>
            <a:ext cx="18704582" cy="12473496"/>
            <a:chOff x="0" y="0"/>
            <a:chExt cx="24939442" cy="16631327"/>
          </a:xfrm>
        </p:grpSpPr>
        <p:sp>
          <p:nvSpPr>
            <p:cNvPr id="638" name="Google Shape;638;p36"/>
            <p:cNvSpPr/>
            <p:nvPr/>
          </p:nvSpPr>
          <p:spPr>
            <a:xfrm>
              <a:off x="0" y="0"/>
              <a:ext cx="8338309" cy="8338309"/>
            </a:xfrm>
            <a:custGeom>
              <a:avLst/>
              <a:gdLst/>
              <a:ahLst/>
              <a:cxnLst/>
              <a:rect l="l" t="t" r="r" b="b"/>
              <a:pathLst>
                <a:path w="8338309" h="8338309" extrusionOk="0">
                  <a:moveTo>
                    <a:pt x="0" y="0"/>
                  </a:moveTo>
                  <a:lnTo>
                    <a:pt x="8338309" y="0"/>
                  </a:lnTo>
                  <a:lnTo>
                    <a:pt x="8338309" y="8338309"/>
                  </a:lnTo>
                  <a:lnTo>
                    <a:pt x="0" y="8338309"/>
                  </a:lnTo>
                  <a:lnTo>
                    <a:pt x="0" y="0"/>
                  </a:lnTo>
                  <a:close/>
                </a:path>
              </a:pathLst>
            </a:custGeom>
            <a:blipFill rotWithShape="1">
              <a:blip r:embed="rId3">
                <a:alphaModFix/>
              </a:blip>
              <a:stretch>
                <a:fillRect/>
              </a:stretch>
            </a:blipFill>
            <a:ln>
              <a:noFill/>
            </a:ln>
          </p:spPr>
        </p:sp>
        <p:sp>
          <p:nvSpPr>
            <p:cNvPr id="639" name="Google Shape;639;p36"/>
            <p:cNvSpPr/>
            <p:nvPr/>
          </p:nvSpPr>
          <p:spPr>
            <a:xfrm>
              <a:off x="0" y="8293018"/>
              <a:ext cx="8338309" cy="8338309"/>
            </a:xfrm>
            <a:custGeom>
              <a:avLst/>
              <a:gdLst/>
              <a:ahLst/>
              <a:cxnLst/>
              <a:rect l="l" t="t" r="r" b="b"/>
              <a:pathLst>
                <a:path w="8338309" h="8338309" extrusionOk="0">
                  <a:moveTo>
                    <a:pt x="0" y="0"/>
                  </a:moveTo>
                  <a:lnTo>
                    <a:pt x="8338309" y="0"/>
                  </a:lnTo>
                  <a:lnTo>
                    <a:pt x="8338309" y="8338308"/>
                  </a:lnTo>
                  <a:lnTo>
                    <a:pt x="0" y="8338308"/>
                  </a:lnTo>
                  <a:lnTo>
                    <a:pt x="0" y="0"/>
                  </a:lnTo>
                  <a:close/>
                </a:path>
              </a:pathLst>
            </a:custGeom>
            <a:blipFill rotWithShape="1">
              <a:blip r:embed="rId3">
                <a:alphaModFix/>
              </a:blip>
              <a:stretch>
                <a:fillRect/>
              </a:stretch>
            </a:blipFill>
            <a:ln>
              <a:noFill/>
            </a:ln>
          </p:spPr>
        </p:sp>
        <p:sp>
          <p:nvSpPr>
            <p:cNvPr id="640" name="Google Shape;640;p36"/>
            <p:cNvSpPr/>
            <p:nvPr/>
          </p:nvSpPr>
          <p:spPr>
            <a:xfrm>
              <a:off x="8293018"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641" name="Google Shape;641;p36"/>
            <p:cNvSpPr/>
            <p:nvPr/>
          </p:nvSpPr>
          <p:spPr>
            <a:xfrm>
              <a:off x="8293018"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sp>
          <p:nvSpPr>
            <p:cNvPr id="642" name="Google Shape;642;p36"/>
            <p:cNvSpPr/>
            <p:nvPr/>
          </p:nvSpPr>
          <p:spPr>
            <a:xfrm>
              <a:off x="16601133"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643" name="Google Shape;643;p36"/>
            <p:cNvSpPr/>
            <p:nvPr/>
          </p:nvSpPr>
          <p:spPr>
            <a:xfrm>
              <a:off x="16601133"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grpSp>
      <p:grpSp>
        <p:nvGrpSpPr>
          <p:cNvPr id="644" name="Google Shape;644;p36"/>
          <p:cNvGrpSpPr/>
          <p:nvPr/>
        </p:nvGrpSpPr>
        <p:grpSpPr>
          <a:xfrm>
            <a:off x="890488" y="660487"/>
            <a:ext cx="16507024" cy="8776300"/>
            <a:chOff x="0" y="-47625"/>
            <a:chExt cx="4143582" cy="2203021"/>
          </a:xfrm>
        </p:grpSpPr>
        <p:sp>
          <p:nvSpPr>
            <p:cNvPr id="645" name="Google Shape;645;p36"/>
            <p:cNvSpPr/>
            <p:nvPr/>
          </p:nvSpPr>
          <p:spPr>
            <a:xfrm>
              <a:off x="0" y="0"/>
              <a:ext cx="4143582" cy="2155396"/>
            </a:xfrm>
            <a:custGeom>
              <a:avLst/>
              <a:gdLst/>
              <a:ahLst/>
              <a:cxnLst/>
              <a:rect l="l" t="t" r="r" b="b"/>
              <a:pathLst>
                <a:path w="4143582" h="2155396" extrusionOk="0">
                  <a:moveTo>
                    <a:pt x="11725" y="0"/>
                  </a:moveTo>
                  <a:lnTo>
                    <a:pt x="4131857" y="0"/>
                  </a:lnTo>
                  <a:cubicBezTo>
                    <a:pt x="4134967" y="0"/>
                    <a:pt x="4137949" y="1235"/>
                    <a:pt x="4140148" y="3434"/>
                  </a:cubicBezTo>
                  <a:cubicBezTo>
                    <a:pt x="4142347" y="5633"/>
                    <a:pt x="4143582" y="8615"/>
                    <a:pt x="4143582" y="11725"/>
                  </a:cubicBezTo>
                  <a:lnTo>
                    <a:pt x="4143582" y="2143671"/>
                  </a:lnTo>
                  <a:cubicBezTo>
                    <a:pt x="4143582" y="2146780"/>
                    <a:pt x="4142347" y="2149763"/>
                    <a:pt x="4140148" y="2151962"/>
                  </a:cubicBezTo>
                  <a:cubicBezTo>
                    <a:pt x="4137949" y="2154161"/>
                    <a:pt x="4134967" y="2155396"/>
                    <a:pt x="4131857" y="2155396"/>
                  </a:cubicBezTo>
                  <a:lnTo>
                    <a:pt x="11725" y="2155396"/>
                  </a:lnTo>
                  <a:cubicBezTo>
                    <a:pt x="8615" y="2155396"/>
                    <a:pt x="5633" y="2154161"/>
                    <a:pt x="3434" y="2151962"/>
                  </a:cubicBezTo>
                  <a:cubicBezTo>
                    <a:pt x="1235" y="2149763"/>
                    <a:pt x="0" y="2146780"/>
                    <a:pt x="0" y="2143671"/>
                  </a:cubicBezTo>
                  <a:lnTo>
                    <a:pt x="0" y="11725"/>
                  </a:lnTo>
                  <a:cubicBezTo>
                    <a:pt x="0" y="8615"/>
                    <a:pt x="1235" y="5633"/>
                    <a:pt x="3434" y="3434"/>
                  </a:cubicBezTo>
                  <a:cubicBezTo>
                    <a:pt x="5633" y="1235"/>
                    <a:pt x="8615" y="0"/>
                    <a:pt x="117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6"/>
            <p:cNvSpPr txBox="1"/>
            <p:nvPr/>
          </p:nvSpPr>
          <p:spPr>
            <a:xfrm>
              <a:off x="0" y="-47625"/>
              <a:ext cx="4143582" cy="2203021"/>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647" name="Google Shape;647;p36"/>
          <p:cNvSpPr txBox="1"/>
          <p:nvPr/>
        </p:nvSpPr>
        <p:spPr>
          <a:xfrm>
            <a:off x="4149307" y="1422466"/>
            <a:ext cx="9989388" cy="1107996"/>
          </a:xfrm>
          <a:prstGeom prst="rect">
            <a:avLst/>
          </a:prstGeom>
          <a:noFill/>
          <a:ln>
            <a:noFill/>
          </a:ln>
        </p:spPr>
        <p:txBody>
          <a:bodyPr spcFirstLastPara="1" wrap="square" lIns="0" tIns="0" rIns="0" bIns="0" anchor="t" anchorCtr="0">
            <a:spAutoFit/>
          </a:bodyPr>
          <a:lstStyle/>
          <a:p>
            <a:pPr marL="0" marR="0" lvl="0" indent="0" algn="ctr" rtl="0">
              <a:lnSpc>
                <a:spcPct val="99985"/>
              </a:lnSpc>
              <a:spcBef>
                <a:spcPts val="0"/>
              </a:spcBef>
              <a:spcAft>
                <a:spcPts val="0"/>
              </a:spcAft>
              <a:buClr>
                <a:srgbClr val="132038"/>
              </a:buClr>
              <a:buSzPts val="7000"/>
              <a:buFont typeface="Arial"/>
              <a:buNone/>
            </a:pPr>
            <a:r>
              <a:rPr lang="en-US" sz="7200" b="1" i="0" u="none" strike="noStrike" cap="none" dirty="0">
                <a:solidFill>
                  <a:schemeClr val="accent5">
                    <a:lumMod val="75000"/>
                  </a:schemeClr>
                </a:solidFill>
                <a:sym typeface="Arial"/>
              </a:rPr>
              <a:t>HƯỚNG DẪN VỀ NHÀ </a:t>
            </a:r>
            <a:endParaRPr sz="1600" dirty="0">
              <a:solidFill>
                <a:schemeClr val="accent5">
                  <a:lumMod val="75000"/>
                </a:schemeClr>
              </a:solidFill>
            </a:endParaRPr>
          </a:p>
        </p:txBody>
      </p:sp>
      <p:sp>
        <p:nvSpPr>
          <p:cNvPr id="649" name="Google Shape;649;p36"/>
          <p:cNvSpPr/>
          <p:nvPr/>
        </p:nvSpPr>
        <p:spPr>
          <a:xfrm>
            <a:off x="-805958" y="-449282"/>
            <a:ext cx="2246489" cy="2187519"/>
          </a:xfrm>
          <a:custGeom>
            <a:avLst/>
            <a:gdLst/>
            <a:ahLst/>
            <a:cxnLst/>
            <a:rect l="l" t="t" r="r" b="b"/>
            <a:pathLst>
              <a:path w="804575" h="783455" extrusionOk="0">
                <a:moveTo>
                  <a:pt x="0" y="0"/>
                </a:moveTo>
                <a:lnTo>
                  <a:pt x="804576" y="0"/>
                </a:lnTo>
                <a:lnTo>
                  <a:pt x="804576" y="783455"/>
                </a:lnTo>
                <a:lnTo>
                  <a:pt x="0" y="783455"/>
                </a:lnTo>
                <a:lnTo>
                  <a:pt x="0" y="0"/>
                </a:lnTo>
                <a:close/>
              </a:path>
            </a:pathLst>
          </a:custGeom>
          <a:blipFill rotWithShape="1">
            <a:blip r:embed="rId4">
              <a:alphaModFix/>
            </a:blip>
            <a:stretch>
              <a:fillRect/>
            </a:stretch>
          </a:blipFill>
          <a:ln>
            <a:noFill/>
          </a:ln>
        </p:spPr>
      </p:sp>
      <p:sp>
        <p:nvSpPr>
          <p:cNvPr id="650" name="Google Shape;650;p36"/>
          <p:cNvSpPr/>
          <p:nvPr/>
        </p:nvSpPr>
        <p:spPr>
          <a:xfrm>
            <a:off x="16514236" y="7581900"/>
            <a:ext cx="2551316" cy="3313398"/>
          </a:xfrm>
          <a:custGeom>
            <a:avLst/>
            <a:gdLst/>
            <a:ahLst/>
            <a:cxnLst/>
            <a:rect l="l" t="t" r="r" b="b"/>
            <a:pathLst>
              <a:path w="1015174" h="1318408" extrusionOk="0">
                <a:moveTo>
                  <a:pt x="0" y="0"/>
                </a:moveTo>
                <a:lnTo>
                  <a:pt x="1015174" y="0"/>
                </a:lnTo>
                <a:lnTo>
                  <a:pt x="1015174" y="1318407"/>
                </a:lnTo>
                <a:lnTo>
                  <a:pt x="0" y="1318407"/>
                </a:lnTo>
                <a:lnTo>
                  <a:pt x="0" y="0"/>
                </a:lnTo>
                <a:close/>
              </a:path>
            </a:pathLst>
          </a:custGeom>
          <a:blipFill rotWithShape="1">
            <a:blip r:embed="rId5">
              <a:alphaModFix/>
            </a:blip>
            <a:stretch>
              <a:fillRect/>
            </a:stretch>
          </a:blipFill>
          <a:ln>
            <a:noFill/>
          </a:ln>
        </p:spPr>
      </p:sp>
      <p:sp>
        <p:nvSpPr>
          <p:cNvPr id="3" name="TextBox 2">
            <a:extLst>
              <a:ext uri="{FF2B5EF4-FFF2-40B4-BE49-F238E27FC236}">
                <a16:creationId xmlns:a16="http://schemas.microsoft.com/office/drawing/2014/main" id="{5BB7885C-47EB-23F0-9883-F79AD1D5C322}"/>
              </a:ext>
            </a:extLst>
          </p:cNvPr>
          <p:cNvSpPr txBox="1"/>
          <p:nvPr/>
        </p:nvSpPr>
        <p:spPr>
          <a:xfrm>
            <a:off x="1575100" y="2880977"/>
            <a:ext cx="15137802" cy="5504264"/>
          </a:xfrm>
          <a:prstGeom prst="rect">
            <a:avLst/>
          </a:prstGeom>
          <a:noFill/>
        </p:spPr>
        <p:txBody>
          <a:bodyPr wrap="square">
            <a:spAutoFit/>
          </a:bodyPr>
          <a:lstStyle/>
          <a:p>
            <a:pPr marL="571500" indent="-571500" algn="just">
              <a:lnSpc>
                <a:spcPct val="200000"/>
              </a:lnSpc>
              <a:spcAft>
                <a:spcPts val="800"/>
              </a:spcAft>
              <a:buFont typeface="Arial" panose="020B0604020202020204" pitchFamily="34" charset="0"/>
              <a:buChar char="•"/>
            </a:pP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Ôn lại kiến thức đã học.</a:t>
            </a:r>
            <a:endParaRPr lang="en-VN" sz="44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200000"/>
              </a:lnSpc>
              <a:spcAft>
                <a:spcPts val="800"/>
              </a:spcAft>
              <a:buFont typeface="Arial" panose="020B0604020202020204" pitchFamily="34" charset="0"/>
              <a:buChar char="•"/>
            </a:pP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Làm bài tập Bài </a:t>
            </a:r>
            <a:r>
              <a:rPr lang="vi-VN" sz="4400" dirty="0">
                <a:effectLst/>
                <a:latin typeface="Arial" panose="020B0604020202020204" pitchFamily="34" charset="0"/>
                <a:ea typeface="Times New Roman" panose="02020603050405020304" pitchFamily="18" charset="0"/>
                <a:cs typeface="Arial" panose="020B0604020202020204" pitchFamily="34" charset="0"/>
              </a:rPr>
              <a:t>1 (E3)</a:t>
            </a: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trong Sách bài tập Tin học 9</a:t>
            </a:r>
            <a:r>
              <a:rPr lang="vi-VN" sz="4400" dirty="0">
                <a:effectLst/>
                <a:latin typeface="Arial" panose="020B0604020202020204" pitchFamily="34" charset="0"/>
                <a:ea typeface="Times New Roman" panose="02020603050405020304" pitchFamily="18" charset="0"/>
                <a:cs typeface="Arial" panose="020B0604020202020204" pitchFamily="34" charset="0"/>
              </a:rPr>
              <a:t> - Cánh Diều</a:t>
            </a: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VN" sz="44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200000"/>
              </a:lnSpc>
              <a:spcAft>
                <a:spcPts val="800"/>
              </a:spcAft>
              <a:buFont typeface="Arial" panose="020B0604020202020204" pitchFamily="34" charset="0"/>
              <a:buChar char="•"/>
            </a:pPr>
            <a:r>
              <a:rPr lang="vi-VN"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Đọc và tìm hiểu trước </a:t>
            </a:r>
            <a:r>
              <a:rPr lang="vi-VN" sz="4400" b="1"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Bài </a:t>
            </a:r>
            <a:r>
              <a:rPr lang="vi-VN" sz="4400" b="1" i="1" dirty="0">
                <a:effectLst/>
                <a:latin typeface="Arial" panose="020B0604020202020204" pitchFamily="34" charset="0"/>
                <a:ea typeface="Times New Roman" panose="02020603050405020304" pitchFamily="18" charset="0"/>
                <a:cs typeface="Arial" panose="020B0604020202020204" pitchFamily="34" charset="0"/>
              </a:rPr>
              <a:t>2</a:t>
            </a:r>
            <a:r>
              <a:rPr lang="vi-VN" sz="4400" b="1"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vi-VN" sz="4400" b="1" i="1" dirty="0">
                <a:effectLst/>
                <a:latin typeface="Arial" panose="020B0604020202020204" pitchFamily="34" charset="0"/>
                <a:ea typeface="Times New Roman" panose="02020603050405020304" pitchFamily="18" charset="0"/>
                <a:cs typeface="Arial" panose="020B0604020202020204" pitchFamily="34" charset="0"/>
              </a:rPr>
              <a:t>Hàm điều kiện if</a:t>
            </a:r>
            <a:r>
              <a:rPr lang="vi-VN" sz="4400" b="1"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VN" sz="4400" dirty="0">
              <a:effectLst/>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500"/>
                                        <p:tgtEl>
                                          <p:spTgt spid="3">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DF8"/>
        </a:solidFill>
        <a:effectLst/>
      </p:bgPr>
    </p:bg>
    <p:spTree>
      <p:nvGrpSpPr>
        <p:cNvPr id="1" name="Shape 654"/>
        <p:cNvGrpSpPr/>
        <p:nvPr/>
      </p:nvGrpSpPr>
      <p:grpSpPr>
        <a:xfrm>
          <a:off x="0" y="0"/>
          <a:ext cx="0" cy="0"/>
          <a:chOff x="0" y="0"/>
          <a:chExt cx="0" cy="0"/>
        </a:xfrm>
      </p:grpSpPr>
      <p:sp>
        <p:nvSpPr>
          <p:cNvPr id="655" name="Google Shape;655;p37"/>
          <p:cNvSpPr/>
          <p:nvPr/>
        </p:nvSpPr>
        <p:spPr>
          <a:xfrm>
            <a:off x="2593295" y="1028700"/>
            <a:ext cx="7501450" cy="10744265"/>
          </a:xfrm>
          <a:custGeom>
            <a:avLst/>
            <a:gdLst/>
            <a:ahLst/>
            <a:cxnLst/>
            <a:rect l="l" t="t" r="r" b="b"/>
            <a:pathLst>
              <a:path w="7501450" h="10744265" extrusionOk="0">
                <a:moveTo>
                  <a:pt x="0" y="0"/>
                </a:moveTo>
                <a:lnTo>
                  <a:pt x="7501450" y="0"/>
                </a:lnTo>
                <a:lnTo>
                  <a:pt x="7501450" y="10744265"/>
                </a:lnTo>
                <a:lnTo>
                  <a:pt x="0" y="10744265"/>
                </a:lnTo>
                <a:lnTo>
                  <a:pt x="0" y="0"/>
                </a:lnTo>
                <a:close/>
              </a:path>
            </a:pathLst>
          </a:custGeom>
          <a:blipFill rotWithShape="1">
            <a:blip r:embed="rId3">
              <a:alphaModFix amt="9999"/>
            </a:blip>
            <a:stretch>
              <a:fillRect/>
            </a:stretch>
          </a:blipFill>
          <a:ln>
            <a:noFill/>
          </a:ln>
        </p:spPr>
      </p:sp>
      <p:sp>
        <p:nvSpPr>
          <p:cNvPr id="656" name="Google Shape;656;p37"/>
          <p:cNvSpPr/>
          <p:nvPr/>
        </p:nvSpPr>
        <p:spPr>
          <a:xfrm flipH="1">
            <a:off x="7902911" y="1028700"/>
            <a:ext cx="14964333" cy="10556657"/>
          </a:xfrm>
          <a:custGeom>
            <a:avLst/>
            <a:gdLst/>
            <a:ahLst/>
            <a:cxnLst/>
            <a:rect l="l" t="t" r="r" b="b"/>
            <a:pathLst>
              <a:path w="14964333" h="10556657" extrusionOk="0">
                <a:moveTo>
                  <a:pt x="14964333" y="0"/>
                </a:moveTo>
                <a:lnTo>
                  <a:pt x="0" y="0"/>
                </a:lnTo>
                <a:lnTo>
                  <a:pt x="0" y="10556657"/>
                </a:lnTo>
                <a:lnTo>
                  <a:pt x="14964333" y="10556657"/>
                </a:lnTo>
                <a:lnTo>
                  <a:pt x="14964333" y="0"/>
                </a:lnTo>
                <a:close/>
              </a:path>
            </a:pathLst>
          </a:custGeom>
          <a:blipFill rotWithShape="1">
            <a:blip r:embed="rId4">
              <a:alphaModFix/>
            </a:blip>
            <a:stretch>
              <a:fillRect/>
            </a:stretch>
          </a:blipFill>
          <a:ln>
            <a:noFill/>
          </a:ln>
        </p:spPr>
      </p:sp>
      <p:sp>
        <p:nvSpPr>
          <p:cNvPr id="657" name="Google Shape;657;p37"/>
          <p:cNvSpPr txBox="1"/>
          <p:nvPr/>
        </p:nvSpPr>
        <p:spPr>
          <a:xfrm>
            <a:off x="1" y="2027262"/>
            <a:ext cx="10094744" cy="623247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72952"/>
              </a:buClr>
              <a:buSzPts val="9000"/>
              <a:buFont typeface="Arial"/>
              <a:buNone/>
            </a:pPr>
            <a:r>
              <a:rPr lang="en-US" sz="8800" b="1" i="0" u="none" strike="noStrike" cap="none" dirty="0">
                <a:solidFill>
                  <a:srgbClr val="072952"/>
                </a:solidFill>
                <a:latin typeface="Arial"/>
                <a:ea typeface="Arial"/>
                <a:cs typeface="Arial"/>
                <a:sym typeface="Arial"/>
              </a:rPr>
              <a:t>CẢM ƠN CÁC EM ĐÃ CHÚ </a:t>
            </a:r>
            <a:r>
              <a:rPr lang="en-US" sz="8800" b="1" i="0" u="none" strike="noStrike" cap="none" dirty="0" err="1">
                <a:solidFill>
                  <a:srgbClr val="072952"/>
                </a:solidFill>
                <a:latin typeface="Arial"/>
                <a:ea typeface="Arial"/>
                <a:cs typeface="Arial"/>
                <a:sym typeface="Arial"/>
              </a:rPr>
              <a:t>Ý</a:t>
            </a:r>
            <a:r>
              <a:rPr lang="en-US" sz="8800" b="1" i="0" u="none" strike="noStrike" cap="none" dirty="0">
                <a:solidFill>
                  <a:srgbClr val="072952"/>
                </a:solidFill>
                <a:latin typeface="Arial"/>
                <a:ea typeface="Arial"/>
                <a:cs typeface="Arial"/>
                <a:sym typeface="Arial"/>
              </a:rPr>
              <a:t> </a:t>
            </a:r>
          </a:p>
          <a:p>
            <a:pPr marL="0" marR="0" lvl="0" indent="0" algn="ctr" rtl="0">
              <a:lnSpc>
                <a:spcPct val="150000"/>
              </a:lnSpc>
              <a:spcBef>
                <a:spcPts val="0"/>
              </a:spcBef>
              <a:spcAft>
                <a:spcPts val="0"/>
              </a:spcAft>
              <a:buClr>
                <a:srgbClr val="072952"/>
              </a:buClr>
              <a:buSzPts val="9000"/>
              <a:buFont typeface="Arial"/>
              <a:buNone/>
            </a:pPr>
            <a:r>
              <a:rPr lang="en-US" sz="8800" b="1" i="0" u="none" strike="noStrike" cap="none" dirty="0">
                <a:solidFill>
                  <a:srgbClr val="072952"/>
                </a:solidFill>
                <a:latin typeface="Arial"/>
                <a:ea typeface="Arial"/>
                <a:cs typeface="Arial"/>
                <a:sym typeface="Arial"/>
              </a:rPr>
              <a:t>LẮNG NGHE!</a:t>
            </a:r>
            <a:endParaRPr sz="1200" dirty="0"/>
          </a:p>
        </p:txBody>
      </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7"/>
                                        </p:tgtEl>
                                        <p:attrNameLst>
                                          <p:attrName>style.visibility</p:attrName>
                                        </p:attrNameLst>
                                      </p:cBhvr>
                                      <p:to>
                                        <p:strVal val="visible"/>
                                      </p:to>
                                    </p:set>
                                    <p:animEffect transition="in" filter="checkerboard(across)">
                                      <p:cBhvr>
                                        <p:cTn id="7" dur="500"/>
                                        <p:tgtEl>
                                          <p:spTgt spid="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grpSp>
        <p:nvGrpSpPr>
          <p:cNvPr id="160" name="Google Shape;160;p6"/>
          <p:cNvGrpSpPr/>
          <p:nvPr/>
        </p:nvGrpSpPr>
        <p:grpSpPr>
          <a:xfrm>
            <a:off x="-208290" y="-277886"/>
            <a:ext cx="18704582" cy="12473496"/>
            <a:chOff x="0" y="0"/>
            <a:chExt cx="24939442" cy="16631327"/>
          </a:xfrm>
        </p:grpSpPr>
        <p:sp>
          <p:nvSpPr>
            <p:cNvPr id="161" name="Google Shape;161;p6"/>
            <p:cNvSpPr/>
            <p:nvPr/>
          </p:nvSpPr>
          <p:spPr>
            <a:xfrm>
              <a:off x="0" y="0"/>
              <a:ext cx="8338309" cy="8338309"/>
            </a:xfrm>
            <a:custGeom>
              <a:avLst/>
              <a:gdLst/>
              <a:ahLst/>
              <a:cxnLst/>
              <a:rect l="l" t="t" r="r" b="b"/>
              <a:pathLst>
                <a:path w="8338309" h="8338309" extrusionOk="0">
                  <a:moveTo>
                    <a:pt x="0" y="0"/>
                  </a:moveTo>
                  <a:lnTo>
                    <a:pt x="8338309" y="0"/>
                  </a:lnTo>
                  <a:lnTo>
                    <a:pt x="8338309" y="8338309"/>
                  </a:lnTo>
                  <a:lnTo>
                    <a:pt x="0" y="8338309"/>
                  </a:lnTo>
                  <a:lnTo>
                    <a:pt x="0" y="0"/>
                  </a:lnTo>
                  <a:close/>
                </a:path>
              </a:pathLst>
            </a:custGeom>
            <a:blipFill rotWithShape="1">
              <a:blip r:embed="rId3">
                <a:alphaModFix/>
              </a:blip>
              <a:stretch>
                <a:fillRect/>
              </a:stretch>
            </a:blipFill>
            <a:ln>
              <a:noFill/>
            </a:ln>
          </p:spPr>
        </p:sp>
        <p:sp>
          <p:nvSpPr>
            <p:cNvPr id="162" name="Google Shape;162;p6"/>
            <p:cNvSpPr/>
            <p:nvPr/>
          </p:nvSpPr>
          <p:spPr>
            <a:xfrm>
              <a:off x="0" y="8293018"/>
              <a:ext cx="8338309" cy="8338309"/>
            </a:xfrm>
            <a:custGeom>
              <a:avLst/>
              <a:gdLst/>
              <a:ahLst/>
              <a:cxnLst/>
              <a:rect l="l" t="t" r="r" b="b"/>
              <a:pathLst>
                <a:path w="8338309" h="8338309" extrusionOk="0">
                  <a:moveTo>
                    <a:pt x="0" y="0"/>
                  </a:moveTo>
                  <a:lnTo>
                    <a:pt x="8338309" y="0"/>
                  </a:lnTo>
                  <a:lnTo>
                    <a:pt x="8338309" y="8338308"/>
                  </a:lnTo>
                  <a:lnTo>
                    <a:pt x="0" y="8338308"/>
                  </a:lnTo>
                  <a:lnTo>
                    <a:pt x="0" y="0"/>
                  </a:lnTo>
                  <a:close/>
                </a:path>
              </a:pathLst>
            </a:custGeom>
            <a:blipFill rotWithShape="1">
              <a:blip r:embed="rId3">
                <a:alphaModFix/>
              </a:blip>
              <a:stretch>
                <a:fillRect/>
              </a:stretch>
            </a:blipFill>
            <a:ln>
              <a:noFill/>
            </a:ln>
          </p:spPr>
        </p:sp>
        <p:sp>
          <p:nvSpPr>
            <p:cNvPr id="163" name="Google Shape;163;p6"/>
            <p:cNvSpPr/>
            <p:nvPr/>
          </p:nvSpPr>
          <p:spPr>
            <a:xfrm>
              <a:off x="8293018"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64" name="Google Shape;164;p6"/>
            <p:cNvSpPr/>
            <p:nvPr/>
          </p:nvSpPr>
          <p:spPr>
            <a:xfrm>
              <a:off x="8293018"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sp>
          <p:nvSpPr>
            <p:cNvPr id="165" name="Google Shape;165;p6"/>
            <p:cNvSpPr/>
            <p:nvPr/>
          </p:nvSpPr>
          <p:spPr>
            <a:xfrm>
              <a:off x="16601133"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66" name="Google Shape;166;p6"/>
            <p:cNvSpPr/>
            <p:nvPr/>
          </p:nvSpPr>
          <p:spPr>
            <a:xfrm>
              <a:off x="16601133"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grpSp>
      <p:sp>
        <p:nvSpPr>
          <p:cNvPr id="169" name="Google Shape;169;p6"/>
          <p:cNvSpPr txBox="1"/>
          <p:nvPr/>
        </p:nvSpPr>
        <p:spPr>
          <a:xfrm>
            <a:off x="5051365" y="2923992"/>
            <a:ext cx="12118410" cy="6361773"/>
          </a:xfrm>
          <a:prstGeom prst="rect">
            <a:avLst/>
          </a:prstGeom>
          <a:solidFill>
            <a:schemeClr val="accent5">
              <a:lumMod val="20000"/>
              <a:lumOff val="80000"/>
            </a:schemeClr>
          </a:solid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70" name="Google Shape;170;p6"/>
          <p:cNvSpPr/>
          <p:nvPr/>
        </p:nvSpPr>
        <p:spPr>
          <a:xfrm flipH="1">
            <a:off x="-191537" y="5400156"/>
            <a:ext cx="5238568" cy="4966883"/>
          </a:xfrm>
          <a:custGeom>
            <a:avLst/>
            <a:gdLst/>
            <a:ahLst/>
            <a:cxnLst/>
            <a:rect l="l" t="t" r="r" b="b"/>
            <a:pathLst>
              <a:path w="5238568" h="4966883" extrusionOk="0">
                <a:moveTo>
                  <a:pt x="5238568" y="0"/>
                </a:moveTo>
                <a:lnTo>
                  <a:pt x="0" y="0"/>
                </a:lnTo>
                <a:lnTo>
                  <a:pt x="0" y="4966883"/>
                </a:lnTo>
                <a:lnTo>
                  <a:pt x="5238568" y="4966883"/>
                </a:lnTo>
                <a:lnTo>
                  <a:pt x="5238568" y="0"/>
                </a:lnTo>
                <a:close/>
              </a:path>
            </a:pathLst>
          </a:custGeom>
          <a:blipFill rotWithShape="1">
            <a:blip r:embed="rId4">
              <a:alphaModFix/>
            </a:blip>
            <a:stretch>
              <a:fillRect b="-19404"/>
            </a:stretch>
          </a:blipFill>
          <a:ln>
            <a:noFill/>
          </a:ln>
        </p:spPr>
      </p:sp>
      <p:grpSp>
        <p:nvGrpSpPr>
          <p:cNvPr id="171" name="Google Shape;171;p6"/>
          <p:cNvGrpSpPr/>
          <p:nvPr/>
        </p:nvGrpSpPr>
        <p:grpSpPr>
          <a:xfrm>
            <a:off x="1911663" y="647700"/>
            <a:ext cx="14502776" cy="1734570"/>
            <a:chOff x="1600200" y="423179"/>
            <a:chExt cx="14502776" cy="1734570"/>
          </a:xfrm>
        </p:grpSpPr>
        <p:sp>
          <p:nvSpPr>
            <p:cNvPr id="172" name="Google Shape;172;p6"/>
            <p:cNvSpPr/>
            <p:nvPr/>
          </p:nvSpPr>
          <p:spPr>
            <a:xfrm>
              <a:off x="1600200" y="423179"/>
              <a:ext cx="14502776" cy="1734570"/>
            </a:xfrm>
            <a:prstGeom prst="rect">
              <a:avLst/>
            </a:prstGeom>
            <a:solidFill>
              <a:schemeClr val="accent5">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70A6AF"/>
                </a:solidFill>
                <a:latin typeface="Calibri"/>
                <a:ea typeface="Calibri"/>
                <a:cs typeface="Calibri"/>
                <a:sym typeface="Calibri"/>
              </a:endParaRPr>
            </a:p>
          </p:txBody>
        </p:sp>
        <p:sp>
          <p:nvSpPr>
            <p:cNvPr id="173" name="Google Shape;173;p6"/>
            <p:cNvSpPr txBox="1"/>
            <p:nvPr/>
          </p:nvSpPr>
          <p:spPr>
            <a:xfrm>
              <a:off x="2607113" y="776717"/>
              <a:ext cx="12445376" cy="107721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lt1"/>
                </a:buClr>
                <a:buSzPts val="7000"/>
                <a:buFont typeface="Arial"/>
                <a:buNone/>
              </a:pPr>
              <a:r>
                <a:rPr lang="en-US" sz="7000" b="1" i="0" u="none" strike="noStrike" cap="none" dirty="0">
                  <a:solidFill>
                    <a:schemeClr val="lt1"/>
                  </a:solidFill>
                  <a:latin typeface="Arial"/>
                  <a:ea typeface="Arial"/>
                  <a:cs typeface="Arial"/>
                  <a:sym typeface="Arial"/>
                </a:rPr>
                <a:t>NỘI DUNG BÀI HỌC </a:t>
              </a:r>
              <a:endParaRPr dirty="0"/>
            </a:p>
          </p:txBody>
        </p:sp>
      </p:grpSp>
      <p:grpSp>
        <p:nvGrpSpPr>
          <p:cNvPr id="174" name="Google Shape;174;p6"/>
          <p:cNvGrpSpPr/>
          <p:nvPr/>
        </p:nvGrpSpPr>
        <p:grpSpPr>
          <a:xfrm>
            <a:off x="5381164" y="3482856"/>
            <a:ext cx="11371949" cy="2308284"/>
            <a:chOff x="5490358" y="2957025"/>
            <a:chExt cx="11371949" cy="2308284"/>
          </a:xfrm>
        </p:grpSpPr>
        <p:sp>
          <p:nvSpPr>
            <p:cNvPr id="175" name="Google Shape;175;p6"/>
            <p:cNvSpPr/>
            <p:nvPr/>
          </p:nvSpPr>
          <p:spPr>
            <a:xfrm rot="-811841">
              <a:off x="5490358" y="3332293"/>
              <a:ext cx="1037898" cy="1037898"/>
            </a:xfrm>
            <a:custGeom>
              <a:avLst/>
              <a:gdLst/>
              <a:ahLst/>
              <a:cxnLst/>
              <a:rect l="l" t="t" r="r" b="b"/>
              <a:pathLst>
                <a:path w="1037898" h="1037898" extrusionOk="0">
                  <a:moveTo>
                    <a:pt x="0" y="0"/>
                  </a:moveTo>
                  <a:lnTo>
                    <a:pt x="1037898" y="0"/>
                  </a:lnTo>
                  <a:lnTo>
                    <a:pt x="1037898" y="1037899"/>
                  </a:lnTo>
                  <a:lnTo>
                    <a:pt x="0" y="1037899"/>
                  </a:lnTo>
                  <a:lnTo>
                    <a:pt x="0" y="0"/>
                  </a:lnTo>
                  <a:close/>
                </a:path>
              </a:pathLst>
            </a:custGeom>
            <a:blipFill rotWithShape="1">
              <a:blip r:embed="rId5">
                <a:alphaModFix/>
              </a:blip>
              <a:stretch>
                <a:fillRect/>
              </a:stretch>
            </a:blipFill>
            <a:ln>
              <a:noFill/>
            </a:ln>
          </p:spPr>
        </p:sp>
        <p:sp>
          <p:nvSpPr>
            <p:cNvPr id="176" name="Google Shape;176;p6"/>
            <p:cNvSpPr txBox="1"/>
            <p:nvPr/>
          </p:nvSpPr>
          <p:spPr>
            <a:xfrm>
              <a:off x="6814091" y="2957025"/>
              <a:ext cx="10048216" cy="2308284"/>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1. </a:t>
              </a:r>
              <a:r>
                <a:rPr lang="vi-VN" sz="4800" dirty="0">
                  <a:effectLst/>
                  <a:latin typeface="Arial" panose="020B0604020202020204" pitchFamily="34" charset="0"/>
                  <a:ea typeface="Times New Roman" panose="02020603050405020304" pitchFamily="18" charset="0"/>
                  <a:cs typeface="Arial" panose="020B0604020202020204" pitchFamily="34" charset="0"/>
                </a:rPr>
                <a:t>Tìm hiểu về xác thực dữ liệu dựa trên một số điều kiện</a:t>
              </a:r>
              <a:r>
                <a:rPr lang="en-US" sz="4800" dirty="0">
                  <a:solidFill>
                    <a:schemeClr val="dk1"/>
                  </a:solidFill>
                  <a:latin typeface="Arial" panose="020B0604020202020204" pitchFamily="34" charset="0"/>
                  <a:cs typeface="Arial" panose="020B0604020202020204" pitchFamily="34" charset="0"/>
                  <a:sym typeface="Arial"/>
                </a:rPr>
                <a:t> </a:t>
              </a:r>
              <a:endParaRPr sz="4800" dirty="0">
                <a:latin typeface="Arial" panose="020B0604020202020204" pitchFamily="34" charset="0"/>
                <a:cs typeface="Arial" panose="020B0604020202020204" pitchFamily="34" charset="0"/>
              </a:endParaRPr>
            </a:p>
          </p:txBody>
        </p:sp>
      </p:grpSp>
      <p:grpSp>
        <p:nvGrpSpPr>
          <p:cNvPr id="180" name="Google Shape;180;p6"/>
          <p:cNvGrpSpPr/>
          <p:nvPr/>
        </p:nvGrpSpPr>
        <p:grpSpPr>
          <a:xfrm>
            <a:off x="5385607" y="6517568"/>
            <a:ext cx="11367506" cy="2308284"/>
            <a:chOff x="5490358" y="2913344"/>
            <a:chExt cx="11367506" cy="2308284"/>
          </a:xfrm>
        </p:grpSpPr>
        <p:sp>
          <p:nvSpPr>
            <p:cNvPr id="181" name="Google Shape;181;p6"/>
            <p:cNvSpPr/>
            <p:nvPr/>
          </p:nvSpPr>
          <p:spPr>
            <a:xfrm rot="-811841">
              <a:off x="5490358" y="3332293"/>
              <a:ext cx="1037898" cy="1037898"/>
            </a:xfrm>
            <a:custGeom>
              <a:avLst/>
              <a:gdLst/>
              <a:ahLst/>
              <a:cxnLst/>
              <a:rect l="l" t="t" r="r" b="b"/>
              <a:pathLst>
                <a:path w="1037898" h="1037898" extrusionOk="0">
                  <a:moveTo>
                    <a:pt x="0" y="0"/>
                  </a:moveTo>
                  <a:lnTo>
                    <a:pt x="1037898" y="0"/>
                  </a:lnTo>
                  <a:lnTo>
                    <a:pt x="1037898" y="1037899"/>
                  </a:lnTo>
                  <a:lnTo>
                    <a:pt x="0" y="1037899"/>
                  </a:lnTo>
                  <a:lnTo>
                    <a:pt x="0" y="0"/>
                  </a:lnTo>
                  <a:close/>
                </a:path>
              </a:pathLst>
            </a:custGeom>
            <a:blipFill rotWithShape="1">
              <a:blip r:embed="rId5">
                <a:alphaModFix/>
              </a:blip>
              <a:stretch>
                <a:fillRect/>
              </a:stretch>
            </a:blipFill>
            <a:ln>
              <a:noFill/>
            </a:ln>
          </p:spPr>
        </p:sp>
        <p:sp>
          <p:nvSpPr>
            <p:cNvPr id="182" name="Google Shape;182;p6"/>
            <p:cNvSpPr txBox="1"/>
            <p:nvPr/>
          </p:nvSpPr>
          <p:spPr>
            <a:xfrm>
              <a:off x="6886979" y="2913344"/>
              <a:ext cx="9970885" cy="2308284"/>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4800" dirty="0">
                  <a:solidFill>
                    <a:schemeClr val="dk1"/>
                  </a:solidFill>
                  <a:latin typeface="Arial" panose="020B0604020202020204" pitchFamily="34" charset="0"/>
                  <a:cs typeface="Arial" panose="020B0604020202020204" pitchFamily="34" charset="0"/>
                  <a:sym typeface="Arial"/>
                </a:rPr>
                <a:t>2. </a:t>
              </a:r>
              <a:r>
                <a:rPr lang="vi-VN" sz="4800" dirty="0">
                  <a:effectLst/>
                  <a:latin typeface="Arial" panose="020B0604020202020204" pitchFamily="34" charset="0"/>
                  <a:ea typeface="Times New Roman" panose="02020603050405020304" pitchFamily="18" charset="0"/>
                  <a:cs typeface="Arial" panose="020B0604020202020204" pitchFamily="34" charset="0"/>
                </a:rPr>
                <a:t>Tìm hiểu về nhập dữ liệu qua danh sách</a:t>
              </a:r>
              <a:r>
                <a:rPr lang="en-VN" sz="4800" dirty="0">
                  <a:effectLst/>
                  <a:latin typeface="Arial" panose="020B0604020202020204" pitchFamily="34" charset="0"/>
                  <a:cs typeface="Arial" panose="020B0604020202020204" pitchFamily="34" charset="0"/>
                </a:rPr>
                <a:t> </a:t>
              </a:r>
              <a:endParaRPr sz="4800" dirty="0">
                <a:latin typeface="Arial" panose="020B0604020202020204" pitchFamily="34" charset="0"/>
                <a:cs typeface="Arial" panose="020B0604020202020204" pitchFamily="34" charset="0"/>
              </a:endParaRPr>
            </a:p>
          </p:txBody>
        </p:sp>
      </p:grpSp>
      <p:pic>
        <p:nvPicPr>
          <p:cNvPr id="2" name="Google Shape;184;p2">
            <a:extLst>
              <a:ext uri="{FF2B5EF4-FFF2-40B4-BE49-F238E27FC236}">
                <a16:creationId xmlns:a16="http://schemas.microsoft.com/office/drawing/2014/main" id="{DC404A37-6F67-38B5-B916-14659FBD32DA}"/>
              </a:ext>
            </a:extLst>
          </p:cNvPr>
          <p:cNvPicPr preferRelativeResize="0"/>
          <p:nvPr/>
        </p:nvPicPr>
        <p:blipFill rotWithShape="1">
          <a:blip r:embed="rId6">
            <a:alphaModFix/>
          </a:blip>
          <a:srcRect/>
          <a:stretch/>
        </p:blipFill>
        <p:spPr>
          <a:xfrm>
            <a:off x="15484546" y="9602555"/>
            <a:ext cx="2537133" cy="6108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 calcmode="lin" valueType="num">
                                      <p:cBhvr additive="base">
                                        <p:cTn id="7" dur="500"/>
                                        <p:tgtEl>
                                          <p:spTgt spid="170"/>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74"/>
                                        </p:tgtEl>
                                        <p:attrNameLst>
                                          <p:attrName>style.visibility</p:attrName>
                                        </p:attrNameLst>
                                      </p:cBhvr>
                                      <p:to>
                                        <p:strVal val="visible"/>
                                      </p:to>
                                    </p:set>
                                    <p:anim calcmode="lin" valueType="num">
                                      <p:cBhvr additive="base">
                                        <p:cTn id="10" dur="500"/>
                                        <p:tgtEl>
                                          <p:spTgt spid="174"/>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180"/>
                                        </p:tgtEl>
                                        <p:attrNameLst>
                                          <p:attrName>style.visibility</p:attrName>
                                        </p:attrNameLst>
                                      </p:cBhvr>
                                      <p:to>
                                        <p:strVal val="visible"/>
                                      </p:to>
                                    </p:set>
                                    <p:anim calcmode="lin" valueType="num">
                                      <p:cBhvr additive="base">
                                        <p:cTn id="13" dur="500"/>
                                        <p:tgtEl>
                                          <p:spTgt spid="180"/>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69"/>
                                        </p:tgtEl>
                                        <p:attrNameLst>
                                          <p:attrName>style.visibility</p:attrName>
                                        </p:attrNameLst>
                                      </p:cBhvr>
                                      <p:to>
                                        <p:strVal val="visible"/>
                                      </p:to>
                                    </p:set>
                                    <p:anim calcmode="lin" valueType="num">
                                      <p:cBhvr additive="base">
                                        <p:cTn id="16" dur="500" fill="hold"/>
                                        <p:tgtEl>
                                          <p:spTgt spid="169"/>
                                        </p:tgtEl>
                                        <p:attrNameLst>
                                          <p:attrName>ppt_x</p:attrName>
                                        </p:attrNameLst>
                                      </p:cBhvr>
                                      <p:tavLst>
                                        <p:tav tm="0">
                                          <p:val>
                                            <p:strVal val="#ppt_x"/>
                                          </p:val>
                                        </p:tav>
                                        <p:tav tm="100000">
                                          <p:val>
                                            <p:strVal val="#ppt_x"/>
                                          </p:val>
                                        </p:tav>
                                      </p:tavLst>
                                    </p:anim>
                                    <p:anim calcmode="lin" valueType="num">
                                      <p:cBhvr additive="base">
                                        <p:cTn id="17" dur="500" fill="hold"/>
                                        <p:tgtEl>
                                          <p:spTgt spid="1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grpSp>
        <p:nvGrpSpPr>
          <p:cNvPr id="187" name="Google Shape;187;p7"/>
          <p:cNvGrpSpPr/>
          <p:nvPr/>
        </p:nvGrpSpPr>
        <p:grpSpPr>
          <a:xfrm>
            <a:off x="-208290" y="-277886"/>
            <a:ext cx="18704582" cy="12473496"/>
            <a:chOff x="0" y="0"/>
            <a:chExt cx="24939442" cy="16631327"/>
          </a:xfrm>
        </p:grpSpPr>
        <p:sp>
          <p:nvSpPr>
            <p:cNvPr id="188" name="Google Shape;188;p7"/>
            <p:cNvSpPr/>
            <p:nvPr/>
          </p:nvSpPr>
          <p:spPr>
            <a:xfrm>
              <a:off x="0" y="0"/>
              <a:ext cx="8338309" cy="8338309"/>
            </a:xfrm>
            <a:custGeom>
              <a:avLst/>
              <a:gdLst/>
              <a:ahLst/>
              <a:cxnLst/>
              <a:rect l="l" t="t" r="r" b="b"/>
              <a:pathLst>
                <a:path w="8338309" h="8338309" extrusionOk="0">
                  <a:moveTo>
                    <a:pt x="0" y="0"/>
                  </a:moveTo>
                  <a:lnTo>
                    <a:pt x="8338309" y="0"/>
                  </a:lnTo>
                  <a:lnTo>
                    <a:pt x="8338309" y="8338309"/>
                  </a:lnTo>
                  <a:lnTo>
                    <a:pt x="0" y="8338309"/>
                  </a:lnTo>
                  <a:lnTo>
                    <a:pt x="0" y="0"/>
                  </a:lnTo>
                  <a:close/>
                </a:path>
              </a:pathLst>
            </a:custGeom>
            <a:blipFill rotWithShape="1">
              <a:blip r:embed="rId3">
                <a:alphaModFix/>
              </a:blip>
              <a:stretch>
                <a:fillRect/>
              </a:stretch>
            </a:blipFill>
            <a:ln>
              <a:noFill/>
            </a:ln>
          </p:spPr>
        </p:sp>
        <p:sp>
          <p:nvSpPr>
            <p:cNvPr id="189" name="Google Shape;189;p7"/>
            <p:cNvSpPr/>
            <p:nvPr/>
          </p:nvSpPr>
          <p:spPr>
            <a:xfrm>
              <a:off x="0" y="8293018"/>
              <a:ext cx="8338309" cy="8338309"/>
            </a:xfrm>
            <a:custGeom>
              <a:avLst/>
              <a:gdLst/>
              <a:ahLst/>
              <a:cxnLst/>
              <a:rect l="l" t="t" r="r" b="b"/>
              <a:pathLst>
                <a:path w="8338309" h="8338309" extrusionOk="0">
                  <a:moveTo>
                    <a:pt x="0" y="0"/>
                  </a:moveTo>
                  <a:lnTo>
                    <a:pt x="8338309" y="0"/>
                  </a:lnTo>
                  <a:lnTo>
                    <a:pt x="8338309" y="8338308"/>
                  </a:lnTo>
                  <a:lnTo>
                    <a:pt x="0" y="8338308"/>
                  </a:lnTo>
                  <a:lnTo>
                    <a:pt x="0" y="0"/>
                  </a:lnTo>
                  <a:close/>
                </a:path>
              </a:pathLst>
            </a:custGeom>
            <a:blipFill rotWithShape="1">
              <a:blip r:embed="rId3">
                <a:alphaModFix/>
              </a:blip>
              <a:stretch>
                <a:fillRect/>
              </a:stretch>
            </a:blipFill>
            <a:ln>
              <a:noFill/>
            </a:ln>
          </p:spPr>
        </p:sp>
        <p:sp>
          <p:nvSpPr>
            <p:cNvPr id="190" name="Google Shape;190;p7"/>
            <p:cNvSpPr/>
            <p:nvPr/>
          </p:nvSpPr>
          <p:spPr>
            <a:xfrm>
              <a:off x="8293018"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91" name="Google Shape;191;p7"/>
            <p:cNvSpPr/>
            <p:nvPr/>
          </p:nvSpPr>
          <p:spPr>
            <a:xfrm>
              <a:off x="8293018"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sp>
          <p:nvSpPr>
            <p:cNvPr id="192" name="Google Shape;192;p7"/>
            <p:cNvSpPr/>
            <p:nvPr/>
          </p:nvSpPr>
          <p:spPr>
            <a:xfrm>
              <a:off x="16601133" y="0"/>
              <a:ext cx="8338309" cy="8338309"/>
            </a:xfrm>
            <a:custGeom>
              <a:avLst/>
              <a:gdLst/>
              <a:ahLst/>
              <a:cxnLst/>
              <a:rect l="l" t="t" r="r" b="b"/>
              <a:pathLst>
                <a:path w="8338309" h="8338309" extrusionOk="0">
                  <a:moveTo>
                    <a:pt x="0" y="0"/>
                  </a:moveTo>
                  <a:lnTo>
                    <a:pt x="8338308" y="0"/>
                  </a:lnTo>
                  <a:lnTo>
                    <a:pt x="8338308" y="8338309"/>
                  </a:lnTo>
                  <a:lnTo>
                    <a:pt x="0" y="8338309"/>
                  </a:lnTo>
                  <a:lnTo>
                    <a:pt x="0" y="0"/>
                  </a:lnTo>
                  <a:close/>
                </a:path>
              </a:pathLst>
            </a:custGeom>
            <a:blipFill rotWithShape="1">
              <a:blip r:embed="rId3">
                <a:alphaModFix/>
              </a:blip>
              <a:stretch>
                <a:fillRect/>
              </a:stretch>
            </a:blipFill>
            <a:ln>
              <a:noFill/>
            </a:ln>
          </p:spPr>
        </p:sp>
        <p:sp>
          <p:nvSpPr>
            <p:cNvPr id="193" name="Google Shape;193;p7"/>
            <p:cNvSpPr/>
            <p:nvPr/>
          </p:nvSpPr>
          <p:spPr>
            <a:xfrm>
              <a:off x="16601133" y="8293018"/>
              <a:ext cx="8338309" cy="8338309"/>
            </a:xfrm>
            <a:custGeom>
              <a:avLst/>
              <a:gdLst/>
              <a:ahLst/>
              <a:cxnLst/>
              <a:rect l="l" t="t" r="r" b="b"/>
              <a:pathLst>
                <a:path w="8338309" h="8338309" extrusionOk="0">
                  <a:moveTo>
                    <a:pt x="0" y="0"/>
                  </a:moveTo>
                  <a:lnTo>
                    <a:pt x="8338308" y="0"/>
                  </a:lnTo>
                  <a:lnTo>
                    <a:pt x="8338308" y="8338308"/>
                  </a:lnTo>
                  <a:lnTo>
                    <a:pt x="0" y="8338308"/>
                  </a:lnTo>
                  <a:lnTo>
                    <a:pt x="0" y="0"/>
                  </a:lnTo>
                  <a:close/>
                </a:path>
              </a:pathLst>
            </a:custGeom>
            <a:blipFill rotWithShape="1">
              <a:blip r:embed="rId3">
                <a:alphaModFix/>
              </a:blip>
              <a:stretch>
                <a:fillRect/>
              </a:stretch>
            </a:blipFill>
            <a:ln>
              <a:noFill/>
            </a:ln>
          </p:spPr>
        </p:sp>
      </p:grpSp>
      <p:grpSp>
        <p:nvGrpSpPr>
          <p:cNvPr id="194" name="Google Shape;194;p7"/>
          <p:cNvGrpSpPr/>
          <p:nvPr/>
        </p:nvGrpSpPr>
        <p:grpSpPr>
          <a:xfrm>
            <a:off x="890488" y="660487"/>
            <a:ext cx="16507024" cy="8776300"/>
            <a:chOff x="0" y="-47625"/>
            <a:chExt cx="4143582" cy="2203021"/>
          </a:xfrm>
        </p:grpSpPr>
        <p:sp>
          <p:nvSpPr>
            <p:cNvPr id="195" name="Google Shape;195;p7"/>
            <p:cNvSpPr/>
            <p:nvPr/>
          </p:nvSpPr>
          <p:spPr>
            <a:xfrm>
              <a:off x="0" y="0"/>
              <a:ext cx="4143582" cy="2155396"/>
            </a:xfrm>
            <a:custGeom>
              <a:avLst/>
              <a:gdLst/>
              <a:ahLst/>
              <a:cxnLst/>
              <a:rect l="l" t="t" r="r" b="b"/>
              <a:pathLst>
                <a:path w="4143582" h="2155396" extrusionOk="0">
                  <a:moveTo>
                    <a:pt x="11725" y="0"/>
                  </a:moveTo>
                  <a:lnTo>
                    <a:pt x="4131857" y="0"/>
                  </a:lnTo>
                  <a:cubicBezTo>
                    <a:pt x="4134967" y="0"/>
                    <a:pt x="4137949" y="1235"/>
                    <a:pt x="4140148" y="3434"/>
                  </a:cubicBezTo>
                  <a:cubicBezTo>
                    <a:pt x="4142347" y="5633"/>
                    <a:pt x="4143582" y="8615"/>
                    <a:pt x="4143582" y="11725"/>
                  </a:cubicBezTo>
                  <a:lnTo>
                    <a:pt x="4143582" y="2143671"/>
                  </a:lnTo>
                  <a:cubicBezTo>
                    <a:pt x="4143582" y="2146780"/>
                    <a:pt x="4142347" y="2149763"/>
                    <a:pt x="4140148" y="2151962"/>
                  </a:cubicBezTo>
                  <a:cubicBezTo>
                    <a:pt x="4137949" y="2154161"/>
                    <a:pt x="4134967" y="2155396"/>
                    <a:pt x="4131857" y="2155396"/>
                  </a:cubicBezTo>
                  <a:lnTo>
                    <a:pt x="11725" y="2155396"/>
                  </a:lnTo>
                  <a:cubicBezTo>
                    <a:pt x="8615" y="2155396"/>
                    <a:pt x="5633" y="2154161"/>
                    <a:pt x="3434" y="2151962"/>
                  </a:cubicBezTo>
                  <a:cubicBezTo>
                    <a:pt x="1235" y="2149763"/>
                    <a:pt x="0" y="2146780"/>
                    <a:pt x="0" y="2143671"/>
                  </a:cubicBezTo>
                  <a:lnTo>
                    <a:pt x="0" y="11725"/>
                  </a:lnTo>
                  <a:cubicBezTo>
                    <a:pt x="0" y="8615"/>
                    <a:pt x="1235" y="5633"/>
                    <a:pt x="3434" y="3434"/>
                  </a:cubicBezTo>
                  <a:cubicBezTo>
                    <a:pt x="5633" y="1235"/>
                    <a:pt x="8615" y="0"/>
                    <a:pt x="117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7"/>
            <p:cNvSpPr txBox="1"/>
            <p:nvPr/>
          </p:nvSpPr>
          <p:spPr>
            <a:xfrm>
              <a:off x="0" y="-47625"/>
              <a:ext cx="4143582" cy="2203021"/>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97" name="Google Shape;197;p7"/>
          <p:cNvSpPr/>
          <p:nvPr/>
        </p:nvSpPr>
        <p:spPr>
          <a:xfrm flipH="1">
            <a:off x="0" y="4087677"/>
            <a:ext cx="5943600" cy="6199323"/>
          </a:xfrm>
          <a:custGeom>
            <a:avLst/>
            <a:gdLst/>
            <a:ahLst/>
            <a:cxnLst/>
            <a:rect l="l" t="t" r="r" b="b"/>
            <a:pathLst>
              <a:path w="1739690" h="1814540" extrusionOk="0">
                <a:moveTo>
                  <a:pt x="1739690" y="0"/>
                </a:moveTo>
                <a:lnTo>
                  <a:pt x="0" y="0"/>
                </a:lnTo>
                <a:lnTo>
                  <a:pt x="0" y="1814540"/>
                </a:lnTo>
                <a:lnTo>
                  <a:pt x="1739690" y="1814540"/>
                </a:lnTo>
                <a:lnTo>
                  <a:pt x="1739690" y="0"/>
                </a:lnTo>
                <a:close/>
              </a:path>
            </a:pathLst>
          </a:custGeom>
          <a:blipFill rotWithShape="1">
            <a:blip r:embed="rId4">
              <a:alphaModFix/>
            </a:blip>
            <a:stretch>
              <a:fillRect/>
            </a:stretch>
          </a:blipFill>
          <a:ln>
            <a:noFill/>
          </a:ln>
        </p:spPr>
      </p:sp>
      <p:sp>
        <p:nvSpPr>
          <p:cNvPr id="198" name="Google Shape;198;p7"/>
          <p:cNvSpPr txBox="1"/>
          <p:nvPr/>
        </p:nvSpPr>
        <p:spPr>
          <a:xfrm>
            <a:off x="3775289" y="1444666"/>
            <a:ext cx="13390890" cy="5286022"/>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7500" b="1" dirty="0">
                <a:solidFill>
                  <a:schemeClr val="accent5">
                    <a:lumMod val="75000"/>
                  </a:schemeClr>
                </a:solidFill>
                <a:latin typeface="Arial"/>
                <a:ea typeface="Arial"/>
                <a:cs typeface="Arial"/>
                <a:sym typeface="Arial"/>
              </a:rPr>
              <a:t>PHẦN 1. </a:t>
            </a:r>
            <a:endParaRPr dirty="0">
              <a:solidFill>
                <a:schemeClr val="accent5">
                  <a:lumMod val="75000"/>
                </a:schemeClr>
              </a:solidFill>
            </a:endParaRPr>
          </a:p>
          <a:p>
            <a:pPr marL="0" marR="0" lvl="0" indent="0" algn="ctr" rtl="0">
              <a:lnSpc>
                <a:spcPct val="150000"/>
              </a:lnSpc>
              <a:spcBef>
                <a:spcPts val="0"/>
              </a:spcBef>
              <a:spcAft>
                <a:spcPts val="0"/>
              </a:spcAft>
              <a:buNone/>
            </a:pPr>
            <a:r>
              <a:rPr lang="en-US" sz="7500" b="1" dirty="0">
                <a:solidFill>
                  <a:schemeClr val="tx1"/>
                </a:solidFill>
                <a:latin typeface="Arial"/>
                <a:ea typeface="Arial"/>
                <a:cs typeface="Arial"/>
                <a:sym typeface="Arial"/>
              </a:rPr>
              <a:t>XÁC THỰC DỮ LIỆU DỰA TRÊN MỘT SỐ ĐIỀU KIỆN</a:t>
            </a:r>
            <a:endParaRPr dirty="0">
              <a:solidFill>
                <a:schemeClr val="tx1"/>
              </a:solidFill>
            </a:endParaRPr>
          </a:p>
        </p:txBody>
      </p:sp>
      <p:sp>
        <p:nvSpPr>
          <p:cNvPr id="199" name="Google Shape;199;p7"/>
          <p:cNvSpPr/>
          <p:nvPr/>
        </p:nvSpPr>
        <p:spPr>
          <a:xfrm rot="-2700000">
            <a:off x="16394689" y="-623778"/>
            <a:ext cx="2599324" cy="2797707"/>
          </a:xfrm>
          <a:custGeom>
            <a:avLst/>
            <a:gdLst/>
            <a:ahLst/>
            <a:cxnLst/>
            <a:rect l="l" t="t" r="r" b="b"/>
            <a:pathLst>
              <a:path w="2599324" h="2797707" extrusionOk="0">
                <a:moveTo>
                  <a:pt x="0" y="0"/>
                </a:moveTo>
                <a:lnTo>
                  <a:pt x="2599324" y="0"/>
                </a:lnTo>
                <a:lnTo>
                  <a:pt x="2599324" y="2797707"/>
                </a:lnTo>
                <a:lnTo>
                  <a:pt x="0" y="2797707"/>
                </a:lnTo>
                <a:lnTo>
                  <a:pt x="0" y="0"/>
                </a:lnTo>
                <a:close/>
              </a:path>
            </a:pathLst>
          </a:custGeom>
          <a:blipFill rotWithShape="1">
            <a:blip r:embed="rId5">
              <a:alphaModFix/>
            </a:blip>
            <a:stretch>
              <a:fillRect/>
            </a:stretch>
          </a:blipFill>
          <a:ln>
            <a:noFill/>
          </a:ln>
        </p:spPr>
      </p:sp>
      <p:pic>
        <p:nvPicPr>
          <p:cNvPr id="4" name="Google Shape;184;p2">
            <a:extLst>
              <a:ext uri="{FF2B5EF4-FFF2-40B4-BE49-F238E27FC236}">
                <a16:creationId xmlns:a16="http://schemas.microsoft.com/office/drawing/2014/main" id="{924C75AF-4C06-8519-6BFF-10CA2806905E}"/>
              </a:ext>
            </a:extLst>
          </p:cNvPr>
          <p:cNvPicPr preferRelativeResize="0"/>
          <p:nvPr/>
        </p:nvPicPr>
        <p:blipFill rotWithShape="1">
          <a:blip r:embed="rId6">
            <a:alphaModFix/>
          </a:blip>
          <a:srcRect/>
          <a:stretch/>
        </p:blipFill>
        <p:spPr>
          <a:xfrm>
            <a:off x="15409769" y="9378468"/>
            <a:ext cx="2537133" cy="6108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 name="TextBox 1">
            <a:extLst>
              <a:ext uri="{FF2B5EF4-FFF2-40B4-BE49-F238E27FC236}">
                <a16:creationId xmlns:a16="http://schemas.microsoft.com/office/drawing/2014/main" id="{1162BBBC-BB05-0EF5-63E8-2F8115B3D6DD}"/>
              </a:ext>
            </a:extLst>
          </p:cNvPr>
          <p:cNvSpPr txBox="1"/>
          <p:nvPr/>
        </p:nvSpPr>
        <p:spPr>
          <a:xfrm>
            <a:off x="5436895" y="212467"/>
            <a:ext cx="7414209" cy="830997"/>
          </a:xfrm>
          <a:prstGeom prst="rect">
            <a:avLst/>
          </a:prstGeom>
          <a:noFill/>
        </p:spPr>
        <p:txBody>
          <a:bodyPr wrap="none" rtlCol="0">
            <a:spAutoFit/>
          </a:bodyPr>
          <a:lstStyle/>
          <a:p>
            <a:r>
              <a:rPr lang="en-VN" sz="4800" dirty="0">
                <a:solidFill>
                  <a:srgbClr val="C00000"/>
                </a:solidFill>
              </a:rPr>
              <a:t>Hoạt động nhóm (3-4 HS)</a:t>
            </a:r>
          </a:p>
        </p:txBody>
      </p:sp>
      <p:sp>
        <p:nvSpPr>
          <p:cNvPr id="4" name="TextBox 3">
            <a:extLst>
              <a:ext uri="{FF2B5EF4-FFF2-40B4-BE49-F238E27FC236}">
                <a16:creationId xmlns:a16="http://schemas.microsoft.com/office/drawing/2014/main" id="{30403E92-0BA2-4C3A-3B49-70D7DDD12284}"/>
              </a:ext>
            </a:extLst>
          </p:cNvPr>
          <p:cNvSpPr txBox="1"/>
          <p:nvPr/>
        </p:nvSpPr>
        <p:spPr>
          <a:xfrm>
            <a:off x="4450080" y="1043464"/>
            <a:ext cx="12953565" cy="1824923"/>
          </a:xfrm>
          <a:prstGeom prst="rect">
            <a:avLst/>
          </a:prstGeom>
          <a:noFill/>
        </p:spPr>
        <p:txBody>
          <a:bodyPr wrap="square">
            <a:spAutoFit/>
          </a:bodyPr>
          <a:lstStyle/>
          <a:p>
            <a:pPr algn="just">
              <a:lnSpc>
                <a:spcPct val="150000"/>
              </a:lnSpc>
              <a:spcAft>
                <a:spcPts val="800"/>
              </a:spcAft>
            </a:pPr>
            <a:r>
              <a:rPr lang="vi-VN" sz="4000" dirty="0">
                <a:latin typeface="Arial" panose="020B0604020202020204" pitchFamily="34" charset="0"/>
                <a:ea typeface="Calibri" panose="020F0502020204030204" pitchFamily="34" charset="0"/>
                <a:cs typeface="Arial" panose="020B0604020202020204" pitchFamily="34" charset="0"/>
              </a:rPr>
              <a:t>C</a:t>
            </a:r>
            <a:r>
              <a:rPr lang="vi-VN" sz="4000" dirty="0">
                <a:effectLst/>
                <a:latin typeface="Arial" panose="020B0604020202020204" pitchFamily="34" charset="0"/>
                <a:ea typeface="Calibri" panose="020F0502020204030204" pitchFamily="34" charset="0"/>
                <a:cs typeface="Arial" panose="020B0604020202020204" pitchFamily="34" charset="0"/>
              </a:rPr>
              <a:t>ác nhóm đọc hiểu thông tin mục 1, quan sát Hình 1 - 2 SGK, thảo luận hoàn thành </a:t>
            </a:r>
            <a:r>
              <a:rPr lang="vi-VN" sz="4000" b="1" dirty="0">
                <a:effectLst/>
                <a:latin typeface="Arial" panose="020B0604020202020204" pitchFamily="34" charset="0"/>
                <a:ea typeface="Calibri" panose="020F0502020204030204" pitchFamily="34" charset="0"/>
                <a:cs typeface="Arial" panose="020B0604020202020204" pitchFamily="34" charset="0"/>
              </a:rPr>
              <a:t>Phiếu học t</a:t>
            </a:r>
            <a:r>
              <a:rPr lang="vi-VN" sz="4000" dirty="0">
                <a:effectLst/>
                <a:latin typeface="Arial" panose="020B0604020202020204" pitchFamily="34" charset="0"/>
                <a:ea typeface="Calibri" panose="020F0502020204030204" pitchFamily="34" charset="0"/>
                <a:cs typeface="Arial" panose="020B0604020202020204" pitchFamily="34" charset="0"/>
              </a:rPr>
              <a:t>ập.</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E16531D-C635-6F6D-6912-9BAA2AB35677}"/>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14515" t="8865" r="14349" b="19789"/>
          <a:stretch/>
        </p:blipFill>
        <p:spPr>
          <a:xfrm>
            <a:off x="815297" y="3120243"/>
            <a:ext cx="9243195" cy="2975812"/>
          </a:xfrm>
          <a:prstGeom prst="rect">
            <a:avLst/>
          </a:prstGeom>
        </p:spPr>
      </p:pic>
      <p:sp>
        <p:nvSpPr>
          <p:cNvPr id="6" name="Freeform 16">
            <a:extLst>
              <a:ext uri="{FF2B5EF4-FFF2-40B4-BE49-F238E27FC236}">
                <a16:creationId xmlns:a16="http://schemas.microsoft.com/office/drawing/2014/main" id="{7BF11D06-3E68-6178-D24F-A2756BF61307}"/>
              </a:ext>
            </a:extLst>
          </p:cNvPr>
          <p:cNvSpPr/>
          <p:nvPr/>
        </p:nvSpPr>
        <p:spPr>
          <a:xfrm>
            <a:off x="884354" y="868680"/>
            <a:ext cx="3552661" cy="1999707"/>
          </a:xfrm>
          <a:custGeom>
            <a:avLst/>
            <a:gdLst/>
            <a:ahLst/>
            <a:cxnLst/>
            <a:rect l="l" t="t" r="r" b="b"/>
            <a:pathLst>
              <a:path w="2609439" h="1379741">
                <a:moveTo>
                  <a:pt x="0" y="0"/>
                </a:moveTo>
                <a:lnTo>
                  <a:pt x="2609439" y="0"/>
                </a:lnTo>
                <a:lnTo>
                  <a:pt x="2609439" y="1379741"/>
                </a:lnTo>
                <a:lnTo>
                  <a:pt x="0" y="1379741"/>
                </a:lnTo>
                <a:lnTo>
                  <a:pt x="0" y="0"/>
                </a:lnTo>
                <a:close/>
              </a:path>
            </a:pathLst>
          </a:custGeom>
          <a:blipFill>
            <a:blip r:embed="rId5"/>
            <a:stretch>
              <a:fillRect/>
            </a:stretch>
          </a:blipFill>
        </p:spPr>
      </p:sp>
      <p:sp>
        <p:nvSpPr>
          <p:cNvPr id="9" name="TextBox 8">
            <a:extLst>
              <a:ext uri="{FF2B5EF4-FFF2-40B4-BE49-F238E27FC236}">
                <a16:creationId xmlns:a16="http://schemas.microsoft.com/office/drawing/2014/main" id="{4819E5CC-4AEC-99AD-D261-0440CCF11401}"/>
              </a:ext>
            </a:extLst>
          </p:cNvPr>
          <p:cNvSpPr txBox="1"/>
          <p:nvPr/>
        </p:nvSpPr>
        <p:spPr>
          <a:xfrm>
            <a:off x="10569842" y="3699384"/>
            <a:ext cx="5255247" cy="1824923"/>
          </a:xfrm>
          <a:prstGeom prst="rect">
            <a:avLst/>
          </a:prstGeom>
          <a:noFill/>
        </p:spPr>
        <p:txBody>
          <a:bodyPr wrap="square">
            <a:spAutoFit/>
          </a:bodyPr>
          <a:lstStyle/>
          <a:p>
            <a:pPr algn="just">
              <a:lnSpc>
                <a:spcPct val="150000"/>
              </a:lnSpc>
              <a:spcAft>
                <a:spcPts val="800"/>
              </a:spcAft>
            </a:pPr>
            <a:r>
              <a:rPr lang="vi-VN" sz="4000" i="1" dirty="0">
                <a:effectLst/>
                <a:latin typeface="Arial" panose="020B0604020202020204" pitchFamily="34" charset="0"/>
                <a:ea typeface="Times New Roman" panose="02020603050405020304" pitchFamily="18" charset="0"/>
                <a:cs typeface="Arial" panose="020B0604020202020204" pitchFamily="34" charset="0"/>
              </a:rPr>
              <a:t>Hình 1. Một phần bảng điểm thi học kì</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B6E9306-B5A1-9B4F-5C8D-701514ABE118}"/>
              </a:ext>
            </a:extLst>
          </p:cNvPr>
          <p:cNvSpPr txBox="1"/>
          <p:nvPr/>
        </p:nvSpPr>
        <p:spPr>
          <a:xfrm>
            <a:off x="1862425" y="7418613"/>
            <a:ext cx="7841674" cy="1824923"/>
          </a:xfrm>
          <a:prstGeom prst="rect">
            <a:avLst/>
          </a:prstGeom>
          <a:noFill/>
        </p:spPr>
        <p:txBody>
          <a:bodyPr wrap="square">
            <a:spAutoFit/>
          </a:bodyPr>
          <a:lstStyle/>
          <a:p>
            <a:pPr algn="just">
              <a:lnSpc>
                <a:spcPct val="150000"/>
              </a:lnSpc>
              <a:spcAft>
                <a:spcPts val="800"/>
              </a:spcAft>
            </a:pPr>
            <a:r>
              <a:rPr lang="vi-VN" sz="4000" i="1" dirty="0">
                <a:effectLst/>
                <a:latin typeface="Arial" panose="020B0604020202020204" pitchFamily="34" charset="0"/>
                <a:ea typeface="Times New Roman" panose="02020603050405020304" pitchFamily="18" charset="0"/>
                <a:cs typeface="Arial" panose="020B0604020202020204" pitchFamily="34" charset="0"/>
              </a:rPr>
              <a:t>Hình 2. Xác thực dữ liệu cho cột “ngày sinh"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C4B9990B-2F8D-D621-D21C-8C7C429D2CBC}"/>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10058492" y="6355304"/>
            <a:ext cx="6730084" cy="33846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9"/>
          <p:cNvSpPr/>
          <p:nvPr/>
        </p:nvSpPr>
        <p:spPr>
          <a:xfrm>
            <a:off x="0" y="301336"/>
            <a:ext cx="18288000" cy="155517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 name="TextBox 2">
            <a:extLst>
              <a:ext uri="{FF2B5EF4-FFF2-40B4-BE49-F238E27FC236}">
                <a16:creationId xmlns:a16="http://schemas.microsoft.com/office/drawing/2014/main" id="{558F6C77-104C-D9CF-8EE3-904C8CE7A19C}"/>
              </a:ext>
            </a:extLst>
          </p:cNvPr>
          <p:cNvSpPr txBox="1"/>
          <p:nvPr/>
        </p:nvSpPr>
        <p:spPr>
          <a:xfrm>
            <a:off x="415636" y="663423"/>
            <a:ext cx="17456727" cy="830997"/>
          </a:xfrm>
          <a:prstGeom prst="rect">
            <a:avLst/>
          </a:prstGeom>
          <a:noFill/>
        </p:spPr>
        <p:txBody>
          <a:bodyPr wrap="square">
            <a:spAutoFit/>
          </a:bodyPr>
          <a:lstStyle/>
          <a:p>
            <a:pPr algn="ctr">
              <a:spcAft>
                <a:spcPts val="800"/>
              </a:spcAft>
            </a:pPr>
            <a:r>
              <a:rPr lang="vi-VN" sz="4800" b="1" dirty="0">
                <a:effectLst/>
                <a:latin typeface="Arial" panose="020B0604020202020204" pitchFamily="34" charset="0"/>
                <a:ea typeface="Times New Roman" panose="02020603050405020304" pitchFamily="18" charset="0"/>
                <a:cs typeface="Arial" panose="020B0604020202020204" pitchFamily="34" charset="0"/>
              </a:rPr>
              <a:t>PHIẾU HỌC TẬP: Xác thực dữ liệu trên một số điều kiện</a:t>
            </a:r>
            <a:endParaRPr lang="en-VN" sz="48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69517387-AFCE-BFB4-1B92-F829E2184CDC}"/>
              </a:ext>
            </a:extLst>
          </p:cNvPr>
          <p:cNvSpPr txBox="1"/>
          <p:nvPr/>
        </p:nvSpPr>
        <p:spPr>
          <a:xfrm>
            <a:off x="415636" y="2622420"/>
            <a:ext cx="17456727" cy="707886"/>
          </a:xfrm>
          <a:prstGeom prst="rect">
            <a:avLst/>
          </a:prstGeom>
          <a:noFill/>
        </p:spPr>
        <p:txBody>
          <a:bodyPr wrap="square">
            <a:spAutoFit/>
          </a:bodyPr>
          <a:lstStyle/>
          <a:p>
            <a:pPr algn="just">
              <a:spcAft>
                <a:spcPts val="800"/>
              </a:spcAft>
            </a:pPr>
            <a:r>
              <a:rPr lang="vi-VN" sz="40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Câu 1. </a:t>
            </a:r>
            <a:r>
              <a:rPr lang="vi-VN" sz="4000" dirty="0">
                <a:effectLst/>
                <a:latin typeface="Arial" panose="020B0604020202020204" pitchFamily="34" charset="0"/>
                <a:ea typeface="Times New Roman" panose="02020603050405020304" pitchFamily="18" charset="0"/>
                <a:cs typeface="Arial" panose="020B0604020202020204" pitchFamily="34" charset="0"/>
              </a:rPr>
              <a:t>Vì sao phải xác thực dữ liệu khi nhập vào bảng tính?</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D1C1DF2C-E2B5-B242-7F62-FF162C0D4AB5}"/>
              </a:ext>
            </a:extLst>
          </p:cNvPr>
          <p:cNvSpPr txBox="1"/>
          <p:nvPr/>
        </p:nvSpPr>
        <p:spPr>
          <a:xfrm>
            <a:off x="415637" y="4096217"/>
            <a:ext cx="17456726" cy="1824923"/>
          </a:xfrm>
          <a:prstGeom prst="rect">
            <a:avLst/>
          </a:prstGeom>
          <a:noFill/>
        </p:spPr>
        <p:txBody>
          <a:bodyPr wrap="square">
            <a:spAutoFit/>
          </a:bodyPr>
          <a:lstStyle/>
          <a:p>
            <a:pPr algn="just">
              <a:lnSpc>
                <a:spcPct val="150000"/>
              </a:lnSpc>
              <a:spcAft>
                <a:spcPts val="800"/>
              </a:spcAft>
            </a:pPr>
            <a:r>
              <a:rPr lang="vi-VN" sz="40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Câu 2. </a:t>
            </a:r>
            <a:r>
              <a:rPr lang="vi-VN" sz="4000" dirty="0">
                <a:effectLst/>
                <a:latin typeface="Arial" panose="020B0604020202020204" pitchFamily="34" charset="0"/>
                <a:ea typeface="Times New Roman" panose="02020603050405020304" pitchFamily="18" charset="0"/>
                <a:cs typeface="Arial" panose="020B0604020202020204" pitchFamily="34" charset="0"/>
              </a:rPr>
              <a:t>Trình bày thao tác xác thực dữ liệu cho khối ô </a:t>
            </a:r>
            <a:r>
              <a:rPr lang="vi-VN" sz="4000" b="1" dirty="0">
                <a:effectLst/>
                <a:latin typeface="Arial" panose="020B0604020202020204" pitchFamily="34" charset="0"/>
                <a:ea typeface="Times New Roman" panose="02020603050405020304" pitchFamily="18" charset="0"/>
                <a:cs typeface="Arial" panose="020B0604020202020204" pitchFamily="34" charset="0"/>
              </a:rPr>
              <a:t>C3:C8</a:t>
            </a:r>
            <a:r>
              <a:rPr lang="vi-VN" sz="4000" dirty="0">
                <a:effectLst/>
                <a:latin typeface="Arial" panose="020B0604020202020204" pitchFamily="34" charset="0"/>
                <a:ea typeface="Times New Roman" panose="02020603050405020304" pitchFamily="18" charset="0"/>
                <a:cs typeface="Arial" panose="020B0604020202020204" pitchFamily="34" charset="0"/>
              </a:rPr>
              <a:t> trong </a:t>
            </a:r>
            <a:r>
              <a:rPr lang="vi-VN" sz="4000" i="1" dirty="0">
                <a:effectLst/>
                <a:latin typeface="Arial" panose="020B0604020202020204" pitchFamily="34" charset="0"/>
                <a:ea typeface="Times New Roman" panose="02020603050405020304" pitchFamily="18" charset="0"/>
                <a:cs typeface="Arial" panose="020B0604020202020204" pitchFamily="34" charset="0"/>
              </a:rPr>
              <a:t>Bảng điểm thi học kì I - Lớp 9A7 </a:t>
            </a:r>
            <a:r>
              <a:rPr lang="vi-VN" sz="4000" dirty="0">
                <a:effectLst/>
                <a:latin typeface="Arial" panose="020B0604020202020204" pitchFamily="34" charset="0"/>
                <a:ea typeface="Times New Roman" panose="02020603050405020304" pitchFamily="18" charset="0"/>
                <a:cs typeface="Arial" panose="020B0604020202020204" pitchFamily="34" charset="0"/>
              </a:rPr>
              <a:t>bằng cách điền vào chỗ trống dưới đây:</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2FAE2451-EC6D-5581-6E78-420172A86322}"/>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14515" t="8865" r="14349" b="19789"/>
          <a:stretch/>
        </p:blipFill>
        <p:spPr>
          <a:xfrm>
            <a:off x="961015" y="6440741"/>
            <a:ext cx="9886230" cy="3182835"/>
          </a:xfrm>
          <a:prstGeom prst="rect">
            <a:avLst/>
          </a:prstGeom>
        </p:spPr>
      </p:pic>
      <p:pic>
        <p:nvPicPr>
          <p:cNvPr id="10" name="Picture 9">
            <a:extLst>
              <a:ext uri="{FF2B5EF4-FFF2-40B4-BE49-F238E27FC236}">
                <a16:creationId xmlns:a16="http://schemas.microsoft.com/office/drawing/2014/main" id="{747765CA-8261-B728-6D4B-2F78DA12F632}"/>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10942753" y="6440741"/>
            <a:ext cx="6328813" cy="31828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500"/>
                                        <p:tgtEl>
                                          <p:spTgt spid="2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par>
                                <p:cTn id="19" presetID="9"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ssolve">
                                      <p:cBhvr>
                                        <p:cTn id="21" dur="500"/>
                                        <p:tgtEl>
                                          <p:spTgt spid="8"/>
                                        </p:tgtEl>
                                      </p:cBhvr>
                                    </p:animEffect>
                                  </p:childTnLst>
                                </p:cTn>
                              </p:par>
                              <p:par>
                                <p:cTn id="22" presetID="9"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 name="Rounded Rectangle 1">
            <a:extLst>
              <a:ext uri="{FF2B5EF4-FFF2-40B4-BE49-F238E27FC236}">
                <a16:creationId xmlns:a16="http://schemas.microsoft.com/office/drawing/2014/main" id="{6F764607-F915-3B07-5D03-10720A4178D2}"/>
              </a:ext>
            </a:extLst>
          </p:cNvPr>
          <p:cNvSpPr/>
          <p:nvPr/>
        </p:nvSpPr>
        <p:spPr>
          <a:xfrm>
            <a:off x="6996545" y="415636"/>
            <a:ext cx="4294909" cy="1136073"/>
          </a:xfrm>
          <a:prstGeom prst="roundRect">
            <a:avLst/>
          </a:prstGeom>
          <a:solidFill>
            <a:srgbClr val="FD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4800" b="1" dirty="0">
                <a:solidFill>
                  <a:srgbClr val="FF0000"/>
                </a:solidFill>
                <a:latin typeface="Arial" panose="020B0604020202020204" pitchFamily="34" charset="0"/>
                <a:cs typeface="Arial" panose="020B0604020202020204" pitchFamily="34" charset="0"/>
              </a:rPr>
              <a:t>Kiến thức</a:t>
            </a:r>
          </a:p>
        </p:txBody>
      </p:sp>
      <p:sp>
        <p:nvSpPr>
          <p:cNvPr id="4" name="TextBox 3">
            <a:extLst>
              <a:ext uri="{FF2B5EF4-FFF2-40B4-BE49-F238E27FC236}">
                <a16:creationId xmlns:a16="http://schemas.microsoft.com/office/drawing/2014/main" id="{4FFBB861-1360-B89F-8332-801C77FC3080}"/>
              </a:ext>
            </a:extLst>
          </p:cNvPr>
          <p:cNvSpPr txBox="1"/>
          <p:nvPr/>
        </p:nvSpPr>
        <p:spPr>
          <a:xfrm>
            <a:off x="768925" y="1873313"/>
            <a:ext cx="16750147" cy="1824923"/>
          </a:xfrm>
          <a:prstGeom prst="rect">
            <a:avLst/>
          </a:prstGeom>
          <a:noFill/>
        </p:spPr>
        <p:txBody>
          <a:bodyPr wrap="square">
            <a:spAutoFit/>
          </a:bodyPr>
          <a:lstStyle/>
          <a:p>
            <a:pPr marL="571500" indent="-571500" algn="just">
              <a:lnSpc>
                <a:spcPct val="150000"/>
              </a:lnSpc>
              <a:spcAft>
                <a:spcPts val="800"/>
              </a:spcAft>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Xác thực dữ liệu khi nhập vào bảng tính là để đảm bảo tính đúng đắn của dữ liệu.</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AD31EBB1-8A9D-FBFA-F3A1-150F35761408}"/>
              </a:ext>
            </a:extLst>
          </p:cNvPr>
          <p:cNvSpPr txBox="1"/>
          <p:nvPr/>
        </p:nvSpPr>
        <p:spPr>
          <a:xfrm>
            <a:off x="768925" y="4215733"/>
            <a:ext cx="9621984" cy="707886"/>
          </a:xfrm>
          <a:prstGeom prst="rect">
            <a:avLst/>
          </a:prstGeom>
          <a:noFill/>
        </p:spPr>
        <p:txBody>
          <a:bodyPr wrap="square">
            <a:spAutoFit/>
          </a:bodyPr>
          <a:lstStyle/>
          <a:p>
            <a:pPr marL="571500" indent="-571500">
              <a:buFont typeface="Arial" panose="020B0604020202020204" pitchFamily="34" charset="0"/>
              <a:buChar char="•"/>
            </a:pPr>
            <a:r>
              <a:rPr lang="vi-VN" sz="4000" dirty="0">
                <a:effectLst/>
                <a:latin typeface="Arial" panose="020B0604020202020204" pitchFamily="34" charset="0"/>
                <a:ea typeface="Calibri" panose="020F0502020204030204" pitchFamily="34" charset="0"/>
                <a:cs typeface="Arial" panose="020B0604020202020204" pitchFamily="34" charset="0"/>
              </a:rPr>
              <a:t>Các bước thiết lập xác thực điều kiện: </a:t>
            </a:r>
            <a:endParaRPr lang="en-VN" sz="4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03A3F9F1-0EBC-BD1B-2BD8-B2C5CA7DC98E}"/>
              </a:ext>
            </a:extLst>
          </p:cNvPr>
          <p:cNvSpPr/>
          <p:nvPr/>
        </p:nvSpPr>
        <p:spPr>
          <a:xfrm>
            <a:off x="768925" y="5363382"/>
            <a:ext cx="3048000" cy="96981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4000" b="1" dirty="0">
                <a:latin typeface="Arial" panose="020B0604020202020204" pitchFamily="34" charset="0"/>
                <a:cs typeface="Arial" panose="020B0604020202020204" pitchFamily="34" charset="0"/>
              </a:rPr>
              <a:t>Bước 1</a:t>
            </a:r>
          </a:p>
        </p:txBody>
      </p:sp>
      <p:sp>
        <p:nvSpPr>
          <p:cNvPr id="10" name="TextBox 9">
            <a:extLst>
              <a:ext uri="{FF2B5EF4-FFF2-40B4-BE49-F238E27FC236}">
                <a16:creationId xmlns:a16="http://schemas.microsoft.com/office/drawing/2014/main" id="{B5F4D4F7-6F6E-D965-488A-F7BE9C1F077B}"/>
              </a:ext>
            </a:extLst>
          </p:cNvPr>
          <p:cNvSpPr txBox="1"/>
          <p:nvPr/>
        </p:nvSpPr>
        <p:spPr>
          <a:xfrm>
            <a:off x="768925" y="6588765"/>
            <a:ext cx="16750147" cy="2363532"/>
          </a:xfrm>
          <a:prstGeom prst="rect">
            <a:avLst/>
          </a:prstGeom>
          <a:noFill/>
        </p:spPr>
        <p:txBody>
          <a:bodyPr wrap="square" rtlCol="0">
            <a:spAutoFit/>
          </a:bodyPr>
          <a:lstStyle/>
          <a:p>
            <a:pPr algn="just">
              <a:lnSpc>
                <a:spcPct val="200000"/>
              </a:lnSpc>
            </a:pPr>
            <a:r>
              <a:rPr lang="en-VN" sz="4000" dirty="0">
                <a:latin typeface="Arial" panose="020B0604020202020204" pitchFamily="34" charset="0"/>
                <a:cs typeface="Arial" panose="020B0604020202020204" pitchFamily="34" charset="0"/>
              </a:rPr>
              <a:t>Nhảy chuột </a:t>
            </a:r>
            <a:r>
              <a:rPr lang="vi-VN" sz="4000" dirty="0">
                <a:effectLst/>
                <a:latin typeface="Arial" panose="020B0604020202020204" pitchFamily="34" charset="0"/>
                <a:ea typeface="Calibri" panose="020F0502020204030204" pitchFamily="34" charset="0"/>
                <a:cs typeface="Arial" panose="020B0604020202020204" pitchFamily="34" charset="0"/>
              </a:rPr>
              <a:t>vào nút lệnh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a:t>
            </a:r>
            <a:r>
              <a:rPr lang="en-VN" sz="4000" dirty="0">
                <a:effectLst/>
                <a:latin typeface="Arial" panose="020B0604020202020204" pitchFamily="34" charset="0"/>
                <a:cs typeface="Arial" panose="020B0604020202020204" pitchFamily="34" charset="0"/>
              </a:rPr>
              <a:t>  		</a:t>
            </a:r>
            <a:r>
              <a:rPr lang="vi-VN" sz="4000" dirty="0">
                <a:effectLst/>
                <a:latin typeface="Arial" panose="020B0604020202020204" pitchFamily="34" charset="0"/>
                <a:ea typeface="Calibri" panose="020F0502020204030204" pitchFamily="34" charset="0"/>
                <a:cs typeface="Arial" panose="020B0604020202020204" pitchFamily="34" charset="0"/>
              </a:rPr>
              <a:t>trên dải lệnh </a:t>
            </a:r>
            <a:r>
              <a:rPr lang="vi-VN" sz="4000" b="1" dirty="0">
                <a:effectLst/>
                <a:latin typeface="Arial" panose="020B0604020202020204" pitchFamily="34" charset="0"/>
                <a:ea typeface="Calibri" panose="020F0502020204030204" pitchFamily="34" charset="0"/>
                <a:cs typeface="Arial" panose="020B0604020202020204" pitchFamily="34" charset="0"/>
              </a:rPr>
              <a:t>Data</a:t>
            </a:r>
            <a:r>
              <a:rPr lang="vi-VN" sz="4000" dirty="0">
                <a:effectLst/>
                <a:latin typeface="Arial" panose="020B0604020202020204" pitchFamily="34" charset="0"/>
                <a:ea typeface="Calibri" panose="020F0502020204030204" pitchFamily="34" charset="0"/>
                <a:cs typeface="Arial" panose="020B0604020202020204" pitchFamily="34" charset="0"/>
              </a:rPr>
              <a:t>, hộp thoại </a:t>
            </a:r>
            <a:r>
              <a:rPr lang="vi-VN" sz="4000" b="1" dirty="0">
                <a:effectLst/>
                <a:latin typeface="Arial" panose="020B0604020202020204" pitchFamily="34" charset="0"/>
                <a:ea typeface="Calibri" panose="020F0502020204030204" pitchFamily="34" charset="0"/>
                <a:cs typeface="Arial" panose="020B0604020202020204" pitchFamily="34" charset="0"/>
              </a:rPr>
              <a:t>Data Validation </a:t>
            </a:r>
            <a:r>
              <a:rPr lang="vi-VN" sz="4000" dirty="0">
                <a:effectLst/>
                <a:latin typeface="Arial" panose="020B0604020202020204" pitchFamily="34" charset="0"/>
                <a:ea typeface="Calibri" panose="020F0502020204030204" pitchFamily="34" charset="0"/>
                <a:cs typeface="Arial" panose="020B0604020202020204" pitchFamily="34" charset="0"/>
              </a:rPr>
              <a:t>xuất hiện.</a:t>
            </a:r>
            <a:endParaRPr lang="en-VN" sz="4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1" name="image2.png">
            <a:extLst>
              <a:ext uri="{FF2B5EF4-FFF2-40B4-BE49-F238E27FC236}">
                <a16:creationId xmlns:a16="http://schemas.microsoft.com/office/drawing/2014/main" id="{C3834348-F87F-E68D-8919-DB6764AB8E6B}"/>
              </a:ext>
            </a:extLst>
          </p:cNvPr>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Lst>
          </a:blip>
          <a:srcRect/>
          <a:stretch>
            <a:fillRect/>
          </a:stretch>
        </p:blipFill>
        <p:spPr>
          <a:xfrm>
            <a:off x="10390909" y="6744374"/>
            <a:ext cx="1191491" cy="1069774"/>
          </a:xfrm>
          <a:prstGeom prst="rect">
            <a:avLst/>
          </a:prstGeom>
          <a:ln/>
        </p:spPr>
      </p:pic>
      <p:pic>
        <p:nvPicPr>
          <p:cNvPr id="14" name="Picture 4" descr="Hình ảnh Phim Hoạt Hình Minh Họa Máy Tính PNG , Máy Tính, Bàn Phím, Bộ Máy  Tính PNG và Vector với nền trong suốt để tải xuống miễn phí">
            <a:extLst>
              <a:ext uri="{FF2B5EF4-FFF2-40B4-BE49-F238E27FC236}">
                <a16:creationId xmlns:a16="http://schemas.microsoft.com/office/drawing/2014/main" id="{F1C3DE6E-3E0A-6CD5-02DE-869E76B6938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1563" l="6563" r="95469">
                        <a14:foregroundMark x1="47969" y1="43906" x2="47969" y2="43906"/>
                        <a14:foregroundMark x1="40156" y1="35469" x2="55156" y2="45156"/>
                        <a14:foregroundMark x1="55156" y1="45156" x2="56875" y2="45938"/>
                        <a14:foregroundMark x1="53750" y1="36406" x2="37344" y2="48125"/>
                        <a14:foregroundMark x1="56094" y1="40000" x2="59844" y2="50000"/>
                        <a14:foregroundMark x1="35000" y1="36875" x2="33750" y2="44219"/>
                        <a14:foregroundMark x1="33750" y1="44219" x2="41719" y2="47969"/>
                        <a14:foregroundMark x1="41719" y1="47969" x2="52344" y2="43281"/>
                        <a14:foregroundMark x1="52344" y1="43281" x2="46250" y2="34531"/>
                        <a14:foregroundMark x1="46250" y1="34531" x2="41250" y2="43750"/>
                        <a14:foregroundMark x1="41250" y1="43750" x2="50781" y2="49688"/>
                        <a14:foregroundMark x1="50781" y1="49688" x2="57500" y2="43281"/>
                        <a14:foregroundMark x1="57500" y1="43281" x2="53281" y2="37031"/>
                        <a14:foregroundMark x1="53281" y1="37031" x2="49688" y2="44219"/>
                        <a14:foregroundMark x1="49688" y1="44219" x2="59844" y2="50781"/>
                        <a14:foregroundMark x1="59844" y1="50781" x2="62500" y2="49063"/>
                        <a14:foregroundMark x1="61094" y1="40781" x2="55937" y2="37656"/>
                        <a14:foregroundMark x1="55937" y1="37656" x2="31875" y2="36094"/>
                        <a14:foregroundMark x1="6563" y1="70156" x2="6563" y2="70156"/>
                        <a14:foregroundMark x1="91406" y1="72969" x2="91406" y2="72969"/>
                        <a14:foregroundMark x1="49531" y1="91563" x2="49531" y2="91563"/>
                        <a14:foregroundMark x1="95469" y1="72188" x2="95469" y2="72188"/>
                      </a14:backgroundRemoval>
                    </a14:imgEffect>
                  </a14:imgLayer>
                </a14:imgProps>
              </a:ext>
              <a:ext uri="{28A0092B-C50C-407E-A947-70E740481C1C}">
                <a14:useLocalDpi xmlns:a14="http://schemas.microsoft.com/office/drawing/2010/main" val="0"/>
              </a:ext>
            </a:extLst>
          </a:blip>
          <a:srcRect/>
          <a:stretch>
            <a:fillRect/>
          </a:stretch>
        </p:blipFill>
        <p:spPr bwMode="auto">
          <a:xfrm>
            <a:off x="12386567" y="2301419"/>
            <a:ext cx="3828628" cy="382862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F4FF893-5CEE-A0DE-A27D-C2A429FF65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81129" y="191845"/>
            <a:ext cx="1620303" cy="1620303"/>
          </a:xfrm>
          <a:prstGeom prst="rect">
            <a:avLst/>
          </a:prstGeom>
        </p:spPr>
      </p:pic>
      <p:pic>
        <p:nvPicPr>
          <p:cNvPr id="16" name="Picture 15">
            <a:extLst>
              <a:ext uri="{FF2B5EF4-FFF2-40B4-BE49-F238E27FC236}">
                <a16:creationId xmlns:a16="http://schemas.microsoft.com/office/drawing/2014/main" id="{21BCE3AD-CA95-A9D9-D77E-13DA97C7541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386567" y="173520"/>
            <a:ext cx="1620303" cy="16203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par>
                                <p:cTn id="11" presetID="9"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par>
                                <p:cTn id="35" presetID="3" presetClass="entr" presetSubtype="1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7" grpId="0" animBg="1"/>
      <p:bldP spid="10" grpId="0"/>
    </p:bld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2300</Words>
  <Application>Microsoft Office PowerPoint</Application>
  <PresentationFormat>Custom</PresentationFormat>
  <Paragraphs>195</Paragraphs>
  <Slides>48</Slides>
  <Notes>36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Aharoni</vt: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Nguyễn Trí Thanh</cp:lastModifiedBy>
  <cp:revision>3</cp:revision>
  <dcterms:created xsi:type="dcterms:W3CDTF">2006-08-16T00:00:00Z</dcterms:created>
  <dcterms:modified xsi:type="dcterms:W3CDTF">2025-12-09T08:36:41Z</dcterms:modified>
</cp:coreProperties>
</file>